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theme/themeOverride13.xml" ContentType="application/vnd.openxmlformats-officedocument.themeOverride+xml"/>
  <Override PartName="/ppt/charts/chart19.xml" ContentType="application/vnd.openxmlformats-officedocument.drawingml.chart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charts/chart21.xml" ContentType="application/vnd.openxmlformats-officedocument.drawingml.chart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3.xml" ContentType="application/vnd.openxmlformats-officedocument.drawingml.chart+xml"/>
  <Override PartName="/ppt/theme/themeOverride17.xml" ContentType="application/vnd.openxmlformats-officedocument.themeOverride+xml"/>
  <Override PartName="/ppt/charts/chart24.xml" ContentType="application/vnd.openxmlformats-officedocument.drawingml.chart+xml"/>
  <Override PartName="/ppt/theme/themeOverride18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25.xml" ContentType="application/vnd.openxmlformats-officedocument.drawingml.chart+xml"/>
  <Override PartName="/ppt/theme/themeOverride19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50"/>
  </p:notesMasterIdLst>
  <p:handoutMasterIdLst>
    <p:handoutMasterId r:id="rId51"/>
  </p:handoutMasterIdLst>
  <p:sldIdLst>
    <p:sldId id="4941" r:id="rId5"/>
    <p:sldId id="5506" r:id="rId6"/>
    <p:sldId id="5919" r:id="rId7"/>
    <p:sldId id="6556" r:id="rId8"/>
    <p:sldId id="6603" r:id="rId9"/>
    <p:sldId id="6063" r:id="rId10"/>
    <p:sldId id="6797" r:id="rId11"/>
    <p:sldId id="6802" r:id="rId12"/>
    <p:sldId id="6798" r:id="rId13"/>
    <p:sldId id="5163" r:id="rId14"/>
    <p:sldId id="6796" r:id="rId15"/>
    <p:sldId id="6800" r:id="rId16"/>
    <p:sldId id="5425" r:id="rId17"/>
    <p:sldId id="6553" r:id="rId18"/>
    <p:sldId id="6557" r:id="rId19"/>
    <p:sldId id="6803" r:id="rId20"/>
    <p:sldId id="6785" r:id="rId21"/>
    <p:sldId id="6414" r:id="rId22"/>
    <p:sldId id="6791" r:id="rId23"/>
    <p:sldId id="6780" r:id="rId24"/>
    <p:sldId id="6360" r:id="rId25"/>
    <p:sldId id="6792" r:id="rId26"/>
    <p:sldId id="6407" r:id="rId27"/>
    <p:sldId id="5648" r:id="rId28"/>
    <p:sldId id="4939" r:id="rId29"/>
    <p:sldId id="6643" r:id="rId30"/>
    <p:sldId id="6781" r:id="rId31"/>
    <p:sldId id="6296" r:id="rId32"/>
    <p:sldId id="1950" r:id="rId33"/>
    <p:sldId id="2776" r:id="rId34"/>
    <p:sldId id="5823" r:id="rId35"/>
    <p:sldId id="5622" r:id="rId36"/>
    <p:sldId id="3819" r:id="rId37"/>
    <p:sldId id="6801" r:id="rId38"/>
    <p:sldId id="5686" r:id="rId39"/>
    <p:sldId id="5376" r:id="rId40"/>
    <p:sldId id="2470" r:id="rId41"/>
    <p:sldId id="4911" r:id="rId42"/>
    <p:sldId id="4205" r:id="rId43"/>
    <p:sldId id="5909" r:id="rId44"/>
    <p:sldId id="6793" r:id="rId45"/>
    <p:sldId id="5911" r:id="rId46"/>
    <p:sldId id="5910" r:id="rId47"/>
    <p:sldId id="5917" r:id="rId48"/>
    <p:sldId id="4335" r:id="rId49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978" userDrawn="1">
          <p15:clr>
            <a:srgbClr val="A4A3A4"/>
          </p15:clr>
        </p15:guide>
        <p15:guide id="9" orient="horz" pos="1272" userDrawn="1">
          <p15:clr>
            <a:srgbClr val="A4A3A4"/>
          </p15:clr>
        </p15:guide>
        <p15:guide id="14" orient="horz" userDrawn="1">
          <p15:clr>
            <a:srgbClr val="A4A3A4"/>
          </p15:clr>
        </p15:guide>
        <p15:guide id="16" orient="horz" pos="3769" userDrawn="1">
          <p15:clr>
            <a:srgbClr val="A4A3A4"/>
          </p15:clr>
        </p15:guide>
        <p15:guide id="17" orient="horz" pos="2448" userDrawn="1">
          <p15:clr>
            <a:srgbClr val="A4A3A4"/>
          </p15:clr>
        </p15:guide>
        <p15:guide id="20" orient="horz" pos="600" userDrawn="1">
          <p15:clr>
            <a:srgbClr val="A4A3A4"/>
          </p15:clr>
        </p15:guide>
        <p15:guide id="22" orient="horz" pos="895" userDrawn="1">
          <p15:clr>
            <a:srgbClr val="A4A3A4"/>
          </p15:clr>
        </p15:guide>
        <p15:guide id="23" pos="429" userDrawn="1">
          <p15:clr>
            <a:srgbClr val="A4A3A4"/>
          </p15:clr>
        </p15:guide>
        <p15:guide id="24" orient="horz" pos="4173" userDrawn="1">
          <p15:clr>
            <a:srgbClr val="A4A3A4"/>
          </p15:clr>
        </p15:guide>
        <p15:guide id="25" pos="2784" userDrawn="1">
          <p15:clr>
            <a:srgbClr val="A4A3A4"/>
          </p15:clr>
        </p15:guide>
        <p15:guide id="26" pos="4233" userDrawn="1">
          <p15:clr>
            <a:srgbClr val="A4A3A4"/>
          </p15:clr>
        </p15:guide>
        <p15:guide id="27" pos="66" userDrawn="1">
          <p15:clr>
            <a:srgbClr val="A4A3A4"/>
          </p15:clr>
        </p15:guide>
        <p15:guide id="28" pos="52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361"/>
    <a:srgbClr val="00297B"/>
    <a:srgbClr val="022A86"/>
    <a:srgbClr val="BF0A30"/>
    <a:srgbClr val="9D2235"/>
    <a:srgbClr val="8FAADC"/>
    <a:srgbClr val="FFFFFF"/>
    <a:srgbClr val="8A1B31"/>
    <a:srgbClr val="78A3C6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6247" autoAdjust="0"/>
  </p:normalViewPr>
  <p:slideViewPr>
    <p:cSldViewPr>
      <p:cViewPr varScale="1">
        <p:scale>
          <a:sx n="103" d="100"/>
          <a:sy n="103" d="100"/>
        </p:scale>
        <p:origin x="2274" y="102"/>
      </p:cViewPr>
      <p:guideLst>
        <p:guide pos="978"/>
        <p:guide orient="horz" pos="1272"/>
        <p:guide orient="horz"/>
        <p:guide orient="horz" pos="3769"/>
        <p:guide orient="horz" pos="2448"/>
        <p:guide orient="horz" pos="600"/>
        <p:guide orient="horz" pos="895"/>
        <p:guide pos="429"/>
        <p:guide orient="horz" pos="4173"/>
        <p:guide pos="2784"/>
        <p:guide pos="4233"/>
        <p:guide pos="66"/>
        <p:guide pos="52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Reeves" userId="1b827421-6ab3-4d67-b475-82a83978e8fc" providerId="ADAL" clId="{EF9AAE3C-EC3E-4248-BA2D-8A487BF82F87}"/>
    <pc:docChg chg="undo custSel addSld delSld modSld modMainMaster">
      <pc:chgData name="Ryan Reeves" userId="1b827421-6ab3-4d67-b475-82a83978e8fc" providerId="ADAL" clId="{EF9AAE3C-EC3E-4248-BA2D-8A487BF82F87}" dt="2026-06-15T22:25:35.587" v="652" actId="20577"/>
      <pc:docMkLst>
        <pc:docMk/>
      </pc:docMkLst>
      <pc:sldChg chg="modSp mod">
        <pc:chgData name="Ryan Reeves" userId="1b827421-6ab3-4d67-b475-82a83978e8fc" providerId="ADAL" clId="{EF9AAE3C-EC3E-4248-BA2D-8A487BF82F87}" dt="2026-06-11T19:48:42.076" v="469" actId="20577"/>
        <pc:sldMkLst>
          <pc:docMk/>
          <pc:sldMk cId="3377320698" sldId="5163"/>
        </pc:sldMkLst>
        <pc:spChg chg="mod">
          <ac:chgData name="Ryan Reeves" userId="1b827421-6ab3-4d67-b475-82a83978e8fc" providerId="ADAL" clId="{EF9AAE3C-EC3E-4248-BA2D-8A487BF82F87}" dt="2026-06-11T19:48:39.516" v="467" actId="20577"/>
          <ac:spMkLst>
            <pc:docMk/>
            <pc:sldMk cId="3377320698" sldId="5163"/>
            <ac:spMk id="49" creationId="{00000000-0000-0000-0000-000000000000}"/>
          </ac:spMkLst>
        </pc:spChg>
        <pc:spChg chg="mod">
          <ac:chgData name="Ryan Reeves" userId="1b827421-6ab3-4d67-b475-82a83978e8fc" providerId="ADAL" clId="{EF9AAE3C-EC3E-4248-BA2D-8A487BF82F87}" dt="2026-06-11T19:48:42.076" v="469" actId="20577"/>
          <ac:spMkLst>
            <pc:docMk/>
            <pc:sldMk cId="3377320698" sldId="5163"/>
            <ac:spMk id="57" creationId="{E1F20A54-AE84-408E-8E42-7668D5548017}"/>
          </ac:spMkLst>
        </pc:spChg>
      </pc:sldChg>
      <pc:sldChg chg="addSp delSp modSp mod">
        <pc:chgData name="Ryan Reeves" userId="1b827421-6ab3-4d67-b475-82a83978e8fc" providerId="ADAL" clId="{EF9AAE3C-EC3E-4248-BA2D-8A487BF82F87}" dt="2026-06-15T22:04:47.453" v="626" actId="1035"/>
        <pc:sldMkLst>
          <pc:docMk/>
          <pc:sldMk cId="4253529216" sldId="6063"/>
        </pc:sldMkLst>
        <pc:spChg chg="mod">
          <ac:chgData name="Ryan Reeves" userId="1b827421-6ab3-4d67-b475-82a83978e8fc" providerId="ADAL" clId="{EF9AAE3C-EC3E-4248-BA2D-8A487BF82F87}" dt="2026-06-15T22:03:08.972" v="525" actId="20577"/>
          <ac:spMkLst>
            <pc:docMk/>
            <pc:sldMk cId="4253529216" sldId="6063"/>
            <ac:spMk id="24" creationId="{2D3E4BAA-1289-4976-B3CD-15AB03A5221A}"/>
          </ac:spMkLst>
        </pc:spChg>
        <pc:spChg chg="mod">
          <ac:chgData name="Ryan Reeves" userId="1b827421-6ab3-4d67-b475-82a83978e8fc" providerId="ADAL" clId="{EF9AAE3C-EC3E-4248-BA2D-8A487BF82F87}" dt="2026-06-15T22:03:17.978" v="537" actId="20577"/>
          <ac:spMkLst>
            <pc:docMk/>
            <pc:sldMk cId="4253529216" sldId="6063"/>
            <ac:spMk id="57" creationId="{72069BFE-4388-8614-5B73-41A7EEBAAF59}"/>
          </ac:spMkLst>
        </pc:spChg>
        <pc:grpChg chg="del">
          <ac:chgData name="Ryan Reeves" userId="1b827421-6ab3-4d67-b475-82a83978e8fc" providerId="ADAL" clId="{EF9AAE3C-EC3E-4248-BA2D-8A487BF82F87}" dt="2026-06-15T22:03:55.903" v="558" actId="478"/>
          <ac:grpSpMkLst>
            <pc:docMk/>
            <pc:sldMk cId="4253529216" sldId="6063"/>
            <ac:grpSpMk id="31" creationId="{1C403858-55E0-F159-211A-44907D0095F0}"/>
          </ac:grpSpMkLst>
        </pc:grpChg>
        <pc:picChg chg="add mod">
          <ac:chgData name="Ryan Reeves" userId="1b827421-6ab3-4d67-b475-82a83978e8fc" providerId="ADAL" clId="{EF9AAE3C-EC3E-4248-BA2D-8A487BF82F87}" dt="2026-06-15T22:04:05.886" v="590" actId="1035"/>
          <ac:picMkLst>
            <pc:docMk/>
            <pc:sldMk cId="4253529216" sldId="6063"/>
            <ac:picMk id="2" creationId="{505CA1CF-534C-BBB9-756B-1CB9F1CA16E2}"/>
          </ac:picMkLst>
        </pc:picChg>
        <pc:picChg chg="add del mod">
          <ac:chgData name="Ryan Reeves" userId="1b827421-6ab3-4d67-b475-82a83978e8fc" providerId="ADAL" clId="{EF9AAE3C-EC3E-4248-BA2D-8A487BF82F87}" dt="2026-06-15T22:04:23.594" v="601" actId="478"/>
          <ac:picMkLst>
            <pc:docMk/>
            <pc:sldMk cId="4253529216" sldId="6063"/>
            <ac:picMk id="4" creationId="{85BF2A00-4299-D7B6-E814-A0A97374209E}"/>
          </ac:picMkLst>
        </pc:picChg>
        <pc:picChg chg="add mod">
          <ac:chgData name="Ryan Reeves" userId="1b827421-6ab3-4d67-b475-82a83978e8fc" providerId="ADAL" clId="{EF9AAE3C-EC3E-4248-BA2D-8A487BF82F87}" dt="2026-06-15T22:04:47.453" v="626" actId="1035"/>
          <ac:picMkLst>
            <pc:docMk/>
            <pc:sldMk cId="4253529216" sldId="6063"/>
            <ac:picMk id="7" creationId="{991A3027-BB18-64E3-ED41-A3CFB534E81E}"/>
          </ac:picMkLst>
        </pc:picChg>
        <pc:picChg chg="del mod">
          <ac:chgData name="Ryan Reeves" userId="1b827421-6ab3-4d67-b475-82a83978e8fc" providerId="ADAL" clId="{EF9AAE3C-EC3E-4248-BA2D-8A487BF82F87}" dt="2026-06-15T22:03:49.201" v="549" actId="478"/>
          <ac:picMkLst>
            <pc:docMk/>
            <pc:sldMk cId="4253529216" sldId="6063"/>
            <ac:picMk id="27" creationId="{0478EEE4-88B1-7FFE-0477-F99CD7DD09D0}"/>
          </ac:picMkLst>
        </pc:picChg>
      </pc:sldChg>
      <pc:sldChg chg="modSp mod">
        <pc:chgData name="Ryan Reeves" userId="1b827421-6ab3-4d67-b475-82a83978e8fc" providerId="ADAL" clId="{EF9AAE3C-EC3E-4248-BA2D-8A487BF82F87}" dt="2026-06-15T22:25:35.587" v="652" actId="20577"/>
        <pc:sldMkLst>
          <pc:docMk/>
          <pc:sldMk cId="444585636" sldId="6360"/>
        </pc:sldMkLst>
        <pc:spChg chg="mod">
          <ac:chgData name="Ryan Reeves" userId="1b827421-6ab3-4d67-b475-82a83978e8fc" providerId="ADAL" clId="{EF9AAE3C-EC3E-4248-BA2D-8A487BF82F87}" dt="2026-06-15T22:18:44.239" v="634" actId="20577"/>
          <ac:spMkLst>
            <pc:docMk/>
            <pc:sldMk cId="444585636" sldId="6360"/>
            <ac:spMk id="10" creationId="{E03B3C7C-6B74-507F-6170-EB4C715C06CA}"/>
          </ac:spMkLst>
        </pc:spChg>
        <pc:spChg chg="mod">
          <ac:chgData name="Ryan Reeves" userId="1b827421-6ab3-4d67-b475-82a83978e8fc" providerId="ADAL" clId="{EF9AAE3C-EC3E-4248-BA2D-8A487BF82F87}" dt="2026-06-15T22:25:35.587" v="652" actId="20577"/>
          <ac:spMkLst>
            <pc:docMk/>
            <pc:sldMk cId="444585636" sldId="6360"/>
            <ac:spMk id="19" creationId="{9CB6C890-1FE9-4DC7-0791-16D8F88FA012}"/>
          </ac:spMkLst>
        </pc:spChg>
        <pc:cxnChg chg="mod">
          <ac:chgData name="Ryan Reeves" userId="1b827421-6ab3-4d67-b475-82a83978e8fc" providerId="ADAL" clId="{EF9AAE3C-EC3E-4248-BA2D-8A487BF82F87}" dt="2026-06-15T22:25:07.632" v="646" actId="14100"/>
          <ac:cxnSpMkLst>
            <pc:docMk/>
            <pc:sldMk cId="444585636" sldId="6360"/>
            <ac:cxnSpMk id="17" creationId="{9FFE818B-293E-8730-2405-1BAB3D93CF8A}"/>
          </ac:cxnSpMkLst>
        </pc:cxnChg>
        <pc:cxnChg chg="mod">
          <ac:chgData name="Ryan Reeves" userId="1b827421-6ab3-4d67-b475-82a83978e8fc" providerId="ADAL" clId="{EF9AAE3C-EC3E-4248-BA2D-8A487BF82F87}" dt="2026-06-15T22:25:12.942" v="647" actId="14100"/>
          <ac:cxnSpMkLst>
            <pc:docMk/>
            <pc:sldMk cId="444585636" sldId="6360"/>
            <ac:cxnSpMk id="18" creationId="{EF7A8FC0-7792-3946-DDBA-E9E2D2C0F1A2}"/>
          </ac:cxnSpMkLst>
        </pc:cxnChg>
      </pc:sldChg>
      <pc:sldChg chg="addSp delSp modSp mod">
        <pc:chgData name="Ryan Reeves" userId="1b827421-6ab3-4d67-b475-82a83978e8fc" providerId="ADAL" clId="{EF9AAE3C-EC3E-4248-BA2D-8A487BF82F87}" dt="2026-06-11T17:36:09.531" v="31" actId="404"/>
        <pc:sldMkLst>
          <pc:docMk/>
          <pc:sldMk cId="999368154" sldId="6603"/>
        </pc:sldMkLst>
        <pc:spChg chg="mod">
          <ac:chgData name="Ryan Reeves" userId="1b827421-6ab3-4d67-b475-82a83978e8fc" providerId="ADAL" clId="{EF9AAE3C-EC3E-4248-BA2D-8A487BF82F87}" dt="2026-06-11T17:34:57.591" v="11" actId="20577"/>
          <ac:spMkLst>
            <pc:docMk/>
            <pc:sldMk cId="999368154" sldId="6603"/>
            <ac:spMk id="5" creationId="{4DA4372A-F3C0-2BEC-20C5-C5A515D4949F}"/>
          </ac:spMkLst>
        </pc:spChg>
        <pc:spChg chg="mod">
          <ac:chgData name="Ryan Reeves" userId="1b827421-6ab3-4d67-b475-82a83978e8fc" providerId="ADAL" clId="{EF9AAE3C-EC3E-4248-BA2D-8A487BF82F87}" dt="2026-06-11T17:35:46.551" v="26"/>
          <ac:spMkLst>
            <pc:docMk/>
            <pc:sldMk cId="999368154" sldId="6603"/>
            <ac:spMk id="12" creationId="{C1B1BC07-65AE-BDC1-6F3E-18F7B55CD28E}"/>
          </ac:spMkLst>
        </pc:spChg>
        <pc:graphicFrameChg chg="add mod ord">
          <ac:chgData name="Ryan Reeves" userId="1b827421-6ab3-4d67-b475-82a83978e8fc" providerId="ADAL" clId="{EF9AAE3C-EC3E-4248-BA2D-8A487BF82F87}" dt="2026-06-11T17:36:09.531" v="31" actId="404"/>
          <ac:graphicFrameMkLst>
            <pc:docMk/>
            <pc:sldMk cId="999368154" sldId="6603"/>
            <ac:graphicFrameMk id="8" creationId="{14EED44D-0209-5D40-2C28-2719A469CF8E}"/>
          </ac:graphicFrameMkLst>
        </pc:graphicFrameChg>
        <pc:picChg chg="add mod ord">
          <ac:chgData name="Ryan Reeves" userId="1b827421-6ab3-4d67-b475-82a83978e8fc" providerId="ADAL" clId="{EF9AAE3C-EC3E-4248-BA2D-8A487BF82F87}" dt="2026-06-11T17:34:47.591" v="5" actId="167"/>
          <ac:picMkLst>
            <pc:docMk/>
            <pc:sldMk cId="999368154" sldId="6603"/>
            <ac:picMk id="9" creationId="{F03EB776-D79C-AC00-E634-D27122B7AB90}"/>
          </ac:picMkLst>
        </pc:picChg>
        <pc:picChg chg="add mod">
          <ac:chgData name="Ryan Reeves" userId="1b827421-6ab3-4d67-b475-82a83978e8fc" providerId="ADAL" clId="{EF9AAE3C-EC3E-4248-BA2D-8A487BF82F87}" dt="2026-06-11T17:35:20.048" v="14" actId="1076"/>
          <ac:picMkLst>
            <pc:docMk/>
            <pc:sldMk cId="999368154" sldId="6603"/>
            <ac:picMk id="11" creationId="{3AAA3123-D91E-607B-ECE9-16F6345D707A}"/>
          </ac:picMkLst>
        </pc:picChg>
      </pc:sldChg>
      <pc:sldChg chg="addSp delSp modSp mod">
        <pc:chgData name="Ryan Reeves" userId="1b827421-6ab3-4d67-b475-82a83978e8fc" providerId="ADAL" clId="{EF9AAE3C-EC3E-4248-BA2D-8A487BF82F87}" dt="2026-06-11T17:40:14.827" v="73" actId="1037"/>
        <pc:sldMkLst>
          <pc:docMk/>
          <pc:sldMk cId="1521139178" sldId="6785"/>
        </pc:sldMkLst>
      </pc:sldChg>
      <pc:sldChg chg="addSp delSp modSp add mod">
        <pc:chgData name="Ryan Reeves" userId="1b827421-6ab3-4d67-b475-82a83978e8fc" providerId="ADAL" clId="{EF9AAE3C-EC3E-4248-BA2D-8A487BF82F87}" dt="2026-06-11T17:43:35.448" v="137"/>
        <pc:sldMkLst>
          <pc:docMk/>
          <pc:sldMk cId="1116345089" sldId="6803"/>
        </pc:sldMkLst>
        <pc:spChg chg="mod">
          <ac:chgData name="Ryan Reeves" userId="1b827421-6ab3-4d67-b475-82a83978e8fc" providerId="ADAL" clId="{EF9AAE3C-EC3E-4248-BA2D-8A487BF82F87}" dt="2026-06-11T17:42:58.995" v="115" actId="408"/>
          <ac:spMkLst>
            <pc:docMk/>
            <pc:sldMk cId="1116345089" sldId="6803"/>
            <ac:spMk id="5" creationId="{33C50E05-5384-5F41-221F-0A43BB4798D9}"/>
          </ac:spMkLst>
        </pc:spChg>
        <pc:spChg chg="mod">
          <ac:chgData name="Ryan Reeves" userId="1b827421-6ab3-4d67-b475-82a83978e8fc" providerId="ADAL" clId="{EF9AAE3C-EC3E-4248-BA2D-8A487BF82F87}" dt="2026-06-11T17:43:21.931" v="121" actId="20577"/>
          <ac:spMkLst>
            <pc:docMk/>
            <pc:sldMk cId="1116345089" sldId="6803"/>
            <ac:spMk id="15" creationId="{DB28F61B-794D-241B-573A-134FF7A412F4}"/>
          </ac:spMkLst>
        </pc:spChg>
        <pc:spChg chg="mod">
          <ac:chgData name="Ryan Reeves" userId="1b827421-6ab3-4d67-b475-82a83978e8fc" providerId="ADAL" clId="{EF9AAE3C-EC3E-4248-BA2D-8A487BF82F87}" dt="2026-06-11T17:43:16.798" v="118" actId="408"/>
          <ac:spMkLst>
            <pc:docMk/>
            <pc:sldMk cId="1116345089" sldId="6803"/>
            <ac:spMk id="18" creationId="{5EB5AE0C-E44F-0B7F-AD05-D488C1C2A8F8}"/>
          </ac:spMkLst>
        </pc:spChg>
        <pc:spChg chg="mod">
          <ac:chgData name="Ryan Reeves" userId="1b827421-6ab3-4d67-b475-82a83978e8fc" providerId="ADAL" clId="{EF9AAE3C-EC3E-4248-BA2D-8A487BF82F87}" dt="2026-06-11T17:43:12.265" v="117" actId="408"/>
          <ac:spMkLst>
            <pc:docMk/>
            <pc:sldMk cId="1116345089" sldId="6803"/>
            <ac:spMk id="20" creationId="{AC2AF678-5372-2D82-80DB-857FC7ABCF06}"/>
          </ac:spMkLst>
        </pc:spChg>
        <pc:graphicFrameChg chg="mod ord">
          <ac:chgData name="Ryan Reeves" userId="1b827421-6ab3-4d67-b475-82a83978e8fc" providerId="ADAL" clId="{EF9AAE3C-EC3E-4248-BA2D-8A487BF82F87}" dt="2026-06-11T17:42:35.353" v="102"/>
          <ac:graphicFrameMkLst>
            <pc:docMk/>
            <pc:sldMk cId="1116345089" sldId="6803"/>
            <ac:graphicFrameMk id="4" creationId="{6DA7CB5F-4103-4E2C-B517-C4533D52E7A3}"/>
          </ac:graphicFrameMkLst>
        </pc:graphicFrameChg>
        <pc:picChg chg="add mod ord">
          <ac:chgData name="Ryan Reeves" userId="1b827421-6ab3-4d67-b475-82a83978e8fc" providerId="ADAL" clId="{EF9AAE3C-EC3E-4248-BA2D-8A487BF82F87}" dt="2026-06-11T17:43:35.448" v="135"/>
          <ac:picMkLst>
            <pc:docMk/>
            <pc:sldMk cId="1116345089" sldId="6803"/>
            <ac:picMk id="6" creationId="{5395BE3A-11F7-DA29-0C2A-7EF9B38E8BCD}"/>
          </ac:picMkLst>
        </pc:picChg>
        <pc:cxnChg chg="mod">
          <ac:chgData name="Ryan Reeves" userId="1b827421-6ab3-4d67-b475-82a83978e8fc" providerId="ADAL" clId="{EF9AAE3C-EC3E-4248-BA2D-8A487BF82F87}" dt="2026-06-11T17:42:55.174" v="114" actId="1037"/>
          <ac:cxnSpMkLst>
            <pc:docMk/>
            <pc:sldMk cId="1116345089" sldId="6803"/>
            <ac:cxnSpMk id="9" creationId="{1B6B6056-F292-E7CC-F340-17B550CCD61C}"/>
          </ac:cxnSpMkLst>
        </pc:cxnChg>
        <pc:cxnChg chg="mod">
          <ac:chgData name="Ryan Reeves" userId="1b827421-6ab3-4d67-b475-82a83978e8fc" providerId="ADAL" clId="{EF9AAE3C-EC3E-4248-BA2D-8A487BF82F87}" dt="2026-06-11T17:43:08.931" v="116" actId="1037"/>
          <ac:cxnSpMkLst>
            <pc:docMk/>
            <pc:sldMk cId="1116345089" sldId="6803"/>
            <ac:cxnSpMk id="19" creationId="{BF3DF997-40C6-B700-17E3-62DF39EDC493}"/>
          </ac:cxnSpMkLst>
        </pc:cxnChg>
        <pc:cxnChg chg="mod">
          <ac:chgData name="Ryan Reeves" userId="1b827421-6ab3-4d67-b475-82a83978e8fc" providerId="ADAL" clId="{EF9AAE3C-EC3E-4248-BA2D-8A487BF82F87}" dt="2026-06-11T17:42:46.268" v="107" actId="1037"/>
          <ac:cxnSpMkLst>
            <pc:docMk/>
            <pc:sldMk cId="1116345089" sldId="6803"/>
            <ac:cxnSpMk id="21" creationId="{4B7070AB-EFEF-5553-54D4-6DCEACA0976A}"/>
          </ac:cxnSpMkLst>
        </pc:cxnChg>
      </pc:sldChg>
      <pc:sldChg chg="add del">
        <pc:chgData name="Ryan Reeves" userId="1b827421-6ab3-4d67-b475-82a83978e8fc" providerId="ADAL" clId="{EF9AAE3C-EC3E-4248-BA2D-8A487BF82F87}" dt="2026-06-15T22:18:37.337" v="627" actId="47"/>
        <pc:sldMkLst>
          <pc:docMk/>
          <pc:sldMk cId="2814939062" sldId="6804"/>
        </pc:sldMkLst>
      </pc:sldChg>
      <pc:sldMasterChg chg="modSldLayout">
        <pc:chgData name="Ryan Reeves" userId="1b827421-6ab3-4d67-b475-82a83978e8fc" providerId="ADAL" clId="{EF9AAE3C-EC3E-4248-BA2D-8A487BF82F87}" dt="2026-06-15T21:52:29.075" v="484"/>
        <pc:sldMasterMkLst>
          <pc:docMk/>
          <pc:sldMasterMk cId="3735501233" sldId="2147483686"/>
        </pc:sldMasterMkLst>
        <pc:sldLayoutChg chg="addSp delSp modSp mod">
          <pc:chgData name="Ryan Reeves" userId="1b827421-6ab3-4d67-b475-82a83978e8fc" providerId="ADAL" clId="{EF9AAE3C-EC3E-4248-BA2D-8A487BF82F87}" dt="2026-06-15T21:52:29.075" v="484"/>
          <pc:sldLayoutMkLst>
            <pc:docMk/>
            <pc:sldMasterMk cId="3735501233" sldId="2147483686"/>
            <pc:sldLayoutMk cId="3576583078" sldId="2147483683"/>
          </pc:sldLayoutMkLst>
          <pc:spChg chg="add mod modVis">
            <ac:chgData name="Ryan Reeves" userId="1b827421-6ab3-4d67-b475-82a83978e8fc" providerId="ADAL" clId="{EF9AAE3C-EC3E-4248-BA2D-8A487BF82F87}" dt="2026-06-15T21:52:29.075" v="484"/>
            <ac:spMkLst>
              <pc:docMk/>
              <pc:sldMasterMk cId="3735501233" sldId="2147483686"/>
              <pc:sldLayoutMk cId="3576583078" sldId="2147483683"/>
              <ac:spMk id="2" creationId="{1E50DC3F-F054-6046-E066-471FE3D3186C}"/>
            </ac:spMkLst>
          </pc:spChg>
          <pc:spChg chg="add del mod modVis">
            <ac:chgData name="Ryan Reeves" userId="1b827421-6ab3-4d67-b475-82a83978e8fc" providerId="ADAL" clId="{EF9AAE3C-EC3E-4248-BA2D-8A487BF82F87}" dt="2026-06-15T21:52:29.054" v="477"/>
            <ac:spMkLst>
              <pc:docMk/>
              <pc:sldMasterMk cId="3735501233" sldId="2147483686"/>
              <pc:sldLayoutMk cId="3576583078" sldId="2147483683"/>
              <ac:spMk id="10" creationId="{4C80DF68-9B20-3F31-E8CF-089AC2E6862B}"/>
            </ac:spMkLst>
          </pc:spChg>
        </pc:sldLayoutChg>
      </pc:sldMasterChg>
    </pc:docChg>
  </pc:docChgLst>
  <pc:docChgLst>
    <pc:chgData name="Jack Griffin" userId="e08e10e0-7e3c-478a-8a8a-890c945b684d" providerId="ADAL" clId="{03C3AC14-6909-4DE7-BD9A-A92AEF9B6F51}"/>
    <pc:docChg chg="addSld delSld modSld">
      <pc:chgData name="Jack Griffin" userId="e08e10e0-7e3c-478a-8a8a-890c945b684d" providerId="ADAL" clId="{03C3AC14-6909-4DE7-BD9A-A92AEF9B6F51}" dt="2026-06-11T17:25:11.124" v="21"/>
      <pc:docMkLst>
        <pc:docMk/>
      </pc:docMkLst>
      <pc:sldChg chg="add del">
        <pc:chgData name="Jack Griffin" userId="e08e10e0-7e3c-478a-8a8a-890c945b684d" providerId="ADAL" clId="{03C3AC14-6909-4DE7-BD9A-A92AEF9B6F51}" dt="2026-06-11T17:21:35.732" v="8"/>
        <pc:sldMkLst>
          <pc:docMk/>
          <pc:sldMk cId="3377320698" sldId="5163"/>
        </pc:sldMkLst>
      </pc:sldChg>
      <pc:sldChg chg="addSp modSp mod">
        <pc:chgData name="Jack Griffin" userId="e08e10e0-7e3c-478a-8a8a-890c945b684d" providerId="ADAL" clId="{03C3AC14-6909-4DE7-BD9A-A92AEF9B6F51}" dt="2026-06-11T17:24:28.465" v="18" actId="14100"/>
        <pc:sldMkLst>
          <pc:docMk/>
          <pc:sldMk cId="999368154" sldId="6603"/>
        </pc:sldMkLst>
      </pc:sldChg>
      <pc:sldChg chg="addSp modSp">
        <pc:chgData name="Jack Griffin" userId="e08e10e0-7e3c-478a-8a8a-890c945b684d" providerId="ADAL" clId="{03C3AC14-6909-4DE7-BD9A-A92AEF9B6F51}" dt="2026-06-11T17:25:05.796" v="20"/>
        <pc:sldMkLst>
          <pc:docMk/>
          <pc:sldMk cId="1521139178" sldId="6785"/>
        </pc:sldMkLst>
      </pc:sldChg>
      <pc:sldChg chg="add del">
        <pc:chgData name="Jack Griffin" userId="e08e10e0-7e3c-478a-8a8a-890c945b684d" providerId="ADAL" clId="{03C3AC14-6909-4DE7-BD9A-A92AEF9B6F51}" dt="2026-06-11T17:21:35.732" v="8"/>
        <pc:sldMkLst>
          <pc:docMk/>
          <pc:sldMk cId="3053875241" sldId="6796"/>
        </pc:sldMkLst>
      </pc:sldChg>
      <pc:sldChg chg="add">
        <pc:chgData name="Jack Griffin" userId="e08e10e0-7e3c-478a-8a8a-890c945b684d" providerId="ADAL" clId="{03C3AC14-6909-4DE7-BD9A-A92AEF9B6F51}" dt="2026-06-11T17:21:07.261" v="0"/>
        <pc:sldMkLst>
          <pc:docMk/>
          <pc:sldMk cId="2678492827" sldId="6798"/>
        </pc:sldMkLst>
      </pc:sldChg>
      <pc:sldChg chg="add">
        <pc:chgData name="Jack Griffin" userId="e08e10e0-7e3c-478a-8a8a-890c945b684d" providerId="ADAL" clId="{03C3AC14-6909-4DE7-BD9A-A92AEF9B6F51}" dt="2026-06-11T17:21:22.588" v="4"/>
        <pc:sldMkLst>
          <pc:docMk/>
          <pc:sldMk cId="1223900554" sldId="6800"/>
        </pc:sldMkLst>
      </pc:sldChg>
      <pc:sldChg chg="add">
        <pc:chgData name="Jack Griffin" userId="e08e10e0-7e3c-478a-8a8a-890c945b684d" providerId="ADAL" clId="{03C3AC14-6909-4DE7-BD9A-A92AEF9B6F51}" dt="2026-06-11T17:23:21.847" v="9"/>
        <pc:sldMkLst>
          <pc:docMk/>
          <pc:sldMk cId="70528255" sldId="68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Book1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olsenpalmer0.sharepoint.com/sites/InvestmentBanking/BD/Speaking%20Engagements/2026/2026.06%20-%20WY.MT%20Annual%20Conference/Inserts/Generic%20Acquisition%20Capacity%20Analysis_v01.xlsm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8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Book3" TargetMode="External"/><Relationship Id="rId1" Type="http://schemas.openxmlformats.org/officeDocument/2006/relationships/themeOverride" Target="../theme/themeOverride1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2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426662883355802E-2"/>
          <c:y val="2.780550409140034E-2"/>
          <c:w val="0.94656581778629023"/>
          <c:h val="0.79408204374681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Deal Count</c:v>
                </c:pt>
              </c:strCache>
            </c:strRef>
          </c:tx>
          <c:spPr>
            <a:solidFill>
              <a:srgbClr val="D9D9D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43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C5-402E-9C60-565E466D2A2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C5-402E-9C60-565E466D2A2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C5-402E-9C60-565E466D2A2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C5-402E-9C60-565E466D2A2E}"/>
              </c:ext>
            </c:extLst>
          </c:dPt>
          <c:dLbls>
            <c:dLbl>
              <c:idx val="0"/>
              <c:layout>
                <c:manualLayout>
                  <c:x val="1.4750422183074097E-3"/>
                  <c:y val="1.10815453934323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 i="1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094390972244561E-2"/>
                      <c:h val="3.29166666666666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C5-402E-9C60-565E466D2A2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4.3620996954800255E-2"/>
                      <c:h val="5.49754901960784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C5-402E-9C60-565E466D2A2E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 i="1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EC5-402E-9C60-565E466D2A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Sheet1!$A$2:$A$51</c:f>
              <c:strCache>
                <c:ptCount val="50"/>
                <c:pt idx="1">
                  <c:v>Firm #2</c:v>
                </c:pt>
                <c:pt idx="2">
                  <c:v>Firm #3</c:v>
                </c:pt>
                <c:pt idx="3">
                  <c:v>Firm #4</c:v>
                </c:pt>
                <c:pt idx="4">
                  <c:v>Firm #5</c:v>
                </c:pt>
                <c:pt idx="5">
                  <c:v>Firm #6</c:v>
                </c:pt>
                <c:pt idx="6">
                  <c:v>Firm #7</c:v>
                </c:pt>
                <c:pt idx="7">
                  <c:v>Firm #8</c:v>
                </c:pt>
                <c:pt idx="8">
                  <c:v>Firm #9</c:v>
                </c:pt>
                <c:pt idx="9">
                  <c:v>Firm #10</c:v>
                </c:pt>
                <c:pt idx="10">
                  <c:v>Firm #11</c:v>
                </c:pt>
                <c:pt idx="11">
                  <c:v>Firm #12</c:v>
                </c:pt>
                <c:pt idx="12">
                  <c:v>Firm #13</c:v>
                </c:pt>
                <c:pt idx="13">
                  <c:v>Firm #14</c:v>
                </c:pt>
                <c:pt idx="14">
                  <c:v>Firm #15</c:v>
                </c:pt>
                <c:pt idx="15">
                  <c:v>Firm #16</c:v>
                </c:pt>
                <c:pt idx="16">
                  <c:v>Firm #17</c:v>
                </c:pt>
                <c:pt idx="17">
                  <c:v>Firm #18</c:v>
                </c:pt>
                <c:pt idx="18">
                  <c:v>Firm #19</c:v>
                </c:pt>
                <c:pt idx="19">
                  <c:v>Firm #20</c:v>
                </c:pt>
                <c:pt idx="20">
                  <c:v>Firm #21</c:v>
                </c:pt>
                <c:pt idx="21">
                  <c:v>Firm #22</c:v>
                </c:pt>
                <c:pt idx="22">
                  <c:v>Firm #23</c:v>
                </c:pt>
                <c:pt idx="23">
                  <c:v>Firm #24</c:v>
                </c:pt>
                <c:pt idx="24">
                  <c:v>Firm #25</c:v>
                </c:pt>
                <c:pt idx="25">
                  <c:v>Firm #26</c:v>
                </c:pt>
                <c:pt idx="26">
                  <c:v>Firm #27</c:v>
                </c:pt>
                <c:pt idx="27">
                  <c:v>Firm #28</c:v>
                </c:pt>
                <c:pt idx="28">
                  <c:v>Firm #29</c:v>
                </c:pt>
                <c:pt idx="29">
                  <c:v>Firm #30</c:v>
                </c:pt>
                <c:pt idx="30">
                  <c:v>Firm #31</c:v>
                </c:pt>
                <c:pt idx="31">
                  <c:v>Firm #32</c:v>
                </c:pt>
                <c:pt idx="32">
                  <c:v>Firm #33</c:v>
                </c:pt>
                <c:pt idx="33">
                  <c:v>Firm #34</c:v>
                </c:pt>
                <c:pt idx="34">
                  <c:v>Firm #35</c:v>
                </c:pt>
                <c:pt idx="35">
                  <c:v>Firm #36</c:v>
                </c:pt>
                <c:pt idx="36">
                  <c:v>Firm #37</c:v>
                </c:pt>
                <c:pt idx="37">
                  <c:v>Firm #38</c:v>
                </c:pt>
                <c:pt idx="38">
                  <c:v>Firm #39</c:v>
                </c:pt>
                <c:pt idx="39">
                  <c:v>Firm #40</c:v>
                </c:pt>
                <c:pt idx="40">
                  <c:v>Firm #41</c:v>
                </c:pt>
                <c:pt idx="41">
                  <c:v>Firm #42</c:v>
                </c:pt>
                <c:pt idx="42">
                  <c:v>Firm #43</c:v>
                </c:pt>
                <c:pt idx="43">
                  <c:v>Firm #44</c:v>
                </c:pt>
                <c:pt idx="44">
                  <c:v>Firm #45</c:v>
                </c:pt>
                <c:pt idx="45">
                  <c:v>Firm #46</c:v>
                </c:pt>
                <c:pt idx="46">
                  <c:v>Firm #47</c:v>
                </c:pt>
                <c:pt idx="47">
                  <c:v>Firm #48</c:v>
                </c:pt>
                <c:pt idx="48">
                  <c:v>Firm #49</c:v>
                </c:pt>
                <c:pt idx="49">
                  <c:v>Firm #50</c:v>
                </c:pt>
              </c:strCache>
            </c:strRef>
          </c:cat>
          <c:val>
            <c:numRef>
              <c:f>Sheet1!$B$2:$B$51</c:f>
              <c:numCache>
                <c:formatCode>General</c:formatCode>
                <c:ptCount val="50"/>
                <c:pt idx="0">
                  <c:v>73</c:v>
                </c:pt>
                <c:pt idx="1">
                  <c:v>45</c:v>
                </c:pt>
                <c:pt idx="2">
                  <c:v>43</c:v>
                </c:pt>
                <c:pt idx="3">
                  <c:v>28</c:v>
                </c:pt>
                <c:pt idx="4">
                  <c:v>27</c:v>
                </c:pt>
                <c:pt idx="5">
                  <c:v>27</c:v>
                </c:pt>
                <c:pt idx="6">
                  <c:v>25</c:v>
                </c:pt>
                <c:pt idx="7">
                  <c:v>24</c:v>
                </c:pt>
                <c:pt idx="8">
                  <c:v>19</c:v>
                </c:pt>
                <c:pt idx="9">
                  <c:v>13</c:v>
                </c:pt>
                <c:pt idx="10">
                  <c:v>11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9</c:v>
                </c:pt>
                <c:pt idx="15">
                  <c:v>8</c:v>
                </c:pt>
                <c:pt idx="16">
                  <c:v>7</c:v>
                </c:pt>
                <c:pt idx="17">
                  <c:v>6</c:v>
                </c:pt>
                <c:pt idx="18">
                  <c:v>5</c:v>
                </c:pt>
                <c:pt idx="19">
                  <c:v>5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EC5-402E-9C60-565E466D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125835136"/>
        <c:axId val="125849600"/>
      </c:barChart>
      <c:catAx>
        <c:axId val="12583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ysClr val="window" lastClr="FFFFFF"/>
          </a:solidFill>
        </c:spPr>
        <c:txPr>
          <a:bodyPr rot="-5400000" vert="horz"/>
          <a:lstStyle/>
          <a:p>
            <a:pPr>
              <a:defRPr sz="800" b="0" i="1">
                <a:solidFill>
                  <a:srgbClr val="C8C8C8"/>
                </a:solidFill>
              </a:defRPr>
            </a:pPr>
            <a:endParaRPr lang="en-US"/>
          </a:p>
        </c:txPr>
        <c:crossAx val="125849600"/>
        <c:crosses val="autoZero"/>
        <c:auto val="1"/>
        <c:lblAlgn val="ctr"/>
        <c:lblOffset val="100"/>
        <c:noMultiLvlLbl val="0"/>
      </c:catAx>
      <c:valAx>
        <c:axId val="125849600"/>
        <c:scaling>
          <c:orientation val="minMax"/>
          <c:max val="75"/>
          <c:min val="0"/>
        </c:scaling>
        <c:delete val="0"/>
        <c:axPos val="l"/>
        <c:numFmt formatCode="#,##0" sourceLinked="0"/>
        <c:majorTickMark val="none"/>
        <c:minorTickMark val="none"/>
        <c:tickLblPos val="none"/>
        <c:spPr>
          <a:ln>
            <a:noFill/>
          </a:ln>
        </c:spPr>
        <c:crossAx val="125835136"/>
        <c:crosses val="autoZero"/>
        <c:crossBetween val="between"/>
        <c:majorUnit val="5"/>
      </c:valAx>
      <c:spPr>
        <a:solidFill>
          <a:sysClr val="window" lastClr="FFFFFF"/>
        </a:solidFill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7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43A-49A2-9B6D-FC263C1CB500}"/>
              </c:ext>
            </c:extLst>
          </c:dPt>
          <c:dLbls>
            <c:dLbl>
              <c:idx val="0"/>
              <c:layout>
                <c:manualLayout>
                  <c:x val="-3.7217055516745412E-18"/>
                  <c:y val="-2.64633930039444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3A-49A2-9B6D-FC263C1CB500}"/>
                </c:ext>
              </c:extLst>
            </c:dLbl>
            <c:dLbl>
              <c:idx val="1"/>
              <c:layout>
                <c:manualLayout>
                  <c:x val="0"/>
                  <c:y val="-7.188570030508635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3A-49A2-9B6D-FC263C1CB500}"/>
                </c:ext>
              </c:extLst>
            </c:dLbl>
            <c:dLbl>
              <c:idx val="2"/>
              <c:layout>
                <c:manualLayout>
                  <c:x val="0"/>
                  <c:y val="-0.107083594915084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3A-49A2-9B6D-FC263C1CB500}"/>
                </c:ext>
              </c:extLst>
            </c:dLbl>
            <c:dLbl>
              <c:idx val="3"/>
              <c:layout>
                <c:manualLayout>
                  <c:x val="0"/>
                  <c:y val="-8.37182183034877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3A-49A2-9B6D-FC263C1CB500}"/>
                </c:ext>
              </c:extLst>
            </c:dLbl>
            <c:dLbl>
              <c:idx val="4"/>
              <c:layout>
                <c:manualLayout>
                  <c:x val="-2.7455174672806356E-17"/>
                  <c:y val="-9.28541311246110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3A-49A2-9B6D-FC263C1CB500}"/>
                </c:ext>
              </c:extLst>
            </c:dLbl>
            <c:dLbl>
              <c:idx val="5"/>
              <c:layout>
                <c:manualLayout>
                  <c:x val="-5.4910349345612713E-17"/>
                  <c:y val="-0.1182273664688369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3A-49A2-9B6D-FC263C1CB500}"/>
                </c:ext>
              </c:extLst>
            </c:dLbl>
            <c:dLbl>
              <c:idx val="6"/>
              <c:layout>
                <c:manualLayout>
                  <c:x val="-5.143973498189896E-17"/>
                  <c:y val="-0.1445685695538058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43A-49A2-9B6D-FC263C1CB500}"/>
                </c:ext>
              </c:extLst>
            </c:dLbl>
            <c:dLbl>
              <c:idx val="7"/>
              <c:layout>
                <c:manualLayout>
                  <c:x val="-2.2109826998563273E-4"/>
                  <c:y val="-0.153746861991413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43A-49A2-9B6D-FC263C1CB500}"/>
                </c:ext>
              </c:extLst>
            </c:dLbl>
            <c:dLbl>
              <c:idx val="8"/>
              <c:layout>
                <c:manualLayout>
                  <c:x val="0"/>
                  <c:y val="-0.150341207349081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3A-49A2-9B6D-FC263C1CB500}"/>
                </c:ext>
              </c:extLst>
            </c:dLbl>
            <c:dLbl>
              <c:idx val="9"/>
              <c:layout>
                <c:manualLayout>
                  <c:x val="0"/>
                  <c:y val="-0.1685119568387284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3A-49A2-9B6D-FC263C1CB500}"/>
                </c:ext>
              </c:extLst>
            </c:dLbl>
            <c:dLbl>
              <c:idx val="10"/>
              <c:layout>
                <c:manualLayout>
                  <c:x val="-1.0287946996379792E-16"/>
                  <c:y val="-0.299330161854768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43A-49A2-9B6D-FC263C1CB500}"/>
                </c:ext>
              </c:extLst>
            </c:dLbl>
            <c:dLbl>
              <c:idx val="11"/>
              <c:layout>
                <c:manualLayout>
                  <c:x val="-1.0982069869122543E-16"/>
                  <c:y val="-0.16308834500629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43A-49A2-9B6D-FC263C1CB500}"/>
                </c:ext>
              </c:extLst>
            </c:dLbl>
            <c:dLbl>
              <c:idx val="12"/>
              <c:layout>
                <c:manualLayout>
                  <c:x val="0"/>
                  <c:y val="-0.406708278585926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43A-49A2-9B6D-FC263C1CB500}"/>
                </c:ext>
              </c:extLst>
            </c:dLbl>
            <c:dLbl>
              <c:idx val="13"/>
              <c:layout>
                <c:manualLayout>
                  <c:x val="-1.6239815329291381E-3"/>
                  <c:y val="-6.576631978398218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43A-49A2-9B6D-FC263C1CB500}"/>
                </c:ext>
              </c:extLst>
            </c:dLbl>
            <c:dLbl>
              <c:idx val="14"/>
              <c:layout>
                <c:manualLayout>
                  <c:x val="0"/>
                  <c:y val="-3.92007956800916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43A-49A2-9B6D-FC263C1CB500}"/>
                </c:ext>
              </c:extLst>
            </c:dLbl>
            <c:dLbl>
              <c:idx val="15"/>
              <c:layout>
                <c:manualLayout>
                  <c:x val="-1.4045341300260648E-3"/>
                  <c:y val="-0.102066670867533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43A-49A2-9B6D-FC263C1CB500}"/>
                </c:ext>
              </c:extLst>
            </c:dLbl>
            <c:dLbl>
              <c:idx val="16"/>
              <c:layout>
                <c:manualLayout>
                  <c:x val="-1.4029180695849419E-3"/>
                  <c:y val="-0.273947214931466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43A-49A2-9B6D-FC263C1CB500}"/>
                </c:ext>
              </c:extLst>
            </c:dLbl>
            <c:dLbl>
              <c:idx val="17"/>
              <c:layout>
                <c:manualLayout>
                  <c:x val="-1.4007607195516433E-3"/>
                  <c:y val="-0.105534330805811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3A-49A2-9B6D-FC263C1CB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1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8"/>
              <c:pt idx="0">
                <c:v>2009</c:v>
              </c:pt>
              <c:pt idx="1">
                <c:v>2010</c:v>
              </c:pt>
              <c:pt idx="2">
                <c:v>2011</c:v>
              </c:pt>
              <c:pt idx="3">
                <c:v>2012</c:v>
              </c:pt>
              <c:pt idx="4">
                <c:v>2013</c:v>
              </c:pt>
              <c:pt idx="5">
                <c:v>2014</c:v>
              </c:pt>
              <c:pt idx="6">
                <c:v>2015</c:v>
              </c:pt>
              <c:pt idx="7">
                <c:v>2016</c:v>
              </c:pt>
              <c:pt idx="8">
                <c:v>2017</c:v>
              </c:pt>
              <c:pt idx="9">
                <c:v>2018</c:v>
              </c:pt>
              <c:pt idx="10">
                <c:v>2019</c:v>
              </c:pt>
              <c:pt idx="11">
                <c:v>2020</c:v>
              </c:pt>
              <c:pt idx="12">
                <c:v>2021</c:v>
              </c:pt>
              <c:pt idx="13">
                <c:v>2022</c:v>
              </c:pt>
              <c:pt idx="14">
                <c:v>2023</c:v>
              </c:pt>
              <c:pt idx="15">
                <c:v>2024</c:v>
              </c:pt>
              <c:pt idx="16">
                <c:v>2025</c:v>
              </c:pt>
              <c:pt idx="17">
                <c:v>YTD</c:v>
              </c:pt>
            </c:strLit>
          </c:cat>
          <c:val>
            <c:numRef>
              <c:f>'[Deal Value Insert - May 2026_v01.xlsx]Default (2)'!$C$5:$C$22</c:f>
              <c:numCache>
                <c:formatCode>"$"#,##0.0</c:formatCode>
                <c:ptCount val="18"/>
                <c:pt idx="0">
                  <c:v>1.3080799999999999</c:v>
                </c:pt>
                <c:pt idx="1">
                  <c:v>9.9871335659999989</c:v>
                </c:pt>
                <c:pt idx="2">
                  <c:v>17.145338973000001</c:v>
                </c:pt>
                <c:pt idx="3">
                  <c:v>12.810659948000005</c:v>
                </c:pt>
                <c:pt idx="4">
                  <c:v>14.387689135999993</c:v>
                </c:pt>
                <c:pt idx="5">
                  <c:v>18.992067414999998</c:v>
                </c:pt>
                <c:pt idx="6">
                  <c:v>24.546351405999999</c:v>
                </c:pt>
                <c:pt idx="7">
                  <c:v>26.807191824000004</c:v>
                </c:pt>
                <c:pt idx="8">
                  <c:v>26.445309007999999</c:v>
                </c:pt>
                <c:pt idx="9">
                  <c:v>29.752091513999986</c:v>
                </c:pt>
                <c:pt idx="10">
                  <c:v>55.236929388</c:v>
                </c:pt>
                <c:pt idx="11">
                  <c:v>27.902861752000007</c:v>
                </c:pt>
                <c:pt idx="12">
                  <c:v>76.481535903999998</c:v>
                </c:pt>
                <c:pt idx="13">
                  <c:v>8.9355575859999998</c:v>
                </c:pt>
                <c:pt idx="14">
                  <c:v>4.1404899970000004</c:v>
                </c:pt>
                <c:pt idx="15">
                  <c:v>16.344570205</c:v>
                </c:pt>
                <c:pt idx="16">
                  <c:v>50.5</c:v>
                </c:pt>
                <c:pt idx="17">
                  <c:v>16.978717176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43A-49A2-9B6D-FC263C1CB500}"/>
            </c:ext>
          </c:extLst>
        </c:ser>
        <c:ser>
          <c:idx val="1"/>
          <c:order val="1"/>
          <c:spPr>
            <a:pattFill prst="dkUpDiag">
              <a:fgClr>
                <a:srgbClr val="8FAADC"/>
              </a:fgClr>
              <a:bgClr>
                <a:schemeClr val="bg1"/>
              </a:bgClr>
            </a:pattFill>
            <a:ln>
              <a:solidFill>
                <a:srgbClr val="8FAADC"/>
              </a:solidFill>
            </a:ln>
            <a:effectLst/>
          </c:spPr>
          <c:invertIfNegative val="0"/>
          <c:cat>
            <c:strLit>
              <c:ptCount val="18"/>
              <c:pt idx="0">
                <c:v>2009</c:v>
              </c:pt>
              <c:pt idx="1">
                <c:v>2010</c:v>
              </c:pt>
              <c:pt idx="2">
                <c:v>2011</c:v>
              </c:pt>
              <c:pt idx="3">
                <c:v>2012</c:v>
              </c:pt>
              <c:pt idx="4">
                <c:v>2013</c:v>
              </c:pt>
              <c:pt idx="5">
                <c:v>2014</c:v>
              </c:pt>
              <c:pt idx="6">
                <c:v>2015</c:v>
              </c:pt>
              <c:pt idx="7">
                <c:v>2016</c:v>
              </c:pt>
              <c:pt idx="8">
                <c:v>2017</c:v>
              </c:pt>
              <c:pt idx="9">
                <c:v>2018</c:v>
              </c:pt>
              <c:pt idx="10">
                <c:v>2019</c:v>
              </c:pt>
              <c:pt idx="11">
                <c:v>2020</c:v>
              </c:pt>
              <c:pt idx="12">
                <c:v>2021</c:v>
              </c:pt>
              <c:pt idx="13">
                <c:v>2022</c:v>
              </c:pt>
              <c:pt idx="14">
                <c:v>2023</c:v>
              </c:pt>
              <c:pt idx="15">
                <c:v>2024</c:v>
              </c:pt>
              <c:pt idx="16">
                <c:v>2025</c:v>
              </c:pt>
              <c:pt idx="17">
                <c:v>YTD</c:v>
              </c:pt>
            </c:strLit>
          </c:cat>
          <c:val>
            <c:numRef>
              <c:f>'[Deal Value Insert - May 2026_v01.xlsx]Default (2)'!$D$5:$D$22</c:f>
              <c:numCache>
                <c:formatCode>"$"#,##0.0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43A-49A2-9B6D-FC263C1CB500}"/>
            </c:ext>
          </c:extLst>
        </c:ser>
        <c:ser>
          <c:idx val="2"/>
          <c:order val="2"/>
          <c:spPr>
            <a:pattFill prst="dkUpDiag">
              <a:fgClr>
                <a:srgbClr val="8FAADC"/>
              </a:fgClr>
              <a:bgClr>
                <a:schemeClr val="bg1"/>
              </a:bgClr>
            </a:pattFill>
            <a:ln>
              <a:solidFill>
                <a:srgbClr val="8FAADC"/>
              </a:solidFill>
            </a:ln>
            <a:effectLst/>
          </c:spPr>
          <c:invertIfNegative val="0"/>
          <c:cat>
            <c:strLit>
              <c:ptCount val="18"/>
              <c:pt idx="0">
                <c:v>2009</c:v>
              </c:pt>
              <c:pt idx="1">
                <c:v>2010</c:v>
              </c:pt>
              <c:pt idx="2">
                <c:v>2011</c:v>
              </c:pt>
              <c:pt idx="3">
                <c:v>2012</c:v>
              </c:pt>
              <c:pt idx="4">
                <c:v>2013</c:v>
              </c:pt>
              <c:pt idx="5">
                <c:v>2014</c:v>
              </c:pt>
              <c:pt idx="6">
                <c:v>2015</c:v>
              </c:pt>
              <c:pt idx="7">
                <c:v>2016</c:v>
              </c:pt>
              <c:pt idx="8">
                <c:v>2017</c:v>
              </c:pt>
              <c:pt idx="9">
                <c:v>2018</c:v>
              </c:pt>
              <c:pt idx="10">
                <c:v>2019</c:v>
              </c:pt>
              <c:pt idx="11">
                <c:v>2020</c:v>
              </c:pt>
              <c:pt idx="12">
                <c:v>2021</c:v>
              </c:pt>
              <c:pt idx="13">
                <c:v>2022</c:v>
              </c:pt>
              <c:pt idx="14">
                <c:v>2023</c:v>
              </c:pt>
              <c:pt idx="15">
                <c:v>2024</c:v>
              </c:pt>
              <c:pt idx="16">
                <c:v>2025</c:v>
              </c:pt>
              <c:pt idx="17">
                <c:v>YTD</c:v>
              </c:pt>
            </c:strLit>
          </c:cat>
          <c:val>
            <c:numRef>
              <c:f>'[Deal Value Insert - May 2026_v01.xlsx]Default (2)'!$E$5:$E$22</c:f>
              <c:numCache>
                <c:formatCode>"$"#,##0.0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43A-49A2-9B6D-FC263C1CB500}"/>
            </c:ext>
          </c:extLst>
        </c:ser>
        <c:ser>
          <c:idx val="3"/>
          <c:order val="3"/>
          <c:spPr>
            <a:pattFill prst="dkUpDiag">
              <a:fgClr>
                <a:srgbClr val="8FAADC"/>
              </a:fgClr>
              <a:bgClr>
                <a:schemeClr val="bg1"/>
              </a:bgClr>
            </a:pattFill>
            <a:ln>
              <a:solidFill>
                <a:srgbClr val="8FAADC"/>
              </a:solidFill>
            </a:ln>
            <a:effectLst/>
          </c:spPr>
          <c:invertIfNegative val="0"/>
          <c:cat>
            <c:strLit>
              <c:ptCount val="18"/>
              <c:pt idx="0">
                <c:v>2009</c:v>
              </c:pt>
              <c:pt idx="1">
                <c:v>2010</c:v>
              </c:pt>
              <c:pt idx="2">
                <c:v>2011</c:v>
              </c:pt>
              <c:pt idx="3">
                <c:v>2012</c:v>
              </c:pt>
              <c:pt idx="4">
                <c:v>2013</c:v>
              </c:pt>
              <c:pt idx="5">
                <c:v>2014</c:v>
              </c:pt>
              <c:pt idx="6">
                <c:v>2015</c:v>
              </c:pt>
              <c:pt idx="7">
                <c:v>2016</c:v>
              </c:pt>
              <c:pt idx="8">
                <c:v>2017</c:v>
              </c:pt>
              <c:pt idx="9">
                <c:v>2018</c:v>
              </c:pt>
              <c:pt idx="10">
                <c:v>2019</c:v>
              </c:pt>
              <c:pt idx="11">
                <c:v>2020</c:v>
              </c:pt>
              <c:pt idx="12">
                <c:v>2021</c:v>
              </c:pt>
              <c:pt idx="13">
                <c:v>2022</c:v>
              </c:pt>
              <c:pt idx="14">
                <c:v>2023</c:v>
              </c:pt>
              <c:pt idx="15">
                <c:v>2024</c:v>
              </c:pt>
              <c:pt idx="16">
                <c:v>2025</c:v>
              </c:pt>
              <c:pt idx="17">
                <c:v>YTD</c:v>
              </c:pt>
            </c:strLit>
          </c:cat>
          <c:val>
            <c:numRef>
              <c:f>'[Deal Value Insert - May 2026_v01.xlsx]Default (2)'!$F$5:$F$22</c:f>
              <c:numCache>
                <c:formatCode>"$"#,##0.0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43A-49A2-9B6D-FC263C1CB500}"/>
            </c:ext>
          </c:extLst>
        </c:ser>
        <c:ser>
          <c:idx val="4"/>
          <c:order val="4"/>
          <c:spPr>
            <a:pattFill prst="dkUpDiag">
              <a:fgClr>
                <a:srgbClr val="8FAADC"/>
              </a:fgClr>
              <a:bgClr>
                <a:schemeClr val="bg1"/>
              </a:bgClr>
            </a:pattFill>
            <a:ln>
              <a:solidFill>
                <a:srgbClr val="8FAADC"/>
              </a:solidFill>
            </a:ln>
            <a:effectLst/>
          </c:spPr>
          <c:invertIfNegative val="0"/>
          <c:cat>
            <c:strLit>
              <c:ptCount val="18"/>
              <c:pt idx="0">
                <c:v>2009</c:v>
              </c:pt>
              <c:pt idx="1">
                <c:v>2010</c:v>
              </c:pt>
              <c:pt idx="2">
                <c:v>2011</c:v>
              </c:pt>
              <c:pt idx="3">
                <c:v>2012</c:v>
              </c:pt>
              <c:pt idx="4">
                <c:v>2013</c:v>
              </c:pt>
              <c:pt idx="5">
                <c:v>2014</c:v>
              </c:pt>
              <c:pt idx="6">
                <c:v>2015</c:v>
              </c:pt>
              <c:pt idx="7">
                <c:v>2016</c:v>
              </c:pt>
              <c:pt idx="8">
                <c:v>2017</c:v>
              </c:pt>
              <c:pt idx="9">
                <c:v>2018</c:v>
              </c:pt>
              <c:pt idx="10">
                <c:v>2019</c:v>
              </c:pt>
              <c:pt idx="11">
                <c:v>2020</c:v>
              </c:pt>
              <c:pt idx="12">
                <c:v>2021</c:v>
              </c:pt>
              <c:pt idx="13">
                <c:v>2022</c:v>
              </c:pt>
              <c:pt idx="14">
                <c:v>2023</c:v>
              </c:pt>
              <c:pt idx="15">
                <c:v>2024</c:v>
              </c:pt>
              <c:pt idx="16">
                <c:v>2025</c:v>
              </c:pt>
              <c:pt idx="17">
                <c:v>YTD</c:v>
              </c:pt>
            </c:strLit>
          </c:cat>
          <c:val>
            <c:numRef>
              <c:f>'[Deal Value Insert - May 2026_v01.xlsx]Default (2)'!$G$5:$G$22</c:f>
              <c:numCache>
                <c:formatCode>"$"#,##0.0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843A-49A2-9B6D-FC263C1CB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314293072"/>
        <c:axId val="314298832"/>
      </c:barChart>
      <c:catAx>
        <c:axId val="31429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686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314298832"/>
        <c:crosses val="autoZero"/>
        <c:auto val="1"/>
        <c:lblAlgn val="ctr"/>
        <c:lblOffset val="100"/>
        <c:noMultiLvlLbl val="0"/>
      </c:catAx>
      <c:valAx>
        <c:axId val="314298832"/>
        <c:scaling>
          <c:orientation val="minMax"/>
        </c:scaling>
        <c:delete val="1"/>
        <c:axPos val="l"/>
        <c:numFmt formatCode="&quot;$&quot;#,##0.0" sourceLinked="1"/>
        <c:majorTickMark val="none"/>
        <c:minorTickMark val="none"/>
        <c:tickLblPos val="nextTo"/>
        <c:crossAx val="31429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240511602716324E-2"/>
          <c:y val="2.6441982258007056E-2"/>
          <c:w val="0.922082239720035"/>
          <c:h val="0.90536157745723245"/>
        </c:manualLayout>
      </c:layout>
      <c:lineChart>
        <c:grouping val="standard"/>
        <c:varyColors val="0"/>
        <c:ser>
          <c:idx val="0"/>
          <c:order val="0"/>
          <c:tx>
            <c:strRef>
              <c:f>'[Price Chart SNL Template v01.xlsm]Price_Chart'!$AW$36</c:f>
              <c:strCache>
                <c:ptCount val="1"/>
                <c:pt idx="0">
                  <c:v>S&amp;P U.S. LargeCap Banks</c:v>
                </c:pt>
              </c:strCache>
            </c:strRef>
          </c:tx>
          <c:spPr>
            <a:ln w="28575" cap="rnd" cmpd="sng" algn="ctr">
              <a:solidFill>
                <a:srgbClr val="132361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v01.xlsm'!Chart_Rank1</c:f>
              <c:numCache>
                <c:formatCode>0.0%;\(0.0%\)</c:formatCode>
                <c:ptCount val="418"/>
                <c:pt idx="0">
                  <c:v>0.40037453208236706</c:v>
                </c:pt>
                <c:pt idx="1">
                  <c:v>0.40776630074405484</c:v>
                </c:pt>
                <c:pt idx="2">
                  <c:v>0.39397758600456889</c:v>
                </c:pt>
                <c:pt idx="3">
                  <c:v>0.39950987552217088</c:v>
                </c:pt>
                <c:pt idx="4">
                  <c:v>0.40032174152405764</c:v>
                </c:pt>
                <c:pt idx="5">
                  <c:v>0.35210144630728601</c:v>
                </c:pt>
                <c:pt idx="6">
                  <c:v>0.35876740977080046</c:v>
                </c:pt>
                <c:pt idx="7">
                  <c:v>0.33421806241983099</c:v>
                </c:pt>
                <c:pt idx="8">
                  <c:v>0.33991796177859723</c:v>
                </c:pt>
                <c:pt idx="9">
                  <c:v>0.32601302993322445</c:v>
                </c:pt>
                <c:pt idx="10">
                  <c:v>0.33308964847180955</c:v>
                </c:pt>
                <c:pt idx="11">
                  <c:v>0.35950830617511897</c:v>
                </c:pt>
                <c:pt idx="12">
                  <c:v>0.3509254238609063</c:v>
                </c:pt>
                <c:pt idx="13">
                  <c:v>0.3509254238609063</c:v>
                </c:pt>
                <c:pt idx="14">
                  <c:v>0.34101411150405414</c:v>
                </c:pt>
                <c:pt idx="15">
                  <c:v>0.33633446126312427</c:v>
                </c:pt>
                <c:pt idx="16">
                  <c:v>0.30919900300310821</c:v>
                </c:pt>
                <c:pt idx="17">
                  <c:v>0.32243290315031081</c:v>
                </c:pt>
                <c:pt idx="18">
                  <c:v>0.31039994557131223</c:v>
                </c:pt>
                <c:pt idx="19">
                  <c:v>0.31828448751410976</c:v>
                </c:pt>
                <c:pt idx="20">
                  <c:v>0.31549092701129244</c:v>
                </c:pt>
                <c:pt idx="21">
                  <c:v>0.34011302264960408</c:v>
                </c:pt>
                <c:pt idx="22">
                  <c:v>0.32441528882448956</c:v>
                </c:pt>
                <c:pt idx="23">
                  <c:v>0.33874832007725519</c:v>
                </c:pt>
                <c:pt idx="24">
                  <c:v>0.36767883732329598</c:v>
                </c:pt>
                <c:pt idx="25">
                  <c:v>0.39230729141788689</c:v>
                </c:pt>
                <c:pt idx="26">
                  <c:v>0.37718899687296625</c:v>
                </c:pt>
                <c:pt idx="27">
                  <c:v>0.36272614723803676</c:v>
                </c:pt>
                <c:pt idx="28">
                  <c:v>0.38593204832275263</c:v>
                </c:pt>
                <c:pt idx="29">
                  <c:v>0.39369058531984025</c:v>
                </c:pt>
                <c:pt idx="30">
                  <c:v>0.37870689595364238</c:v>
                </c:pt>
                <c:pt idx="31">
                  <c:v>0.38395855362338338</c:v>
                </c:pt>
                <c:pt idx="32">
                  <c:v>0.3826438795833087</c:v>
                </c:pt>
                <c:pt idx="33">
                  <c:v>0.36789578040766791</c:v>
                </c:pt>
                <c:pt idx="34">
                  <c:v>0.38293618497264603</c:v>
                </c:pt>
                <c:pt idx="35">
                  <c:v>0.39058963121000079</c:v>
                </c:pt>
                <c:pt idx="36">
                  <c:v>0.39834398589739539</c:v>
                </c:pt>
                <c:pt idx="37">
                  <c:v>0.41141903014895287</c:v>
                </c:pt>
                <c:pt idx="38">
                  <c:v>0.39445186470214466</c:v>
                </c:pt>
                <c:pt idx="39">
                  <c:v>0.3845386360024563</c:v>
                </c:pt>
                <c:pt idx="40">
                  <c:v>0.38293183560603694</c:v>
                </c:pt>
                <c:pt idx="41">
                  <c:v>0.38852627529637651</c:v>
                </c:pt>
                <c:pt idx="42">
                  <c:v>0.40189175427046453</c:v>
                </c:pt>
                <c:pt idx="43">
                  <c:v>0.38321657299928091</c:v>
                </c:pt>
                <c:pt idx="44">
                  <c:v>0.38855103868117746</c:v>
                </c:pt>
                <c:pt idx="45">
                  <c:v>0.37271577104328912</c:v>
                </c:pt>
                <c:pt idx="46">
                  <c:v>0.32421099279734067</c:v>
                </c:pt>
                <c:pt idx="47">
                  <c:v>0.31915906266182326</c:v>
                </c:pt>
                <c:pt idx="48">
                  <c:v>0.30736555795543175</c:v>
                </c:pt>
                <c:pt idx="49">
                  <c:v>0.30736555795543175</c:v>
                </c:pt>
                <c:pt idx="50">
                  <c:v>0.30741307018065744</c:v>
                </c:pt>
                <c:pt idx="51">
                  <c:v>0.29642625386313659</c:v>
                </c:pt>
                <c:pt idx="52">
                  <c:v>0.24994912190311913</c:v>
                </c:pt>
                <c:pt idx="53">
                  <c:v>0.24800649166646216</c:v>
                </c:pt>
                <c:pt idx="54">
                  <c:v>0.28484931919857681</c:v>
                </c:pt>
                <c:pt idx="55">
                  <c:v>0.30110330917581174</c:v>
                </c:pt>
                <c:pt idx="56">
                  <c:v>0.28987830664998016</c:v>
                </c:pt>
                <c:pt idx="57">
                  <c:v>0.27444051531415647</c:v>
                </c:pt>
                <c:pt idx="58">
                  <c:v>0.26050999545581832</c:v>
                </c:pt>
                <c:pt idx="59">
                  <c:v>0.26038647370974721</c:v>
                </c:pt>
                <c:pt idx="60">
                  <c:v>0.25675152496318088</c:v>
                </c:pt>
                <c:pt idx="61">
                  <c:v>0.25719745906340208</c:v>
                </c:pt>
                <c:pt idx="62">
                  <c:v>0.25161174204324599</c:v>
                </c:pt>
                <c:pt idx="63">
                  <c:v>0.23827373003009122</c:v>
                </c:pt>
                <c:pt idx="64">
                  <c:v>0.24264964361574504</c:v>
                </c:pt>
                <c:pt idx="65">
                  <c:v>0.26940600121884573</c:v>
                </c:pt>
                <c:pt idx="66">
                  <c:v>0.27497180003772148</c:v>
                </c:pt>
                <c:pt idx="67">
                  <c:v>0.27205604966987962</c:v>
                </c:pt>
                <c:pt idx="68">
                  <c:v>0.27899822476147174</c:v>
                </c:pt>
                <c:pt idx="69">
                  <c:v>0.30384778778154065</c:v>
                </c:pt>
                <c:pt idx="70">
                  <c:v>0.32644920402126454</c:v>
                </c:pt>
                <c:pt idx="71">
                  <c:v>0.32190824839673371</c:v>
                </c:pt>
                <c:pt idx="72">
                  <c:v>0.31776228151842778</c:v>
                </c:pt>
                <c:pt idx="73">
                  <c:v>0.31858097581193223</c:v>
                </c:pt>
                <c:pt idx="74">
                  <c:v>0.36808141472465583</c:v>
                </c:pt>
                <c:pt idx="75">
                  <c:v>0.35626602289862941</c:v>
                </c:pt>
                <c:pt idx="76">
                  <c:v>0.32389891136215643</c:v>
                </c:pt>
                <c:pt idx="77">
                  <c:v>0.33261728851837602</c:v>
                </c:pt>
                <c:pt idx="78">
                  <c:v>0.3912372406734923</c:v>
                </c:pt>
                <c:pt idx="79">
                  <c:v>0.379337678405818</c:v>
                </c:pt>
                <c:pt idx="80">
                  <c:v>0.38874828947230644</c:v>
                </c:pt>
                <c:pt idx="81">
                  <c:v>0.37517164599786623</c:v>
                </c:pt>
                <c:pt idx="82">
                  <c:v>0.35897207525256669</c:v>
                </c:pt>
                <c:pt idx="83">
                  <c:v>0.35897207525256669</c:v>
                </c:pt>
                <c:pt idx="84">
                  <c:v>0.35804648498523606</c:v>
                </c:pt>
                <c:pt idx="85">
                  <c:v>0.39875581015454453</c:v>
                </c:pt>
                <c:pt idx="86">
                  <c:v>0.43804261604473504</c:v>
                </c:pt>
                <c:pt idx="87">
                  <c:v>0.45927713983629515</c:v>
                </c:pt>
                <c:pt idx="88">
                  <c:v>0.45839225496505698</c:v>
                </c:pt>
                <c:pt idx="89">
                  <c:v>0.40886881917294637</c:v>
                </c:pt>
                <c:pt idx="90">
                  <c:v>0.43033534811488838</c:v>
                </c:pt>
                <c:pt idx="91">
                  <c:v>0.41738251644011704</c:v>
                </c:pt>
                <c:pt idx="92">
                  <c:v>0.39629782220475418</c:v>
                </c:pt>
                <c:pt idx="93">
                  <c:v>0.38004345916187754</c:v>
                </c:pt>
                <c:pt idx="94">
                  <c:v>0.38078091727285313</c:v>
                </c:pt>
                <c:pt idx="95">
                  <c:v>0.3540008049801513</c:v>
                </c:pt>
                <c:pt idx="96">
                  <c:v>0.35882684071109527</c:v>
                </c:pt>
                <c:pt idx="97">
                  <c:v>0.35638532183670191</c:v>
                </c:pt>
                <c:pt idx="98">
                  <c:v>0.34317328237891043</c:v>
                </c:pt>
                <c:pt idx="99">
                  <c:v>0.36563914505116735</c:v>
                </c:pt>
                <c:pt idx="100">
                  <c:v>0.35384329502158862</c:v>
                </c:pt>
                <c:pt idx="101">
                  <c:v>0.35267946317457066</c:v>
                </c:pt>
                <c:pt idx="102">
                  <c:v>0.38837701381978973</c:v>
                </c:pt>
                <c:pt idx="103">
                  <c:v>0.38837701381978973</c:v>
                </c:pt>
                <c:pt idx="104">
                  <c:v>0.37766968905499931</c:v>
                </c:pt>
                <c:pt idx="105">
                  <c:v>0.36695154376392836</c:v>
                </c:pt>
                <c:pt idx="106">
                  <c:v>0.39928416512834897</c:v>
                </c:pt>
                <c:pt idx="107">
                  <c:v>0.43652199874615927</c:v>
                </c:pt>
                <c:pt idx="108">
                  <c:v>0.45793494516403177</c:v>
                </c:pt>
                <c:pt idx="109">
                  <c:v>0.45971076777168629</c:v>
                </c:pt>
                <c:pt idx="110">
                  <c:v>0.44785852233011547</c:v>
                </c:pt>
                <c:pt idx="111">
                  <c:v>0.47964475719409738</c:v>
                </c:pt>
                <c:pt idx="112">
                  <c:v>0.47639856676820225</c:v>
                </c:pt>
                <c:pt idx="113">
                  <c:v>0.44243336316498461</c:v>
                </c:pt>
                <c:pt idx="114">
                  <c:v>0.42229179848168075</c:v>
                </c:pt>
                <c:pt idx="115">
                  <c:v>0.42229179848168075</c:v>
                </c:pt>
                <c:pt idx="116">
                  <c:v>0.43117957130683982</c:v>
                </c:pt>
                <c:pt idx="117">
                  <c:v>0.4343963322016533</c:v>
                </c:pt>
                <c:pt idx="118">
                  <c:v>0.45281315777945008</c:v>
                </c:pt>
                <c:pt idx="119">
                  <c:v>0.45719594165775601</c:v>
                </c:pt>
                <c:pt idx="120">
                  <c:v>0.45719594165775601</c:v>
                </c:pt>
                <c:pt idx="121">
                  <c:v>0.44346169987984174</c:v>
                </c:pt>
                <c:pt idx="122">
                  <c:v>0.43579339507764048</c:v>
                </c:pt>
                <c:pt idx="123">
                  <c:v>0.41197467700490198</c:v>
                </c:pt>
                <c:pt idx="124">
                  <c:v>0.39156938015071052</c:v>
                </c:pt>
                <c:pt idx="125">
                  <c:v>0.39785226715767985</c:v>
                </c:pt>
                <c:pt idx="126">
                  <c:v>0.39871776424897654</c:v>
                </c:pt>
                <c:pt idx="127">
                  <c:v>0.41458727516901162</c:v>
                </c:pt>
                <c:pt idx="128">
                  <c:v>0.40851635574381251</c:v>
                </c:pt>
                <c:pt idx="129">
                  <c:v>0.4032810994379965</c:v>
                </c:pt>
                <c:pt idx="130">
                  <c:v>0.37955247223639899</c:v>
                </c:pt>
                <c:pt idx="131">
                  <c:v>0.34736186198722341</c:v>
                </c:pt>
                <c:pt idx="132">
                  <c:v>0.37938244248508624</c:v>
                </c:pt>
                <c:pt idx="133">
                  <c:v>0.37858461972922197</c:v>
                </c:pt>
                <c:pt idx="134">
                  <c:v>0.38143676842040786</c:v>
                </c:pt>
                <c:pt idx="135">
                  <c:v>0.36903609762418155</c:v>
                </c:pt>
                <c:pt idx="136">
                  <c:v>0.34093902855395131</c:v>
                </c:pt>
                <c:pt idx="137">
                  <c:v>0.34022920673949919</c:v>
                </c:pt>
                <c:pt idx="138">
                  <c:v>0.3520702665905342</c:v>
                </c:pt>
                <c:pt idx="139">
                  <c:v>0.33585636300160648</c:v>
                </c:pt>
                <c:pt idx="140">
                  <c:v>0.33585636300160648</c:v>
                </c:pt>
                <c:pt idx="141">
                  <c:v>0.32123395325630621</c:v>
                </c:pt>
                <c:pt idx="142">
                  <c:v>0.30287147432440742</c:v>
                </c:pt>
                <c:pt idx="143">
                  <c:v>0.29567718132869802</c:v>
                </c:pt>
                <c:pt idx="144">
                  <c:v>0.28802345179718403</c:v>
                </c:pt>
                <c:pt idx="145">
                  <c:v>0.31027587923378541</c:v>
                </c:pt>
                <c:pt idx="146">
                  <c:v>0.29601059123999329</c:v>
                </c:pt>
                <c:pt idx="147">
                  <c:v>0.29512379750005602</c:v>
                </c:pt>
                <c:pt idx="148">
                  <c:v>0.31727234021161621</c:v>
                </c:pt>
                <c:pt idx="149">
                  <c:v>0.33032586864402247</c:v>
                </c:pt>
                <c:pt idx="150">
                  <c:v>0.36670402020443293</c:v>
                </c:pt>
                <c:pt idx="151">
                  <c:v>0.35072109372841975</c:v>
                </c:pt>
                <c:pt idx="152">
                  <c:v>0.35303910403000494</c:v>
                </c:pt>
                <c:pt idx="153">
                  <c:v>0.34489550971172256</c:v>
                </c:pt>
                <c:pt idx="154">
                  <c:v>0.3429271330033663</c:v>
                </c:pt>
                <c:pt idx="155">
                  <c:v>0.33872204436794218</c:v>
                </c:pt>
                <c:pt idx="156">
                  <c:v>0.33807346176427711</c:v>
                </c:pt>
                <c:pt idx="157">
                  <c:v>0.33974066432890693</c:v>
                </c:pt>
                <c:pt idx="158">
                  <c:v>0.34148559565060133</c:v>
                </c:pt>
                <c:pt idx="159">
                  <c:v>0.33244916285579573</c:v>
                </c:pt>
                <c:pt idx="160">
                  <c:v>0.32020994384869139</c:v>
                </c:pt>
                <c:pt idx="161">
                  <c:v>0.32778029280354537</c:v>
                </c:pt>
                <c:pt idx="162">
                  <c:v>0.32699650722875906</c:v>
                </c:pt>
                <c:pt idx="163">
                  <c:v>0.31385429657048314</c:v>
                </c:pt>
                <c:pt idx="164">
                  <c:v>0.28870702358915912</c:v>
                </c:pt>
                <c:pt idx="165">
                  <c:v>0.2818766733982232</c:v>
                </c:pt>
                <c:pt idx="166">
                  <c:v>0.29520954086122764</c:v>
                </c:pt>
                <c:pt idx="167">
                  <c:v>0.31230623160189519</c:v>
                </c:pt>
                <c:pt idx="168">
                  <c:v>0.28697184051262226</c:v>
                </c:pt>
                <c:pt idx="169">
                  <c:v>0.28500506987608798</c:v>
                </c:pt>
                <c:pt idx="170">
                  <c:v>0.32120978514937271</c:v>
                </c:pt>
                <c:pt idx="171">
                  <c:v>0.30146761700099578</c:v>
                </c:pt>
                <c:pt idx="172">
                  <c:v>0.28702631183814331</c:v>
                </c:pt>
                <c:pt idx="173">
                  <c:v>0.26385380679858117</c:v>
                </c:pt>
                <c:pt idx="174">
                  <c:v>0.29094508127849594</c:v>
                </c:pt>
                <c:pt idx="175">
                  <c:v>0.28857442108577369</c:v>
                </c:pt>
                <c:pt idx="176">
                  <c:v>0.30463763219014495</c:v>
                </c:pt>
                <c:pt idx="177">
                  <c:v>0.30819620759193866</c:v>
                </c:pt>
                <c:pt idx="178">
                  <c:v>0.31191378995839525</c:v>
                </c:pt>
                <c:pt idx="179">
                  <c:v>0.30490446765103174</c:v>
                </c:pt>
                <c:pt idx="180">
                  <c:v>0.31504174488375192</c:v>
                </c:pt>
                <c:pt idx="181">
                  <c:v>0.3410373342225852</c:v>
                </c:pt>
                <c:pt idx="182">
                  <c:v>0.35091942287341227</c:v>
                </c:pt>
                <c:pt idx="183">
                  <c:v>0.35275095538400247</c:v>
                </c:pt>
                <c:pt idx="184">
                  <c:v>0.34166364165755625</c:v>
                </c:pt>
                <c:pt idx="185">
                  <c:v>0.34029734280521251</c:v>
                </c:pt>
                <c:pt idx="186">
                  <c:v>0.34150725913810742</c:v>
                </c:pt>
                <c:pt idx="187">
                  <c:v>0.34444791554888754</c:v>
                </c:pt>
                <c:pt idx="188">
                  <c:v>0.35024375420015863</c:v>
                </c:pt>
                <c:pt idx="189">
                  <c:v>0.34341804553720134</c:v>
                </c:pt>
                <c:pt idx="190">
                  <c:v>0.33217701960674684</c:v>
                </c:pt>
                <c:pt idx="191">
                  <c:v>0.31707826234798375</c:v>
                </c:pt>
                <c:pt idx="192">
                  <c:v>0.31650453138554546</c:v>
                </c:pt>
                <c:pt idx="193">
                  <c:v>0.31172650447910599</c:v>
                </c:pt>
                <c:pt idx="194">
                  <c:v>0.30888683143436135</c:v>
                </c:pt>
                <c:pt idx="195">
                  <c:v>0.29079253851443077</c:v>
                </c:pt>
                <c:pt idx="196">
                  <c:v>0.28718053611423056</c:v>
                </c:pt>
                <c:pt idx="197">
                  <c:v>0.26742912391357443</c:v>
                </c:pt>
                <c:pt idx="198">
                  <c:v>0.27118936869194155</c:v>
                </c:pt>
                <c:pt idx="199">
                  <c:v>0.30488929022998401</c:v>
                </c:pt>
                <c:pt idx="200">
                  <c:v>0.2860827935927428</c:v>
                </c:pt>
                <c:pt idx="201">
                  <c:v>0.29097927241921417</c:v>
                </c:pt>
                <c:pt idx="202">
                  <c:v>0.30035354156012661</c:v>
                </c:pt>
                <c:pt idx="203">
                  <c:v>0.30035354156012661</c:v>
                </c:pt>
                <c:pt idx="204">
                  <c:v>0.29759776381169978</c:v>
                </c:pt>
                <c:pt idx="205">
                  <c:v>0.29495951594712144</c:v>
                </c:pt>
                <c:pt idx="206">
                  <c:v>0.28799599969142564</c:v>
                </c:pt>
                <c:pt idx="207">
                  <c:v>0.271438042004984</c:v>
                </c:pt>
                <c:pt idx="208">
                  <c:v>0.27234671503759444</c:v>
                </c:pt>
                <c:pt idx="209">
                  <c:v>0.24547732145477075</c:v>
                </c:pt>
                <c:pt idx="210">
                  <c:v>0.24961855104461139</c:v>
                </c:pt>
                <c:pt idx="211">
                  <c:v>0.24357658880711175</c:v>
                </c:pt>
                <c:pt idx="212">
                  <c:v>0.24462322625732957</c:v>
                </c:pt>
                <c:pt idx="213">
                  <c:v>0.23585110561250744</c:v>
                </c:pt>
                <c:pt idx="214">
                  <c:v>0.25691892207808875</c:v>
                </c:pt>
                <c:pt idx="215">
                  <c:v>0.24195925423533238</c:v>
                </c:pt>
                <c:pt idx="216">
                  <c:v>0.25161920385272074</c:v>
                </c:pt>
                <c:pt idx="217">
                  <c:v>0.22714081933061481</c:v>
                </c:pt>
                <c:pt idx="218">
                  <c:v>0.22667985809119506</c:v>
                </c:pt>
                <c:pt idx="219">
                  <c:v>0.21215307254134008</c:v>
                </c:pt>
                <c:pt idx="220">
                  <c:v>0.22704280364965101</c:v>
                </c:pt>
                <c:pt idx="221">
                  <c:v>0.22787956626670103</c:v>
                </c:pt>
                <c:pt idx="222">
                  <c:v>0.23487500612106049</c:v>
                </c:pt>
                <c:pt idx="223">
                  <c:v>0.22267705573475882</c:v>
                </c:pt>
                <c:pt idx="224">
                  <c:v>0.25616170483914158</c:v>
                </c:pt>
                <c:pt idx="225">
                  <c:v>0.27370461279833691</c:v>
                </c:pt>
                <c:pt idx="226">
                  <c:v>0.26911789573465672</c:v>
                </c:pt>
                <c:pt idx="227">
                  <c:v>0.27562183021638686</c:v>
                </c:pt>
                <c:pt idx="228">
                  <c:v>0.2819230739851708</c:v>
                </c:pt>
                <c:pt idx="229">
                  <c:v>0.27515377658994677</c:v>
                </c:pt>
                <c:pt idx="230">
                  <c:v>0.27552575348452324</c:v>
                </c:pt>
                <c:pt idx="231">
                  <c:v>0.25660746124367928</c:v>
                </c:pt>
                <c:pt idx="232">
                  <c:v>0.24678017245554029</c:v>
                </c:pt>
                <c:pt idx="233">
                  <c:v>0.24861389135371592</c:v>
                </c:pt>
                <c:pt idx="234">
                  <c:v>0.24097803188701872</c:v>
                </c:pt>
                <c:pt idx="235">
                  <c:v>0.22414487142866646</c:v>
                </c:pt>
                <c:pt idx="236">
                  <c:v>0.22415446582246634</c:v>
                </c:pt>
                <c:pt idx="237">
                  <c:v>0.24251098933496351</c:v>
                </c:pt>
                <c:pt idx="238">
                  <c:v>0.23397052331150103</c:v>
                </c:pt>
                <c:pt idx="239">
                  <c:v>0.23861384573447775</c:v>
                </c:pt>
                <c:pt idx="240">
                  <c:v>0.22380140730117537</c:v>
                </c:pt>
                <c:pt idx="241">
                  <c:v>0.22468744607542956</c:v>
                </c:pt>
                <c:pt idx="242">
                  <c:v>0.25482347057005139</c:v>
                </c:pt>
                <c:pt idx="243">
                  <c:v>0.26911594142196171</c:v>
                </c:pt>
                <c:pt idx="244">
                  <c:v>0.26911594142196171</c:v>
                </c:pt>
                <c:pt idx="245">
                  <c:v>0.25353618800454503</c:v>
                </c:pt>
                <c:pt idx="246">
                  <c:v>0.24280698641541743</c:v>
                </c:pt>
                <c:pt idx="247">
                  <c:v>0.22978994781273698</c:v>
                </c:pt>
                <c:pt idx="248">
                  <c:v>0.22103192790504744</c:v>
                </c:pt>
                <c:pt idx="249">
                  <c:v>0.22685307688792644</c:v>
                </c:pt>
                <c:pt idx="250">
                  <c:v>0.20810264475821838</c:v>
                </c:pt>
                <c:pt idx="251">
                  <c:v>0.19670793035630463</c:v>
                </c:pt>
                <c:pt idx="252">
                  <c:v>0.18296111112729951</c:v>
                </c:pt>
                <c:pt idx="253">
                  <c:v>0.16550371668278618</c:v>
                </c:pt>
                <c:pt idx="254">
                  <c:v>0.15892429285047549</c:v>
                </c:pt>
                <c:pt idx="255">
                  <c:v>0.15892429285047549</c:v>
                </c:pt>
                <c:pt idx="256">
                  <c:v>0.13794340084701395</c:v>
                </c:pt>
                <c:pt idx="257">
                  <c:v>0.14412042354889265</c:v>
                </c:pt>
                <c:pt idx="258">
                  <c:v>0.12666980923180282</c:v>
                </c:pt>
                <c:pt idx="259">
                  <c:v>0.14499031683518671</c:v>
                </c:pt>
                <c:pt idx="260">
                  <c:v>0.1477866159647947</c:v>
                </c:pt>
                <c:pt idx="261">
                  <c:v>0.15286007940692126</c:v>
                </c:pt>
                <c:pt idx="262">
                  <c:v>0.15001368559647577</c:v>
                </c:pt>
                <c:pt idx="263">
                  <c:v>0.14810893199701325</c:v>
                </c:pt>
                <c:pt idx="264">
                  <c:v>0.129629055503792</c:v>
                </c:pt>
                <c:pt idx="265">
                  <c:v>0.13522180688986607</c:v>
                </c:pt>
                <c:pt idx="266">
                  <c:v>0.14256951251409244</c:v>
                </c:pt>
                <c:pt idx="267">
                  <c:v>0.13178921731958915</c:v>
                </c:pt>
                <c:pt idx="268">
                  <c:v>0.13010531267663095</c:v>
                </c:pt>
                <c:pt idx="269">
                  <c:v>0.13159203301909916</c:v>
                </c:pt>
                <c:pt idx="270">
                  <c:v>0.12546320812472289</c:v>
                </c:pt>
                <c:pt idx="271">
                  <c:v>0.1323461306603988</c:v>
                </c:pt>
                <c:pt idx="272">
                  <c:v>0.10992557289954763</c:v>
                </c:pt>
                <c:pt idx="273">
                  <c:v>0.10992557289954763</c:v>
                </c:pt>
                <c:pt idx="274">
                  <c:v>0.11270393424266345</c:v>
                </c:pt>
                <c:pt idx="275">
                  <c:v>0.11222094194682897</c:v>
                </c:pt>
                <c:pt idx="276">
                  <c:v>0.14076302099356908</c:v>
                </c:pt>
                <c:pt idx="277">
                  <c:v>0.14189177065069902</c:v>
                </c:pt>
                <c:pt idx="278">
                  <c:v>0.14705371364163367</c:v>
                </c:pt>
                <c:pt idx="279">
                  <c:v>0.1439619530442855</c:v>
                </c:pt>
                <c:pt idx="280">
                  <c:v>0.14180947719321746</c:v>
                </c:pt>
                <c:pt idx="281">
                  <c:v>0.134004540699872</c:v>
                </c:pt>
                <c:pt idx="282">
                  <c:v>0.11886803585918626</c:v>
                </c:pt>
                <c:pt idx="283">
                  <c:v>8.189026844329117E-2</c:v>
                </c:pt>
                <c:pt idx="284">
                  <c:v>8.4303498620711848E-2</c:v>
                </c:pt>
                <c:pt idx="285">
                  <c:v>6.8833060632803589E-2</c:v>
                </c:pt>
                <c:pt idx="286">
                  <c:v>6.7275707310431088E-2</c:v>
                </c:pt>
                <c:pt idx="287">
                  <c:v>7.8456184511277893E-2</c:v>
                </c:pt>
                <c:pt idx="288">
                  <c:v>7.8437219279784864E-2</c:v>
                </c:pt>
                <c:pt idx="289">
                  <c:v>5.2170045088370642E-2</c:v>
                </c:pt>
                <c:pt idx="290">
                  <c:v>4.4306761515938708E-2</c:v>
                </c:pt>
                <c:pt idx="291">
                  <c:v>4.5889305529679625E-2</c:v>
                </c:pt>
                <c:pt idx="292">
                  <c:v>3.6584612499035885E-2</c:v>
                </c:pt>
                <c:pt idx="293">
                  <c:v>3.7106768654653344E-2</c:v>
                </c:pt>
                <c:pt idx="294">
                  <c:v>3.8536755044061177E-2</c:v>
                </c:pt>
                <c:pt idx="295">
                  <c:v>1.9200937402610974E-2</c:v>
                </c:pt>
                <c:pt idx="296">
                  <c:v>-1.5289817407682094E-3</c:v>
                </c:pt>
                <c:pt idx="297">
                  <c:v>-3.2123137985072048E-2</c:v>
                </c:pt>
                <c:pt idx="298">
                  <c:v>-2.0213898477739578E-2</c:v>
                </c:pt>
                <c:pt idx="299">
                  <c:v>-2.0213898477739578E-2</c:v>
                </c:pt>
                <c:pt idx="300">
                  <c:v>-2.9348915464785907E-2</c:v>
                </c:pt>
                <c:pt idx="301">
                  <c:v>-1.2607944510174995E-2</c:v>
                </c:pt>
                <c:pt idx="302">
                  <c:v>-2.1195473819651256E-2</c:v>
                </c:pt>
                <c:pt idx="303">
                  <c:v>-2.6563741067942015E-2</c:v>
                </c:pt>
                <c:pt idx="304">
                  <c:v>-4.4798966975412635E-2</c:v>
                </c:pt>
                <c:pt idx="305">
                  <c:v>-8.0046688306185665E-3</c:v>
                </c:pt>
                <c:pt idx="306">
                  <c:v>-7.7526815482496514E-2</c:v>
                </c:pt>
                <c:pt idx="307">
                  <c:v>-7.8162895704874114E-2</c:v>
                </c:pt>
                <c:pt idx="308">
                  <c:v>-9.6057497921227086E-2</c:v>
                </c:pt>
                <c:pt idx="309">
                  <c:v>-2.2504917616176456E-2</c:v>
                </c:pt>
                <c:pt idx="310">
                  <c:v>7.1555545682706168E-2</c:v>
                </c:pt>
                <c:pt idx="311">
                  <c:v>5.9407285588711334E-2</c:v>
                </c:pt>
                <c:pt idx="312">
                  <c:v>6.6493544142729899E-2</c:v>
                </c:pt>
                <c:pt idx="313">
                  <c:v>5.4597816338549654E-2</c:v>
                </c:pt>
                <c:pt idx="314">
                  <c:v>7.9481422594860573E-2</c:v>
                </c:pt>
                <c:pt idx="315">
                  <c:v>9.2563912192462849E-2</c:v>
                </c:pt>
                <c:pt idx="316">
                  <c:v>9.8410080983155401E-2</c:v>
                </c:pt>
                <c:pt idx="317">
                  <c:v>9.0637824468769113E-2</c:v>
                </c:pt>
                <c:pt idx="318">
                  <c:v>6.5773373694737236E-2</c:v>
                </c:pt>
                <c:pt idx="319">
                  <c:v>5.9964825451485071E-2</c:v>
                </c:pt>
                <c:pt idx="320">
                  <c:v>5.9124535687361535E-2</c:v>
                </c:pt>
                <c:pt idx="321">
                  <c:v>4.1800918589831371E-2</c:v>
                </c:pt>
                <c:pt idx="322">
                  <c:v>3.7719596581711867E-2</c:v>
                </c:pt>
                <c:pt idx="323">
                  <c:v>3.0015521529883404E-2</c:v>
                </c:pt>
                <c:pt idx="324">
                  <c:v>-8.7134985033165968E-4</c:v>
                </c:pt>
                <c:pt idx="325">
                  <c:v>9.3780502518616693E-3</c:v>
                </c:pt>
                <c:pt idx="326">
                  <c:v>5.4669559929170219E-3</c:v>
                </c:pt>
                <c:pt idx="327">
                  <c:v>1.3673661649707736E-2</c:v>
                </c:pt>
                <c:pt idx="328">
                  <c:v>6.0214088126859577E-2</c:v>
                </c:pt>
                <c:pt idx="329">
                  <c:v>7.2555419774087193E-2</c:v>
                </c:pt>
                <c:pt idx="330">
                  <c:v>9.4318159805317103E-2</c:v>
                </c:pt>
                <c:pt idx="331">
                  <c:v>9.0576573185057629E-2</c:v>
                </c:pt>
                <c:pt idx="332">
                  <c:v>0.14552309155061982</c:v>
                </c:pt>
                <c:pt idx="333">
                  <c:v>0.16464182679417028</c:v>
                </c:pt>
                <c:pt idx="334">
                  <c:v>0.13651161565332259</c:v>
                </c:pt>
                <c:pt idx="335">
                  <c:v>0.13394351947915739</c:v>
                </c:pt>
                <c:pt idx="336">
                  <c:v>0.1287923723262876</c:v>
                </c:pt>
                <c:pt idx="337">
                  <c:v>0.14257996635191494</c:v>
                </c:pt>
                <c:pt idx="338">
                  <c:v>0.15294889516141397</c:v>
                </c:pt>
                <c:pt idx="339">
                  <c:v>0.16763142132776832</c:v>
                </c:pt>
                <c:pt idx="340">
                  <c:v>0.20509141475606718</c:v>
                </c:pt>
                <c:pt idx="341">
                  <c:v>0.21257696384068314</c:v>
                </c:pt>
                <c:pt idx="342">
                  <c:v>0.20491236594669759</c:v>
                </c:pt>
                <c:pt idx="343">
                  <c:v>0.20491236594669759</c:v>
                </c:pt>
                <c:pt idx="344">
                  <c:v>0.19521951540515237</c:v>
                </c:pt>
                <c:pt idx="345">
                  <c:v>0.19286090058452898</c:v>
                </c:pt>
                <c:pt idx="346">
                  <c:v>0.19659047417893083</c:v>
                </c:pt>
                <c:pt idx="347">
                  <c:v>0.18481808553172141</c:v>
                </c:pt>
                <c:pt idx="348">
                  <c:v>0.20450507677485441</c:v>
                </c:pt>
                <c:pt idx="349">
                  <c:v>0.21207505995552212</c:v>
                </c:pt>
                <c:pt idx="350">
                  <c:v>0.18727115582454212</c:v>
                </c:pt>
                <c:pt idx="351">
                  <c:v>0.1776602420304032</c:v>
                </c:pt>
                <c:pt idx="352">
                  <c:v>0.17026687661138085</c:v>
                </c:pt>
                <c:pt idx="353">
                  <c:v>0.17773687826564455</c:v>
                </c:pt>
                <c:pt idx="354">
                  <c:v>0.18285214954909224</c:v>
                </c:pt>
                <c:pt idx="355">
                  <c:v>0.17653409453023583</c:v>
                </c:pt>
                <c:pt idx="356">
                  <c:v>0.17673270452416667</c:v>
                </c:pt>
                <c:pt idx="357">
                  <c:v>0.17857568730727236</c:v>
                </c:pt>
                <c:pt idx="358">
                  <c:v>0.17135757837988641</c:v>
                </c:pt>
                <c:pt idx="359">
                  <c:v>0.17267419416300944</c:v>
                </c:pt>
                <c:pt idx="360">
                  <c:v>0.16317379611360527</c:v>
                </c:pt>
                <c:pt idx="361">
                  <c:v>0.16989132887275904</c:v>
                </c:pt>
                <c:pt idx="362">
                  <c:v>0.15617500965342312</c:v>
                </c:pt>
                <c:pt idx="363">
                  <c:v>0.15617500965342312</c:v>
                </c:pt>
                <c:pt idx="364">
                  <c:v>0.14109301369093297</c:v>
                </c:pt>
                <c:pt idx="365">
                  <c:v>0.14342797365062188</c:v>
                </c:pt>
                <c:pt idx="366">
                  <c:v>0.10578711474982061</c:v>
                </c:pt>
                <c:pt idx="367">
                  <c:v>9.1421921700515441E-2</c:v>
                </c:pt>
                <c:pt idx="368">
                  <c:v>7.7494521258588023E-2</c:v>
                </c:pt>
                <c:pt idx="369">
                  <c:v>9.8724710167527041E-2</c:v>
                </c:pt>
                <c:pt idx="370">
                  <c:v>9.8724710167527041E-2</c:v>
                </c:pt>
                <c:pt idx="371">
                  <c:v>9.9029379395921602E-2</c:v>
                </c:pt>
                <c:pt idx="372">
                  <c:v>9.108412469391225E-2</c:v>
                </c:pt>
                <c:pt idx="373">
                  <c:v>8.9232238659924024E-2</c:v>
                </c:pt>
                <c:pt idx="374">
                  <c:v>7.358802023896871E-2</c:v>
                </c:pt>
                <c:pt idx="375">
                  <c:v>7.247970469218834E-2</c:v>
                </c:pt>
                <c:pt idx="376">
                  <c:v>7.247970469218834E-2</c:v>
                </c:pt>
                <c:pt idx="377">
                  <c:v>7.2284353009577362E-2</c:v>
                </c:pt>
                <c:pt idx="378">
                  <c:v>8.1112484076619973E-2</c:v>
                </c:pt>
                <c:pt idx="379">
                  <c:v>8.9176847478604548E-2</c:v>
                </c:pt>
                <c:pt idx="380">
                  <c:v>8.5385805860672237E-2</c:v>
                </c:pt>
                <c:pt idx="381">
                  <c:v>8.5385805860672237E-2</c:v>
                </c:pt>
                <c:pt idx="382">
                  <c:v>7.0012784101735281E-2</c:v>
                </c:pt>
                <c:pt idx="383">
                  <c:v>6.7931362033404774E-2</c:v>
                </c:pt>
                <c:pt idx="384">
                  <c:v>4.8701420102434501E-2</c:v>
                </c:pt>
                <c:pt idx="385">
                  <c:v>4.4165579594616089E-2</c:v>
                </c:pt>
                <c:pt idx="386">
                  <c:v>8.1343890836642174E-2</c:v>
                </c:pt>
                <c:pt idx="387">
                  <c:v>9.1355801536499248E-2</c:v>
                </c:pt>
                <c:pt idx="388">
                  <c:v>8.8564725712010128E-2</c:v>
                </c:pt>
                <c:pt idx="389">
                  <c:v>9.5519753406425822E-2</c:v>
                </c:pt>
                <c:pt idx="390">
                  <c:v>0.10279124129283601</c:v>
                </c:pt>
                <c:pt idx="391">
                  <c:v>0.10224860043588091</c:v>
                </c:pt>
                <c:pt idx="392">
                  <c:v>0.10518793515862357</c:v>
                </c:pt>
                <c:pt idx="393">
                  <c:v>0.12312500126421555</c:v>
                </c:pt>
                <c:pt idx="394">
                  <c:v>0.11898512813683992</c:v>
                </c:pt>
                <c:pt idx="395">
                  <c:v>0.10889853078978806</c:v>
                </c:pt>
                <c:pt idx="396">
                  <c:v>0.1168706011028815</c:v>
                </c:pt>
                <c:pt idx="397">
                  <c:v>0.12497199749018972</c:v>
                </c:pt>
                <c:pt idx="398">
                  <c:v>0.1372633826449976</c:v>
                </c:pt>
                <c:pt idx="399">
                  <c:v>0.14050748509890076</c:v>
                </c:pt>
                <c:pt idx="400">
                  <c:v>0.14050748509890076</c:v>
                </c:pt>
                <c:pt idx="401">
                  <c:v>0.1405319758637833</c:v>
                </c:pt>
                <c:pt idx="402">
                  <c:v>0.13972184128735132</c:v>
                </c:pt>
                <c:pt idx="403">
                  <c:v>0.12831174795806399</c:v>
                </c:pt>
                <c:pt idx="404">
                  <c:v>0.11161416102674759</c:v>
                </c:pt>
                <c:pt idx="405">
                  <c:v>9.6428708219190584E-2</c:v>
                </c:pt>
                <c:pt idx="406">
                  <c:v>0.10275363276236726</c:v>
                </c:pt>
                <c:pt idx="407">
                  <c:v>0.1111234653557347</c:v>
                </c:pt>
                <c:pt idx="408">
                  <c:v>0.11156731774694939</c:v>
                </c:pt>
                <c:pt idx="409">
                  <c:v>9.6458030685843132E-2</c:v>
                </c:pt>
                <c:pt idx="410">
                  <c:v>9.7144084449410029E-2</c:v>
                </c:pt>
                <c:pt idx="411">
                  <c:v>9.3649591478132788E-2</c:v>
                </c:pt>
                <c:pt idx="412">
                  <c:v>9.5060057279900301E-2</c:v>
                </c:pt>
                <c:pt idx="413">
                  <c:v>7.5533558862178385E-2</c:v>
                </c:pt>
                <c:pt idx="414">
                  <c:v>7.0401066057369954E-2</c:v>
                </c:pt>
                <c:pt idx="415">
                  <c:v>0.10523826011682758</c:v>
                </c:pt>
                <c:pt idx="416">
                  <c:v>0</c:v>
                </c:pt>
                <c:pt idx="417">
                  <c:v>-1.0090049490863451E-2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D0-4E56-B032-8198B1EE96CB}"/>
            </c:ext>
          </c:extLst>
        </c:ser>
        <c:ser>
          <c:idx val="2"/>
          <c:order val="1"/>
          <c:tx>
            <c:strRef>
              <c:f>'[Price Chart SNL Template v01.xlsm]Price_Chart'!$AW$37</c:f>
              <c:strCache>
                <c:ptCount val="1"/>
                <c:pt idx="0">
                  <c:v>S&amp;P 500</c:v>
                </c:pt>
              </c:strCache>
            </c:strRef>
          </c:tx>
          <c:spPr>
            <a:ln w="28575" cap="rnd" cmpd="sng" algn="ctr">
              <a:solidFill>
                <a:srgbClr val="D2232A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dPt>
            <c:idx val="417"/>
            <c:bubble3D val="0"/>
            <c:extLst>
              <c:ext xmlns:c16="http://schemas.microsoft.com/office/drawing/2014/chart" uri="{C3380CC4-5D6E-409C-BE32-E72D297353CC}">
                <c16:uniqueId val="{00000001-7ED0-4E56-B032-8198B1EE96CB}"/>
              </c:ext>
            </c:extLst>
          </c:dPt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v01.xlsm'!Chart_Rank2</c:f>
              <c:numCache>
                <c:formatCode>0.0%;\(0.0%\)</c:formatCode>
                <c:ptCount val="418"/>
                <c:pt idx="0">
                  <c:v>0.25666539401436328</c:v>
                </c:pt>
                <c:pt idx="1">
                  <c:v>0.27735837107043215</c:v>
                </c:pt>
                <c:pt idx="2">
                  <c:v>0.28065715108035816</c:v>
                </c:pt>
                <c:pt idx="3">
                  <c:v>0.27685455408022741</c:v>
                </c:pt>
                <c:pt idx="4">
                  <c:v>0.31153988707050861</c:v>
                </c:pt>
                <c:pt idx="5">
                  <c:v>0.30624149231781828</c:v>
                </c:pt>
                <c:pt idx="6">
                  <c:v>0.31594338255366927</c:v>
                </c:pt>
                <c:pt idx="7">
                  <c:v>0.31424618939921301</c:v>
                </c:pt>
                <c:pt idx="8">
                  <c:v>0.31080334718131053</c:v>
                </c:pt>
                <c:pt idx="9">
                  <c:v>0.30796236172636582</c:v>
                </c:pt>
                <c:pt idx="10">
                  <c:v>0.30048086283535236</c:v>
                </c:pt>
                <c:pt idx="11">
                  <c:v>0.30026664494143263</c:v>
                </c:pt>
                <c:pt idx="12">
                  <c:v>0.29237120392157645</c:v>
                </c:pt>
                <c:pt idx="13">
                  <c:v>0.29237120392157645</c:v>
                </c:pt>
                <c:pt idx="14">
                  <c:v>0.28757267968992317</c:v>
                </c:pt>
                <c:pt idx="15">
                  <c:v>0.28536750457133908</c:v>
                </c:pt>
                <c:pt idx="16">
                  <c:v>0.27164476284868022</c:v>
                </c:pt>
                <c:pt idx="17">
                  <c:v>0.28019456194562076</c:v>
                </c:pt>
                <c:pt idx="18">
                  <c:v>0.28113673089768731</c:v>
                </c:pt>
                <c:pt idx="19">
                  <c:v>0.29717446110311774</c:v>
                </c:pt>
                <c:pt idx="20">
                  <c:v>0.28731907956811953</c:v>
                </c:pt>
                <c:pt idx="21">
                  <c:v>0.27983219442477125</c:v>
                </c:pt>
                <c:pt idx="22">
                  <c:v>0.28188752640460657</c:v>
                </c:pt>
                <c:pt idx="23">
                  <c:v>0.27948216792979386</c:v>
                </c:pt>
                <c:pt idx="24">
                  <c:v>0.26879102849635594</c:v>
                </c:pt>
                <c:pt idx="25">
                  <c:v>0.27363411818919192</c:v>
                </c:pt>
                <c:pt idx="26">
                  <c:v>0.25532224118298008</c:v>
                </c:pt>
                <c:pt idx="27">
                  <c:v>0.24521110585285011</c:v>
                </c:pt>
                <c:pt idx="28">
                  <c:v>0.25028950377511028</c:v>
                </c:pt>
                <c:pt idx="29">
                  <c:v>0.24663862703522144</c:v>
                </c:pt>
                <c:pt idx="30">
                  <c:v>0.2340050731983867</c:v>
                </c:pt>
                <c:pt idx="31">
                  <c:v>0.2344984651212596</c:v>
                </c:pt>
                <c:pt idx="32">
                  <c:v>0.24056896172742115</c:v>
                </c:pt>
                <c:pt idx="33">
                  <c:v>0.23904218644209019</c:v>
                </c:pt>
                <c:pt idx="34">
                  <c:v>0.2292402506824962</c:v>
                </c:pt>
                <c:pt idx="35">
                  <c:v>0.23434191172765573</c:v>
                </c:pt>
                <c:pt idx="36">
                  <c:v>0.22156465110443224</c:v>
                </c:pt>
                <c:pt idx="37">
                  <c:v>0.22936926594160734</c:v>
                </c:pt>
                <c:pt idx="38">
                  <c:v>0.23229413589081283</c:v>
                </c:pt>
                <c:pt idx="39">
                  <c:v>0.21763341200836206</c:v>
                </c:pt>
                <c:pt idx="40">
                  <c:v>0.21446461889244484</c:v>
                </c:pt>
                <c:pt idx="41">
                  <c:v>0.20485438393202671</c:v>
                </c:pt>
                <c:pt idx="42">
                  <c:v>0.19082241268294808</c:v>
                </c:pt>
                <c:pt idx="43">
                  <c:v>0.17883101918521627</c:v>
                </c:pt>
                <c:pt idx="44">
                  <c:v>0.1801738642112003</c:v>
                </c:pt>
                <c:pt idx="45">
                  <c:v>0.1729375917768623</c:v>
                </c:pt>
                <c:pt idx="46">
                  <c:v>0.14423832721557628</c:v>
                </c:pt>
                <c:pt idx="47">
                  <c:v>0.14337015595415981</c:v>
                </c:pt>
                <c:pt idx="48">
                  <c:v>0.13833040378286521</c:v>
                </c:pt>
                <c:pt idx="49">
                  <c:v>0.13833040378286521</c:v>
                </c:pt>
                <c:pt idx="50">
                  <c:v>0.13705578221708503</c:v>
                </c:pt>
                <c:pt idx="51">
                  <c:v>0.12896300628766677</c:v>
                </c:pt>
                <c:pt idx="52">
                  <c:v>9.7007212384849772E-2</c:v>
                </c:pt>
                <c:pt idx="53">
                  <c:v>0.10135258671391312</c:v>
                </c:pt>
                <c:pt idx="54">
                  <c:v>0.12008268111222975</c:v>
                </c:pt>
                <c:pt idx="55">
                  <c:v>0.13992373348924181</c:v>
                </c:pt>
                <c:pt idx="56">
                  <c:v>0.13377969837490422</c:v>
                </c:pt>
                <c:pt idx="57">
                  <c:v>0.13803875307800761</c:v>
                </c:pt>
                <c:pt idx="58">
                  <c:v>0.12515193930773028</c:v>
                </c:pt>
                <c:pt idx="59">
                  <c:v>0.14244743457297271</c:v>
                </c:pt>
                <c:pt idx="60">
                  <c:v>0.14559483089890612</c:v>
                </c:pt>
                <c:pt idx="61">
                  <c:v>0.16139998431835179</c:v>
                </c:pt>
                <c:pt idx="62">
                  <c:v>0.15851050064161054</c:v>
                </c:pt>
                <c:pt idx="63">
                  <c:v>0.14689116278898817</c:v>
                </c:pt>
                <c:pt idx="64">
                  <c:v>0.15388203485338137</c:v>
                </c:pt>
                <c:pt idx="65">
                  <c:v>0.17172582484971888</c:v>
                </c:pt>
                <c:pt idx="66">
                  <c:v>0.17270764123761695</c:v>
                </c:pt>
                <c:pt idx="67">
                  <c:v>0.17521681554909563</c:v>
                </c:pt>
                <c:pt idx="68">
                  <c:v>0.16553830909792921</c:v>
                </c:pt>
                <c:pt idx="69">
                  <c:v>0.18122021599884475</c:v>
                </c:pt>
                <c:pt idx="70">
                  <c:v>0.18792884599141124</c:v>
                </c:pt>
                <c:pt idx="71">
                  <c:v>0.17878521207518228</c:v>
                </c:pt>
                <c:pt idx="72">
                  <c:v>0.19002432573734729</c:v>
                </c:pt>
                <c:pt idx="73">
                  <c:v>0.18955022914642994</c:v>
                </c:pt>
                <c:pt idx="74">
                  <c:v>0.19473567793360824</c:v>
                </c:pt>
                <c:pt idx="75">
                  <c:v>0.20117931996788507</c:v>
                </c:pt>
                <c:pt idx="76">
                  <c:v>0.1914859516836418</c:v>
                </c:pt>
                <c:pt idx="77">
                  <c:v>0.18243874506319524</c:v>
                </c:pt>
                <c:pt idx="78">
                  <c:v>0.19484668750681378</c:v>
                </c:pt>
                <c:pt idx="79">
                  <c:v>0.18661308968810397</c:v>
                </c:pt>
                <c:pt idx="80">
                  <c:v>0.18997149198578001</c:v>
                </c:pt>
                <c:pt idx="81">
                  <c:v>0.18338444225484518</c:v>
                </c:pt>
                <c:pt idx="82">
                  <c:v>0.18216509844459616</c:v>
                </c:pt>
                <c:pt idx="83">
                  <c:v>0.18216509844459616</c:v>
                </c:pt>
                <c:pt idx="84">
                  <c:v>0.18157530636347241</c:v>
                </c:pt>
                <c:pt idx="85">
                  <c:v>0.20037422337541289</c:v>
                </c:pt>
                <c:pt idx="86">
                  <c:v>0.20043327801622812</c:v>
                </c:pt>
                <c:pt idx="87">
                  <c:v>0.20441188882892081</c:v>
                </c:pt>
                <c:pt idx="88">
                  <c:v>0.19878789575336797</c:v>
                </c:pt>
                <c:pt idx="89">
                  <c:v>0.17563315848427075</c:v>
                </c:pt>
                <c:pt idx="90">
                  <c:v>0.19021472408449558</c:v>
                </c:pt>
                <c:pt idx="91">
                  <c:v>0.19628286772496595</c:v>
                </c:pt>
                <c:pt idx="92">
                  <c:v>0.20642206068259861</c:v>
                </c:pt>
                <c:pt idx="93">
                  <c:v>0.19995202086634167</c:v>
                </c:pt>
                <c:pt idx="94">
                  <c:v>0.20513594567656845</c:v>
                </c:pt>
                <c:pt idx="95">
                  <c:v>0.20669618777736165</c:v>
                </c:pt>
                <c:pt idx="96">
                  <c:v>0.2067943307899418</c:v>
                </c:pt>
                <c:pt idx="97">
                  <c:v>0.20188927652573119</c:v>
                </c:pt>
                <c:pt idx="98">
                  <c:v>0.19590224334772977</c:v>
                </c:pt>
                <c:pt idx="99">
                  <c:v>0.19551166791447239</c:v>
                </c:pt>
                <c:pt idx="100">
                  <c:v>0.18898592556517202</c:v>
                </c:pt>
                <c:pt idx="101">
                  <c:v>0.17536708020698333</c:v>
                </c:pt>
                <c:pt idx="102">
                  <c:v>0.20012148791040008</c:v>
                </c:pt>
                <c:pt idx="103">
                  <c:v>0.20012148791040008</c:v>
                </c:pt>
                <c:pt idx="104">
                  <c:v>0.20089315719279588</c:v>
                </c:pt>
                <c:pt idx="105">
                  <c:v>0.19780194306166798</c:v>
                </c:pt>
                <c:pt idx="106">
                  <c:v>0.20422430515668832</c:v>
                </c:pt>
                <c:pt idx="107">
                  <c:v>0.20656400763213889</c:v>
                </c:pt>
                <c:pt idx="108">
                  <c:v>0.20466506840924747</c:v>
                </c:pt>
                <c:pt idx="109">
                  <c:v>0.19691325614126809</c:v>
                </c:pt>
                <c:pt idx="110">
                  <c:v>0.19682197956109238</c:v>
                </c:pt>
                <c:pt idx="111">
                  <c:v>0.20095322087794409</c:v>
                </c:pt>
                <c:pt idx="112">
                  <c:v>0.19355737559713804</c:v>
                </c:pt>
                <c:pt idx="113">
                  <c:v>0.18602142971126523</c:v>
                </c:pt>
                <c:pt idx="114">
                  <c:v>0.18377896824544604</c:v>
                </c:pt>
                <c:pt idx="115">
                  <c:v>0.18377896824544604</c:v>
                </c:pt>
                <c:pt idx="116">
                  <c:v>0.19255281824012327</c:v>
                </c:pt>
                <c:pt idx="117">
                  <c:v>0.1941960339919595</c:v>
                </c:pt>
                <c:pt idx="118">
                  <c:v>0.19837951832486378</c:v>
                </c:pt>
                <c:pt idx="119">
                  <c:v>0.19874492445374159</c:v>
                </c:pt>
                <c:pt idx="120">
                  <c:v>0.19874492445374159</c:v>
                </c:pt>
                <c:pt idx="121">
                  <c:v>0.19489604839295671</c:v>
                </c:pt>
                <c:pt idx="122">
                  <c:v>0.1894829562649607</c:v>
                </c:pt>
                <c:pt idx="123">
                  <c:v>0.1818752876913361</c:v>
                </c:pt>
                <c:pt idx="124">
                  <c:v>0.17154481227999319</c:v>
                </c:pt>
                <c:pt idx="125">
                  <c:v>0.16232290787569315</c:v>
                </c:pt>
                <c:pt idx="126">
                  <c:v>0.17595441343811591</c:v>
                </c:pt>
                <c:pt idx="127">
                  <c:v>0.178764680145024</c:v>
                </c:pt>
                <c:pt idx="128">
                  <c:v>0.18064927671239461</c:v>
                </c:pt>
                <c:pt idx="129">
                  <c:v>0.19337482279558649</c:v>
                </c:pt>
                <c:pt idx="130">
                  <c:v>0.19089984338005439</c:v>
                </c:pt>
                <c:pt idx="131">
                  <c:v>0.18291517841073923</c:v>
                </c:pt>
                <c:pt idx="132">
                  <c:v>0.18395214883044853</c:v>
                </c:pt>
                <c:pt idx="133">
                  <c:v>0.18808478808987572</c:v>
                </c:pt>
                <c:pt idx="134">
                  <c:v>0.18578752410255106</c:v>
                </c:pt>
                <c:pt idx="135">
                  <c:v>0.18450837982172974</c:v>
                </c:pt>
                <c:pt idx="136">
                  <c:v>0.18098892669613886</c:v>
                </c:pt>
                <c:pt idx="137">
                  <c:v>0.17809329641890836</c:v>
                </c:pt>
                <c:pt idx="138">
                  <c:v>0.18439851129839679</c:v>
                </c:pt>
                <c:pt idx="139">
                  <c:v>0.17809108924868711</c:v>
                </c:pt>
                <c:pt idx="140">
                  <c:v>0.17809108924868711</c:v>
                </c:pt>
                <c:pt idx="141">
                  <c:v>0.17000893598661482</c:v>
                </c:pt>
                <c:pt idx="142">
                  <c:v>0.15950202768462329</c:v>
                </c:pt>
                <c:pt idx="143">
                  <c:v>0.14184076748949903</c:v>
                </c:pt>
                <c:pt idx="144">
                  <c:v>0.13073470265167564</c:v>
                </c:pt>
                <c:pt idx="145">
                  <c:v>0.14861473078042975</c:v>
                </c:pt>
                <c:pt idx="146">
                  <c:v>0.14431946963642051</c:v>
                </c:pt>
                <c:pt idx="147">
                  <c:v>0.15384634131911024</c:v>
                </c:pt>
                <c:pt idx="148">
                  <c:v>0.16451582779152596</c:v>
                </c:pt>
                <c:pt idx="149">
                  <c:v>0.16509998742498588</c:v>
                </c:pt>
                <c:pt idx="150">
                  <c:v>0.18471481584605298</c:v>
                </c:pt>
                <c:pt idx="151">
                  <c:v>0.18397083615071486</c:v>
                </c:pt>
                <c:pt idx="152">
                  <c:v>0.18151801428111125</c:v>
                </c:pt>
                <c:pt idx="153">
                  <c:v>0.16359765652272218</c:v>
                </c:pt>
                <c:pt idx="154">
                  <c:v>0.16213106186040793</c:v>
                </c:pt>
                <c:pt idx="155">
                  <c:v>0.17526827166467562</c:v>
                </c:pt>
                <c:pt idx="156">
                  <c:v>0.1709897003613674</c:v>
                </c:pt>
                <c:pt idx="157">
                  <c:v>0.18489642036062848</c:v>
                </c:pt>
                <c:pt idx="158">
                  <c:v>0.18286141873361217</c:v>
                </c:pt>
                <c:pt idx="159">
                  <c:v>0.17977320132974217</c:v>
                </c:pt>
                <c:pt idx="160">
                  <c:v>0.19157496438707744</c:v>
                </c:pt>
                <c:pt idx="161">
                  <c:v>0.19162707125386391</c:v>
                </c:pt>
                <c:pt idx="162">
                  <c:v>0.18890665874539492</c:v>
                </c:pt>
                <c:pt idx="163">
                  <c:v>0.17447356167955208</c:v>
                </c:pt>
                <c:pt idx="164">
                  <c:v>0.16526409382581808</c:v>
                </c:pt>
                <c:pt idx="165">
                  <c:v>0.15851379834337709</c:v>
                </c:pt>
                <c:pt idx="166">
                  <c:v>0.16473040154716578</c:v>
                </c:pt>
                <c:pt idx="167">
                  <c:v>0.16469149529086002</c:v>
                </c:pt>
                <c:pt idx="168">
                  <c:v>0.15239363370245917</c:v>
                </c:pt>
                <c:pt idx="169">
                  <c:v>0.14635209366713986</c:v>
                </c:pt>
                <c:pt idx="170">
                  <c:v>0.15361230920996016</c:v>
                </c:pt>
                <c:pt idx="171">
                  <c:v>0.14898650680409697</c:v>
                </c:pt>
                <c:pt idx="172">
                  <c:v>0.15078680575626779</c:v>
                </c:pt>
                <c:pt idx="173">
                  <c:v>0.13311256152583772</c:v>
                </c:pt>
                <c:pt idx="174">
                  <c:v>0.16468877685471695</c:v>
                </c:pt>
                <c:pt idx="175">
                  <c:v>0.16790632166873642</c:v>
                </c:pt>
                <c:pt idx="176">
                  <c:v>0.16113979935223122</c:v>
                </c:pt>
                <c:pt idx="177">
                  <c:v>0.16558291340823073</c:v>
                </c:pt>
                <c:pt idx="178">
                  <c:v>0.16134754477975943</c:v>
                </c:pt>
                <c:pt idx="179">
                  <c:v>0.16127094347094406</c:v>
                </c:pt>
                <c:pt idx="180">
                  <c:v>0.16055460960235335</c:v>
                </c:pt>
                <c:pt idx="181">
                  <c:v>0.1566213855232288</c:v>
                </c:pt>
                <c:pt idx="182">
                  <c:v>0.15190880422734776</c:v>
                </c:pt>
                <c:pt idx="183">
                  <c:v>0.14888087327776445</c:v>
                </c:pt>
                <c:pt idx="184">
                  <c:v>0.14214008971138381</c:v>
                </c:pt>
                <c:pt idx="185">
                  <c:v>0.14789105517135659</c:v>
                </c:pt>
                <c:pt idx="186">
                  <c:v>0.15116738366893445</c:v>
                </c:pt>
                <c:pt idx="187">
                  <c:v>0.15753691791100577</c:v>
                </c:pt>
                <c:pt idx="188">
                  <c:v>0.15245481847330655</c:v>
                </c:pt>
                <c:pt idx="189">
                  <c:v>0.146851623922581</c:v>
                </c:pt>
                <c:pt idx="190">
                  <c:v>0.14138436832288526</c:v>
                </c:pt>
                <c:pt idx="191">
                  <c:v>0.14249263738748641</c:v>
                </c:pt>
                <c:pt idx="192">
                  <c:v>0.14396612635333872</c:v>
                </c:pt>
                <c:pt idx="193">
                  <c:v>0.13860678808868476</c:v>
                </c:pt>
                <c:pt idx="194">
                  <c:v>0.13915771151065126</c:v>
                </c:pt>
                <c:pt idx="195">
                  <c:v>0.12957274334974977</c:v>
                </c:pt>
                <c:pt idx="196">
                  <c:v>0.12621230495362057</c:v>
                </c:pt>
                <c:pt idx="197">
                  <c:v>0.12319368873885428</c:v>
                </c:pt>
                <c:pt idx="198">
                  <c:v>0.12083161438375756</c:v>
                </c:pt>
                <c:pt idx="199">
                  <c:v>0.12439174858718505</c:v>
                </c:pt>
                <c:pt idx="200">
                  <c:v>0.11508441008079617</c:v>
                </c:pt>
                <c:pt idx="201">
                  <c:v>0.10942629351880551</c:v>
                </c:pt>
                <c:pt idx="202">
                  <c:v>0.11715985932776607</c:v>
                </c:pt>
                <c:pt idx="203">
                  <c:v>0.11715985932776607</c:v>
                </c:pt>
                <c:pt idx="204">
                  <c:v>0.12435310060364735</c:v>
                </c:pt>
                <c:pt idx="205">
                  <c:v>0.12081564582886473</c:v>
                </c:pt>
                <c:pt idx="206">
                  <c:v>0.11814081202295545</c:v>
                </c:pt>
                <c:pt idx="207">
                  <c:v>0.11353826672155654</c:v>
                </c:pt>
                <c:pt idx="208">
                  <c:v>0.11830988324137715</c:v>
                </c:pt>
                <c:pt idx="209">
                  <c:v>0.10158078286385419</c:v>
                </c:pt>
                <c:pt idx="210">
                  <c:v>0.10600921036084587</c:v>
                </c:pt>
                <c:pt idx="211">
                  <c:v>0.10870574474711292</c:v>
                </c:pt>
                <c:pt idx="212">
                  <c:v>0.11523802254566329</c:v>
                </c:pt>
                <c:pt idx="213">
                  <c:v>0.11534998118559781</c:v>
                </c:pt>
                <c:pt idx="214">
                  <c:v>0.11859040941798438</c:v>
                </c:pt>
                <c:pt idx="215">
                  <c:v>0.11825311324302223</c:v>
                </c:pt>
                <c:pt idx="216">
                  <c:v>0.11465232284564797</c:v>
                </c:pt>
                <c:pt idx="217">
                  <c:v>0.10214810654385009</c:v>
                </c:pt>
                <c:pt idx="218">
                  <c:v>0.10491356027929721</c:v>
                </c:pt>
                <c:pt idx="219">
                  <c:v>9.6362692146411799E-2</c:v>
                </c:pt>
                <c:pt idx="220">
                  <c:v>9.7238021322201718E-2</c:v>
                </c:pt>
                <c:pt idx="221">
                  <c:v>8.9306580081878861E-2</c:v>
                </c:pt>
                <c:pt idx="222">
                  <c:v>9.4623343604804733E-2</c:v>
                </c:pt>
                <c:pt idx="223">
                  <c:v>7.8725572236485686E-2</c:v>
                </c:pt>
                <c:pt idx="224">
                  <c:v>9.6258388847504373E-2</c:v>
                </c:pt>
                <c:pt idx="225">
                  <c:v>0.10032292025281442</c:v>
                </c:pt>
                <c:pt idx="226">
                  <c:v>0.1016998651692651</c:v>
                </c:pt>
                <c:pt idx="227">
                  <c:v>0.10496910019847627</c:v>
                </c:pt>
                <c:pt idx="228">
                  <c:v>0.10477507786127238</c:v>
                </c:pt>
                <c:pt idx="229">
                  <c:v>0.10040083099443597</c:v>
                </c:pt>
                <c:pt idx="230">
                  <c:v>9.9633807709739841E-2</c:v>
                </c:pt>
                <c:pt idx="231">
                  <c:v>9.1110170755882347E-2</c:v>
                </c:pt>
                <c:pt idx="232">
                  <c:v>9.0413530939007503E-2</c:v>
                </c:pt>
                <c:pt idx="233">
                  <c:v>8.8890703414237437E-2</c:v>
                </c:pt>
                <c:pt idx="234">
                  <c:v>8.8989768295688609E-2</c:v>
                </c:pt>
                <c:pt idx="235">
                  <c:v>8.3167861052845904E-2</c:v>
                </c:pt>
                <c:pt idx="236">
                  <c:v>7.9719758953713749E-2</c:v>
                </c:pt>
                <c:pt idx="237">
                  <c:v>8.4008943131246072E-2</c:v>
                </c:pt>
                <c:pt idx="238">
                  <c:v>8.2485003526730161E-2</c:v>
                </c:pt>
                <c:pt idx="239">
                  <c:v>8.6066661701133418E-2</c:v>
                </c:pt>
                <c:pt idx="240">
                  <c:v>8.309335281706165E-2</c:v>
                </c:pt>
                <c:pt idx="241">
                  <c:v>7.6566884706083194E-2</c:v>
                </c:pt>
                <c:pt idx="242">
                  <c:v>7.7337114988852429E-2</c:v>
                </c:pt>
                <c:pt idx="243">
                  <c:v>8.5875174421966349E-2</c:v>
                </c:pt>
                <c:pt idx="244">
                  <c:v>8.5875174421966349E-2</c:v>
                </c:pt>
                <c:pt idx="245">
                  <c:v>7.6894805320102844E-2</c:v>
                </c:pt>
                <c:pt idx="246">
                  <c:v>7.1808519988676434E-2</c:v>
                </c:pt>
                <c:pt idx="247">
                  <c:v>7.3009851437709772E-2</c:v>
                </c:pt>
                <c:pt idx="248">
                  <c:v>6.749684209235185E-2</c:v>
                </c:pt>
                <c:pt idx="249">
                  <c:v>6.1953760306358463E-2</c:v>
                </c:pt>
                <c:pt idx="250">
                  <c:v>5.3504864172582822E-2</c:v>
                </c:pt>
                <c:pt idx="251">
                  <c:v>5.3508267152236222E-2</c:v>
                </c:pt>
                <c:pt idx="252">
                  <c:v>4.1920882804801662E-2</c:v>
                </c:pt>
                <c:pt idx="253">
                  <c:v>3.2006139961318292E-2</c:v>
                </c:pt>
                <c:pt idx="254">
                  <c:v>3.4258698712466451E-2</c:v>
                </c:pt>
                <c:pt idx="255">
                  <c:v>3.4258698712466451E-2</c:v>
                </c:pt>
                <c:pt idx="256">
                  <c:v>3.4578873705046531E-2</c:v>
                </c:pt>
                <c:pt idx="257">
                  <c:v>4.3292591524916935E-2</c:v>
                </c:pt>
                <c:pt idx="258">
                  <c:v>3.3584344473627237E-2</c:v>
                </c:pt>
                <c:pt idx="259">
                  <c:v>4.5393558418175717E-2</c:v>
                </c:pt>
                <c:pt idx="260">
                  <c:v>4.1413714334406881E-2</c:v>
                </c:pt>
                <c:pt idx="261">
                  <c:v>4.4278193565095991E-2</c:v>
                </c:pt>
                <c:pt idx="262">
                  <c:v>3.8585002871282637E-2</c:v>
                </c:pt>
                <c:pt idx="263">
                  <c:v>3.7629001127158057E-2</c:v>
                </c:pt>
                <c:pt idx="264">
                  <c:v>2.7071437863305015E-2</c:v>
                </c:pt>
                <c:pt idx="265">
                  <c:v>3.2520382373485202E-2</c:v>
                </c:pt>
                <c:pt idx="266">
                  <c:v>3.2443430308759291E-2</c:v>
                </c:pt>
                <c:pt idx="267">
                  <c:v>2.6489991720474171E-2</c:v>
                </c:pt>
                <c:pt idx="268">
                  <c:v>2.2295756132914679E-2</c:v>
                </c:pt>
                <c:pt idx="269">
                  <c:v>2.2379799065944228E-2</c:v>
                </c:pt>
                <c:pt idx="270">
                  <c:v>1.8295217444120881E-2</c:v>
                </c:pt>
                <c:pt idx="271">
                  <c:v>2.3999724236910325E-2</c:v>
                </c:pt>
                <c:pt idx="272">
                  <c:v>3.4688087602687823E-3</c:v>
                </c:pt>
                <c:pt idx="273">
                  <c:v>3.4688087602687823E-3</c:v>
                </c:pt>
                <c:pt idx="274">
                  <c:v>1.0246411967032465E-2</c:v>
                </c:pt>
                <c:pt idx="275">
                  <c:v>1.0696684946277291E-2</c:v>
                </c:pt>
                <c:pt idx="276">
                  <c:v>2.7272106999963075E-2</c:v>
                </c:pt>
                <c:pt idx="277">
                  <c:v>3.127376441073193E-2</c:v>
                </c:pt>
                <c:pt idx="278">
                  <c:v>3.036955451041834E-2</c:v>
                </c:pt>
                <c:pt idx="279">
                  <c:v>2.3201786941882574E-2</c:v>
                </c:pt>
                <c:pt idx="280">
                  <c:v>1.8992446353655046E-2</c:v>
                </c:pt>
                <c:pt idx="281">
                  <c:v>1.794940015697799E-2</c:v>
                </c:pt>
                <c:pt idx="282">
                  <c:v>1.062311517773229E-2</c:v>
                </c:pt>
                <c:pt idx="283">
                  <c:v>-2.1243082433098581E-2</c:v>
                </c:pt>
                <c:pt idx="284">
                  <c:v>-2.0546691759677049E-2</c:v>
                </c:pt>
                <c:pt idx="285">
                  <c:v>-2.6193652917922305E-2</c:v>
                </c:pt>
                <c:pt idx="286">
                  <c:v>-3.0409205244449122E-2</c:v>
                </c:pt>
                <c:pt idx="287">
                  <c:v>-2.2891185430507721E-2</c:v>
                </c:pt>
                <c:pt idx="288">
                  <c:v>-1.6615085596817236E-2</c:v>
                </c:pt>
                <c:pt idx="289">
                  <c:v>-3.0887431771359775E-2</c:v>
                </c:pt>
                <c:pt idx="290">
                  <c:v>-3.6953165911834507E-2</c:v>
                </c:pt>
                <c:pt idx="291">
                  <c:v>-3.8377687737423005E-2</c:v>
                </c:pt>
                <c:pt idx="292">
                  <c:v>-4.3925435277213931E-2</c:v>
                </c:pt>
                <c:pt idx="293">
                  <c:v>-4.4537708541827814E-2</c:v>
                </c:pt>
                <c:pt idx="294">
                  <c:v>-5.1529411681709547E-2</c:v>
                </c:pt>
                <c:pt idx="295">
                  <c:v>-7.0362989226330885E-2</c:v>
                </c:pt>
                <c:pt idx="296">
                  <c:v>-8.5598081278280391E-2</c:v>
                </c:pt>
                <c:pt idx="297">
                  <c:v>-0.10800268000152391</c:v>
                </c:pt>
                <c:pt idx="298">
                  <c:v>-8.6473440838102711E-2</c:v>
                </c:pt>
                <c:pt idx="299">
                  <c:v>-8.6473440838102711E-2</c:v>
                </c:pt>
                <c:pt idx="300">
                  <c:v>-8.7683929826240514E-2</c:v>
                </c:pt>
                <c:pt idx="301">
                  <c:v>-6.6771127968268007E-2</c:v>
                </c:pt>
                <c:pt idx="302">
                  <c:v>-6.515658498100152E-2</c:v>
                </c:pt>
                <c:pt idx="303">
                  <c:v>-7.2525339783611309E-2</c:v>
                </c:pt>
                <c:pt idx="304">
                  <c:v>-8.9006254243159777E-2</c:v>
                </c:pt>
                <c:pt idx="305">
                  <c:v>-5.6349451471740752E-2</c:v>
                </c:pt>
                <c:pt idx="306">
                  <c:v>-0.13833983706995767</c:v>
                </c:pt>
                <c:pt idx="307">
                  <c:v>-0.12459635404044522</c:v>
                </c:pt>
                <c:pt idx="308">
                  <c:v>-0.12255059725700268</c:v>
                </c:pt>
                <c:pt idx="309">
                  <c:v>-6.679151327756816E-2</c:v>
                </c:pt>
                <c:pt idx="310">
                  <c:v>-1.9330262269157794E-2</c:v>
                </c:pt>
                <c:pt idx="311">
                  <c:v>-2.5884911545988598E-2</c:v>
                </c:pt>
                <c:pt idx="312">
                  <c:v>-2.9553937364400373E-2</c:v>
                </c:pt>
                <c:pt idx="313">
                  <c:v>-3.4898970746977342E-2</c:v>
                </c:pt>
                <c:pt idx="314">
                  <c:v>-1.5467219910995755E-2</c:v>
                </c:pt>
                <c:pt idx="315">
                  <c:v>-1.2200476237924196E-2</c:v>
                </c:pt>
                <c:pt idx="316">
                  <c:v>-1.0556412122935122E-3</c:v>
                </c:pt>
                <c:pt idx="317">
                  <c:v>-2.6265518158506973E-3</c:v>
                </c:pt>
                <c:pt idx="318">
                  <c:v>-1.9919834378793411E-2</c:v>
                </c:pt>
                <c:pt idx="319">
                  <c:v>-2.0728055356559305E-2</c:v>
                </c:pt>
                <c:pt idx="320">
                  <c:v>-1.8584330135591021E-2</c:v>
                </c:pt>
                <c:pt idx="321">
                  <c:v>-2.9068113292446185E-2</c:v>
                </c:pt>
                <c:pt idx="322">
                  <c:v>-1.8613701068145638E-2</c:v>
                </c:pt>
                <c:pt idx="323">
                  <c:v>-2.4869741236426712E-2</c:v>
                </c:pt>
                <c:pt idx="324">
                  <c:v>-4.5175089327965101E-2</c:v>
                </c:pt>
                <c:pt idx="325">
                  <c:v>-3.1724588376123131E-2</c:v>
                </c:pt>
                <c:pt idx="326">
                  <c:v>-3.6433474840589675E-2</c:v>
                </c:pt>
                <c:pt idx="327">
                  <c:v>-2.9085139121680426E-2</c:v>
                </c:pt>
                <c:pt idx="328">
                  <c:v>-2.1720097164837915E-3</c:v>
                </c:pt>
                <c:pt idx="329">
                  <c:v>-7.6498300811095321E-3</c:v>
                </c:pt>
                <c:pt idx="330">
                  <c:v>1.0353139643901166E-2</c:v>
                </c:pt>
                <c:pt idx="331">
                  <c:v>-7.9661360429250649E-4</c:v>
                </c:pt>
                <c:pt idx="332">
                  <c:v>1.1579879050533037E-2</c:v>
                </c:pt>
                <c:pt idx="333">
                  <c:v>2.9700202256349284E-2</c:v>
                </c:pt>
                <c:pt idx="334">
                  <c:v>1.3629793532986545E-2</c:v>
                </c:pt>
                <c:pt idx="335">
                  <c:v>2.9968908615281675E-2</c:v>
                </c:pt>
                <c:pt idx="336">
                  <c:v>2.9829483194844242E-2</c:v>
                </c:pt>
                <c:pt idx="337">
                  <c:v>3.4670500929492087E-2</c:v>
                </c:pt>
                <c:pt idx="338">
                  <c:v>3.9837762085724204E-2</c:v>
                </c:pt>
                <c:pt idx="339">
                  <c:v>5.7890207287246254E-2</c:v>
                </c:pt>
                <c:pt idx="340">
                  <c:v>6.2495501889674676E-2</c:v>
                </c:pt>
                <c:pt idx="341">
                  <c:v>5.9976286921460842E-2</c:v>
                </c:pt>
                <c:pt idx="342">
                  <c:v>5.7390570863371071E-2</c:v>
                </c:pt>
                <c:pt idx="343">
                  <c:v>5.7390570863371071E-2</c:v>
                </c:pt>
                <c:pt idx="344">
                  <c:v>5.746667663257754E-2</c:v>
                </c:pt>
                <c:pt idx="345">
                  <c:v>4.6554274853999988E-2</c:v>
                </c:pt>
                <c:pt idx="346">
                  <c:v>4.9413804902686209E-2</c:v>
                </c:pt>
                <c:pt idx="347">
                  <c:v>4.9057359702755488E-2</c:v>
                </c:pt>
                <c:pt idx="348">
                  <c:v>4.2062415741983772E-2</c:v>
                </c:pt>
                <c:pt idx="349">
                  <c:v>5.2018851509728403E-2</c:v>
                </c:pt>
                <c:pt idx="350">
                  <c:v>4.8199328085352766E-2</c:v>
                </c:pt>
                <c:pt idx="351">
                  <c:v>4.4117612295083708E-2</c:v>
                </c:pt>
                <c:pt idx="352">
                  <c:v>3.6628132422870552E-2</c:v>
                </c:pt>
                <c:pt idx="353">
                  <c:v>4.4575654332465797E-2</c:v>
                </c:pt>
                <c:pt idx="354">
                  <c:v>4.9875654784932166E-2</c:v>
                </c:pt>
                <c:pt idx="355">
                  <c:v>4.4365644518624237E-2</c:v>
                </c:pt>
                <c:pt idx="356">
                  <c:v>4.9274721542405864E-2</c:v>
                </c:pt>
                <c:pt idx="357">
                  <c:v>3.9690611411816068E-2</c:v>
                </c:pt>
                <c:pt idx="358">
                  <c:v>5.5075318417428631E-2</c:v>
                </c:pt>
                <c:pt idx="359">
                  <c:v>5.8095231231720668E-2</c:v>
                </c:pt>
                <c:pt idx="360">
                  <c:v>5.2503309952536048E-2</c:v>
                </c:pt>
                <c:pt idx="361">
                  <c:v>4.6082919973212233E-2</c:v>
                </c:pt>
                <c:pt idx="362">
                  <c:v>3.6990829690853211E-2</c:v>
                </c:pt>
                <c:pt idx="363">
                  <c:v>3.6990829690853211E-2</c:v>
                </c:pt>
                <c:pt idx="364">
                  <c:v>2.6732008420559339E-2</c:v>
                </c:pt>
                <c:pt idx="365">
                  <c:v>2.8905821715444757E-2</c:v>
                </c:pt>
                <c:pt idx="366">
                  <c:v>1.0402467860436859E-2</c:v>
                </c:pt>
                <c:pt idx="367">
                  <c:v>9.2450834481863087E-3</c:v>
                </c:pt>
                <c:pt idx="368">
                  <c:v>7.6587401060828064E-3</c:v>
                </c:pt>
                <c:pt idx="369">
                  <c:v>2.3430355007624915E-2</c:v>
                </c:pt>
                <c:pt idx="370">
                  <c:v>2.3430355007624915E-2</c:v>
                </c:pt>
                <c:pt idx="371">
                  <c:v>2.1836464276593803E-2</c:v>
                </c:pt>
                <c:pt idx="372">
                  <c:v>3.3309330267080384E-2</c:v>
                </c:pt>
                <c:pt idx="373">
                  <c:v>2.7619476732178239E-2</c:v>
                </c:pt>
                <c:pt idx="374">
                  <c:v>1.4836439755862907E-2</c:v>
                </c:pt>
                <c:pt idx="375">
                  <c:v>1.709770248845266E-2</c:v>
                </c:pt>
                <c:pt idx="376">
                  <c:v>1.709770248845266E-2</c:v>
                </c:pt>
                <c:pt idx="377">
                  <c:v>2.1474154174710547E-2</c:v>
                </c:pt>
                <c:pt idx="378">
                  <c:v>3.2524602524830248E-2</c:v>
                </c:pt>
                <c:pt idx="379">
                  <c:v>4.4068097672639528E-2</c:v>
                </c:pt>
                <c:pt idx="380">
                  <c:v>4.4490857918315418E-2</c:v>
                </c:pt>
                <c:pt idx="381">
                  <c:v>4.4490857918315418E-2</c:v>
                </c:pt>
                <c:pt idx="382">
                  <c:v>3.3084097851272753E-2</c:v>
                </c:pt>
                <c:pt idx="383">
                  <c:v>2.5609645651650137E-2</c:v>
                </c:pt>
                <c:pt idx="384">
                  <c:v>1.4581487991267128E-2</c:v>
                </c:pt>
                <c:pt idx="385">
                  <c:v>1.5460455554950681E-2</c:v>
                </c:pt>
                <c:pt idx="386">
                  <c:v>4.6319564941451619E-2</c:v>
                </c:pt>
                <c:pt idx="387">
                  <c:v>5.0378688902038338E-2</c:v>
                </c:pt>
                <c:pt idx="388">
                  <c:v>4.6402826419035259E-2</c:v>
                </c:pt>
                <c:pt idx="389">
                  <c:v>4.6429678134163321E-2</c:v>
                </c:pt>
                <c:pt idx="390">
                  <c:v>5.2126302273002079E-2</c:v>
                </c:pt>
                <c:pt idx="391">
                  <c:v>4.3604896927739834E-2</c:v>
                </c:pt>
                <c:pt idx="392">
                  <c:v>4.6706579902000778E-2</c:v>
                </c:pt>
                <c:pt idx="393">
                  <c:v>5.3177873932955144E-2</c:v>
                </c:pt>
                <c:pt idx="394">
                  <c:v>5.0555698727791754E-2</c:v>
                </c:pt>
                <c:pt idx="395">
                  <c:v>5.2523650593159443E-2</c:v>
                </c:pt>
                <c:pt idx="396">
                  <c:v>4.6193536930519086E-2</c:v>
                </c:pt>
                <c:pt idx="397">
                  <c:v>4.572042173329316E-2</c:v>
                </c:pt>
                <c:pt idx="398">
                  <c:v>4.3167757842331733E-2</c:v>
                </c:pt>
                <c:pt idx="399">
                  <c:v>3.7349362576876155E-2</c:v>
                </c:pt>
                <c:pt idx="400">
                  <c:v>3.7349362576876155E-2</c:v>
                </c:pt>
                <c:pt idx="401">
                  <c:v>4.1308468052652092E-2</c:v>
                </c:pt>
                <c:pt idx="402">
                  <c:v>3.5382878023712205E-2</c:v>
                </c:pt>
                <c:pt idx="403">
                  <c:v>3.2266151445285551E-2</c:v>
                </c:pt>
                <c:pt idx="404">
                  <c:v>2.8697634032854635E-2</c:v>
                </c:pt>
                <c:pt idx="405">
                  <c:v>2.3233774163185617E-2</c:v>
                </c:pt>
                <c:pt idx="406">
                  <c:v>2.3210653348705979E-2</c:v>
                </c:pt>
                <c:pt idx="407">
                  <c:v>1.9172112072149972E-2</c:v>
                </c:pt>
                <c:pt idx="408">
                  <c:v>1.5193551534744554E-2</c:v>
                </c:pt>
                <c:pt idx="409">
                  <c:v>2.8777821049227104E-2</c:v>
                </c:pt>
                <c:pt idx="410">
                  <c:v>3.5039038563234648E-2</c:v>
                </c:pt>
                <c:pt idx="411">
                  <c:v>3.4798988642906981E-2</c:v>
                </c:pt>
                <c:pt idx="412">
                  <c:v>3.7800520747553579E-2</c:v>
                </c:pt>
                <c:pt idx="413">
                  <c:v>3.6795870440020417E-2</c:v>
                </c:pt>
                <c:pt idx="414">
                  <c:v>3.2916373318904846E-2</c:v>
                </c:pt>
                <c:pt idx="415">
                  <c:v>2.5297355337442928E-2</c:v>
                </c:pt>
                <c:pt idx="416">
                  <c:v>0</c:v>
                </c:pt>
                <c:pt idx="417">
                  <c:v>-1.2116623264394333E-2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D0-4E56-B032-8198B1EE96CB}"/>
            </c:ext>
          </c:extLst>
        </c:ser>
        <c:ser>
          <c:idx val="3"/>
          <c:order val="2"/>
          <c:tx>
            <c:strRef>
              <c:f>'[Price Chart SNL Template v01.xlsm]Price_Chart'!$AW$38</c:f>
              <c:strCache>
                <c:ptCount val="1"/>
                <c:pt idx="0">
                  <c:v>S&amp;P U.S. MidCap Banks</c:v>
                </c:pt>
              </c:strCache>
            </c:strRef>
          </c:tx>
          <c:spPr>
            <a:ln w="28575" cap="rnd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v01.xlsm'!Chart_Rank3</c:f>
              <c:numCache>
                <c:formatCode>0.0%;\(0.0%\)</c:formatCode>
                <c:ptCount val="418"/>
                <c:pt idx="0">
                  <c:v>0.19857990509733359</c:v>
                </c:pt>
                <c:pt idx="1">
                  <c:v>0.19673652983030676</c:v>
                </c:pt>
                <c:pt idx="2">
                  <c:v>0.18135244073698131</c:v>
                </c:pt>
                <c:pt idx="3">
                  <c:v>0.18492829635278785</c:v>
                </c:pt>
                <c:pt idx="4">
                  <c:v>0.18062010022585584</c:v>
                </c:pt>
                <c:pt idx="5">
                  <c:v>0.13429947767150674</c:v>
                </c:pt>
                <c:pt idx="6">
                  <c:v>0.15262393459595502</c:v>
                </c:pt>
                <c:pt idx="7">
                  <c:v>0.11940920926988263</c:v>
                </c:pt>
                <c:pt idx="8">
                  <c:v>0.14924012866174419</c:v>
                </c:pt>
                <c:pt idx="9">
                  <c:v>0.14446895662152581</c:v>
                </c:pt>
                <c:pt idx="10">
                  <c:v>0.15034044440828365</c:v>
                </c:pt>
                <c:pt idx="11">
                  <c:v>0.15231790819544067</c:v>
                </c:pt>
                <c:pt idx="12">
                  <c:v>0.14469199599789873</c:v>
                </c:pt>
                <c:pt idx="13">
                  <c:v>0.14469199599789873</c:v>
                </c:pt>
                <c:pt idx="14">
                  <c:v>0.13701100437932379</c:v>
                </c:pt>
                <c:pt idx="15">
                  <c:v>0.13276503397066253</c:v>
                </c:pt>
                <c:pt idx="16">
                  <c:v>0.10569799886991116</c:v>
                </c:pt>
                <c:pt idx="17">
                  <c:v>0.11128050306054926</c:v>
                </c:pt>
                <c:pt idx="18">
                  <c:v>0.10408913261463582</c:v>
                </c:pt>
                <c:pt idx="19">
                  <c:v>0.10951807012927173</c:v>
                </c:pt>
                <c:pt idx="20">
                  <c:v>9.6813127375702246E-2</c:v>
                </c:pt>
                <c:pt idx="21">
                  <c:v>0.12365991812349364</c:v>
                </c:pt>
                <c:pt idx="22">
                  <c:v>0.12468192592751204</c:v>
                </c:pt>
                <c:pt idx="23">
                  <c:v>0.14646283771564628</c:v>
                </c:pt>
                <c:pt idx="24">
                  <c:v>0.1555527047531462</c:v>
                </c:pt>
                <c:pt idx="25">
                  <c:v>0.18049117529687075</c:v>
                </c:pt>
                <c:pt idx="26">
                  <c:v>0.1677704098881172</c:v>
                </c:pt>
                <c:pt idx="27">
                  <c:v>0.15264063489722046</c:v>
                </c:pt>
                <c:pt idx="28">
                  <c:v>0.17749782060206654</c:v>
                </c:pt>
                <c:pt idx="29">
                  <c:v>0.18720173638703841</c:v>
                </c:pt>
                <c:pt idx="30">
                  <c:v>0.16882323889981721</c:v>
                </c:pt>
                <c:pt idx="31">
                  <c:v>0.17978415877455189</c:v>
                </c:pt>
                <c:pt idx="32">
                  <c:v>0.18039420369827242</c:v>
                </c:pt>
                <c:pt idx="33">
                  <c:v>0.16515901034723646</c:v>
                </c:pt>
                <c:pt idx="34">
                  <c:v>0.18778943509129942</c:v>
                </c:pt>
                <c:pt idx="35">
                  <c:v>0.184057962291164</c:v>
                </c:pt>
                <c:pt idx="36">
                  <c:v>0.19073450150082216</c:v>
                </c:pt>
                <c:pt idx="37">
                  <c:v>0.18923418982274254</c:v>
                </c:pt>
                <c:pt idx="38">
                  <c:v>0.17936510255841753</c:v>
                </c:pt>
                <c:pt idx="39">
                  <c:v>0.15805309355908848</c:v>
                </c:pt>
                <c:pt idx="40">
                  <c:v>0.16217123595086824</c:v>
                </c:pt>
                <c:pt idx="41">
                  <c:v>0.16520943891332984</c:v>
                </c:pt>
                <c:pt idx="42">
                  <c:v>0.17163327192288791</c:v>
                </c:pt>
                <c:pt idx="43">
                  <c:v>0.16210162822802343</c:v>
                </c:pt>
                <c:pt idx="44">
                  <c:v>0.1801376701639259</c:v>
                </c:pt>
                <c:pt idx="45">
                  <c:v>0.15613588762494146</c:v>
                </c:pt>
                <c:pt idx="46">
                  <c:v>0.12239927933930717</c:v>
                </c:pt>
                <c:pt idx="47">
                  <c:v>0.11954757165871244</c:v>
                </c:pt>
                <c:pt idx="48">
                  <c:v>0.10862552865361974</c:v>
                </c:pt>
                <c:pt idx="49">
                  <c:v>0.10862552865361974</c:v>
                </c:pt>
                <c:pt idx="50">
                  <c:v>0.10042367270947095</c:v>
                </c:pt>
                <c:pt idx="51">
                  <c:v>8.8085988611913857E-2</c:v>
                </c:pt>
                <c:pt idx="52">
                  <c:v>5.53767798628646E-2</c:v>
                </c:pt>
                <c:pt idx="53">
                  <c:v>5.242738749623066E-2</c:v>
                </c:pt>
                <c:pt idx="54">
                  <c:v>7.1790266476195352E-2</c:v>
                </c:pt>
                <c:pt idx="55">
                  <c:v>7.5635751933343709E-2</c:v>
                </c:pt>
                <c:pt idx="56">
                  <c:v>7.3864110556633111E-2</c:v>
                </c:pt>
                <c:pt idx="57">
                  <c:v>6.2070296693654159E-2</c:v>
                </c:pt>
                <c:pt idx="58">
                  <c:v>4.2727153110654337E-2</c:v>
                </c:pt>
                <c:pt idx="59">
                  <c:v>3.3227850458255936E-2</c:v>
                </c:pt>
                <c:pt idx="60">
                  <c:v>3.350900485912689E-2</c:v>
                </c:pt>
                <c:pt idx="61">
                  <c:v>4.6586392738372728E-2</c:v>
                </c:pt>
                <c:pt idx="62">
                  <c:v>4.1577822034669421E-2</c:v>
                </c:pt>
                <c:pt idx="63">
                  <c:v>2.8563635252587094E-2</c:v>
                </c:pt>
                <c:pt idx="64">
                  <c:v>4.0871406038295088E-2</c:v>
                </c:pt>
                <c:pt idx="65">
                  <c:v>7.0284773268231016E-2</c:v>
                </c:pt>
                <c:pt idx="66">
                  <c:v>9.4262210737307228E-2</c:v>
                </c:pt>
                <c:pt idx="67">
                  <c:v>0.10236458781986824</c:v>
                </c:pt>
                <c:pt idx="68">
                  <c:v>0.10294032409782683</c:v>
                </c:pt>
                <c:pt idx="69">
                  <c:v>0.1399410388900979</c:v>
                </c:pt>
                <c:pt idx="70">
                  <c:v>0.15704445956586555</c:v>
                </c:pt>
                <c:pt idx="71">
                  <c:v>0.15872119323297706</c:v>
                </c:pt>
                <c:pt idx="72">
                  <c:v>0.16166499778434695</c:v>
                </c:pt>
                <c:pt idx="73">
                  <c:v>0.15053004602416409</c:v>
                </c:pt>
                <c:pt idx="74">
                  <c:v>0.20353678422019206</c:v>
                </c:pt>
                <c:pt idx="75">
                  <c:v>0.18881257677155827</c:v>
                </c:pt>
                <c:pt idx="76">
                  <c:v>0.16616534698644236</c:v>
                </c:pt>
                <c:pt idx="77">
                  <c:v>0.17629036675009258</c:v>
                </c:pt>
                <c:pt idx="78">
                  <c:v>0.23079181112786307</c:v>
                </c:pt>
                <c:pt idx="79">
                  <c:v>0.21947746389930045</c:v>
                </c:pt>
                <c:pt idx="80">
                  <c:v>0.23680917735694962</c:v>
                </c:pt>
                <c:pt idx="81">
                  <c:v>0.21959705705975563</c:v>
                </c:pt>
                <c:pt idx="82">
                  <c:v>0.21702887455678233</c:v>
                </c:pt>
                <c:pt idx="83">
                  <c:v>0.21702887455678233</c:v>
                </c:pt>
                <c:pt idx="84">
                  <c:v>0.22335265913075819</c:v>
                </c:pt>
                <c:pt idx="85">
                  <c:v>0.25980919170482752</c:v>
                </c:pt>
                <c:pt idx="86">
                  <c:v>0.27622340559576242</c:v>
                </c:pt>
                <c:pt idx="87">
                  <c:v>0.2721069741634734</c:v>
                </c:pt>
                <c:pt idx="88">
                  <c:v>0.28884544339979512</c:v>
                </c:pt>
                <c:pt idx="89">
                  <c:v>0.26709163483183129</c:v>
                </c:pt>
                <c:pt idx="90">
                  <c:v>0.26626212441132391</c:v>
                </c:pt>
                <c:pt idx="91">
                  <c:v>0.238012732383869</c:v>
                </c:pt>
                <c:pt idx="92">
                  <c:v>0.22124733743511893</c:v>
                </c:pt>
                <c:pt idx="93">
                  <c:v>0.19225771908182221</c:v>
                </c:pt>
                <c:pt idx="94">
                  <c:v>0.18603940512830786</c:v>
                </c:pt>
                <c:pt idx="95">
                  <c:v>0.16598606722297249</c:v>
                </c:pt>
                <c:pt idx="96">
                  <c:v>0.17996082971327287</c:v>
                </c:pt>
                <c:pt idx="97">
                  <c:v>0.1684479840687656</c:v>
                </c:pt>
                <c:pt idx="98">
                  <c:v>0.16321802326904478</c:v>
                </c:pt>
                <c:pt idx="99">
                  <c:v>0.19013332570783481</c:v>
                </c:pt>
                <c:pt idx="100">
                  <c:v>0.19785257535094614</c:v>
                </c:pt>
                <c:pt idx="101">
                  <c:v>0.16166810260717779</c:v>
                </c:pt>
                <c:pt idx="102">
                  <c:v>0.16936375202351495</c:v>
                </c:pt>
                <c:pt idx="103">
                  <c:v>0.16936375202351495</c:v>
                </c:pt>
                <c:pt idx="104">
                  <c:v>0.1711482986600692</c:v>
                </c:pt>
                <c:pt idx="105">
                  <c:v>0.16115878896112079</c:v>
                </c:pt>
                <c:pt idx="106">
                  <c:v>0.15690915186441612</c:v>
                </c:pt>
                <c:pt idx="107">
                  <c:v>0.16604571708695315</c:v>
                </c:pt>
                <c:pt idx="108">
                  <c:v>0.17591354948208582</c:v>
                </c:pt>
                <c:pt idx="109">
                  <c:v>0.18449855762213363</c:v>
                </c:pt>
                <c:pt idx="110">
                  <c:v>0.17175373477300071</c:v>
                </c:pt>
                <c:pt idx="111">
                  <c:v>0.18482478151345605</c:v>
                </c:pt>
                <c:pt idx="112">
                  <c:v>0.16911818512663168</c:v>
                </c:pt>
                <c:pt idx="113">
                  <c:v>0.14880818223734948</c:v>
                </c:pt>
                <c:pt idx="114">
                  <c:v>0.13492305521077275</c:v>
                </c:pt>
                <c:pt idx="115">
                  <c:v>0.13492305521077275</c:v>
                </c:pt>
                <c:pt idx="116">
                  <c:v>0.14564426729260394</c:v>
                </c:pt>
                <c:pt idx="117">
                  <c:v>0.15334089599795986</c:v>
                </c:pt>
                <c:pt idx="118">
                  <c:v>0.16658057388333303</c:v>
                </c:pt>
                <c:pt idx="119">
                  <c:v>0.16705420924455594</c:v>
                </c:pt>
                <c:pt idx="120">
                  <c:v>0.16705420924455594</c:v>
                </c:pt>
                <c:pt idx="121">
                  <c:v>0.16181588425148941</c:v>
                </c:pt>
                <c:pt idx="122">
                  <c:v>0.16351291660754663</c:v>
                </c:pt>
                <c:pt idx="123">
                  <c:v>0.15307018577569642</c:v>
                </c:pt>
                <c:pt idx="124">
                  <c:v>0.14601635770724286</c:v>
                </c:pt>
                <c:pt idx="125">
                  <c:v>0.15183758380135504</c:v>
                </c:pt>
                <c:pt idx="126">
                  <c:v>0.14268029265194992</c:v>
                </c:pt>
                <c:pt idx="127">
                  <c:v>0.14356938476327485</c:v>
                </c:pt>
                <c:pt idx="128">
                  <c:v>0.1440776483142403</c:v>
                </c:pt>
                <c:pt idx="129">
                  <c:v>0.14783201973424065</c:v>
                </c:pt>
                <c:pt idx="130">
                  <c:v>0.13877674132865692</c:v>
                </c:pt>
                <c:pt idx="131">
                  <c:v>9.547124761787007E-2</c:v>
                </c:pt>
                <c:pt idx="132">
                  <c:v>9.1319374070603532E-2</c:v>
                </c:pt>
                <c:pt idx="133">
                  <c:v>8.9844447941817451E-2</c:v>
                </c:pt>
                <c:pt idx="134">
                  <c:v>8.9842013685687894E-2</c:v>
                </c:pt>
                <c:pt idx="135">
                  <c:v>8.4210697331402962E-2</c:v>
                </c:pt>
                <c:pt idx="136">
                  <c:v>6.0644826069203628E-2</c:v>
                </c:pt>
                <c:pt idx="137">
                  <c:v>6.0517797271762985E-2</c:v>
                </c:pt>
                <c:pt idx="138">
                  <c:v>5.6391680149524337E-2</c:v>
                </c:pt>
                <c:pt idx="139">
                  <c:v>5.4152898568241792E-2</c:v>
                </c:pt>
                <c:pt idx="140">
                  <c:v>5.4152898568241792E-2</c:v>
                </c:pt>
                <c:pt idx="141">
                  <c:v>5.53237080799307E-2</c:v>
                </c:pt>
                <c:pt idx="142">
                  <c:v>3.5867733529025614E-2</c:v>
                </c:pt>
                <c:pt idx="143">
                  <c:v>3.8380217163747732E-2</c:v>
                </c:pt>
                <c:pt idx="144">
                  <c:v>1.1244252671497978E-2</c:v>
                </c:pt>
                <c:pt idx="145">
                  <c:v>1.5207777480325868E-2</c:v>
                </c:pt>
                <c:pt idx="146">
                  <c:v>8.2534189488123744E-3</c:v>
                </c:pt>
                <c:pt idx="147">
                  <c:v>1.0507776771904176E-3</c:v>
                </c:pt>
                <c:pt idx="148">
                  <c:v>2.9206519807771114E-2</c:v>
                </c:pt>
                <c:pt idx="149">
                  <c:v>3.0860418814051771E-2</c:v>
                </c:pt>
                <c:pt idx="150">
                  <c:v>4.0531178850844451E-2</c:v>
                </c:pt>
                <c:pt idx="151">
                  <c:v>3.3288530586784049E-2</c:v>
                </c:pt>
                <c:pt idx="152">
                  <c:v>3.3669268815719855E-2</c:v>
                </c:pt>
                <c:pt idx="153">
                  <c:v>2.6105411568895232E-2</c:v>
                </c:pt>
                <c:pt idx="154">
                  <c:v>1.2683753190307234E-2</c:v>
                </c:pt>
                <c:pt idx="155">
                  <c:v>1.3166476104070179E-2</c:v>
                </c:pt>
                <c:pt idx="156">
                  <c:v>5.5955712840756178E-3</c:v>
                </c:pt>
                <c:pt idx="157">
                  <c:v>1.0765376253337955E-2</c:v>
                </c:pt>
                <c:pt idx="158">
                  <c:v>1.6795249356016617E-2</c:v>
                </c:pt>
                <c:pt idx="159">
                  <c:v>1.0612998551584152E-2</c:v>
                </c:pt>
                <c:pt idx="160">
                  <c:v>4.3097632326141166E-3</c:v>
                </c:pt>
                <c:pt idx="161">
                  <c:v>8.6892693623044082E-3</c:v>
                </c:pt>
                <c:pt idx="162">
                  <c:v>1.6756169585922631E-2</c:v>
                </c:pt>
                <c:pt idx="163">
                  <c:v>1.5215847969459295E-2</c:v>
                </c:pt>
                <c:pt idx="164">
                  <c:v>-1.8477047620990561E-4</c:v>
                </c:pt>
                <c:pt idx="165">
                  <c:v>-1.7000084686652484E-3</c:v>
                </c:pt>
                <c:pt idx="166">
                  <c:v>3.8106529824346591E-3</c:v>
                </c:pt>
                <c:pt idx="167">
                  <c:v>-2.3981981427537713E-3</c:v>
                </c:pt>
                <c:pt idx="168">
                  <c:v>-2.1150725908752555E-2</c:v>
                </c:pt>
                <c:pt idx="169">
                  <c:v>-4.5676817323644259E-2</c:v>
                </c:pt>
                <c:pt idx="170">
                  <c:v>4.9529403387627013E-3</c:v>
                </c:pt>
                <c:pt idx="171">
                  <c:v>1.979593928588419E-2</c:v>
                </c:pt>
                <c:pt idx="172">
                  <c:v>-5.5477246455396534E-3</c:v>
                </c:pt>
                <c:pt idx="173">
                  <c:v>-2.0331749564633017E-2</c:v>
                </c:pt>
                <c:pt idx="174">
                  <c:v>2.5137923057017675E-2</c:v>
                </c:pt>
                <c:pt idx="175">
                  <c:v>2.1198297383781428E-2</c:v>
                </c:pt>
                <c:pt idx="176">
                  <c:v>3.5144258373187576E-2</c:v>
                </c:pt>
                <c:pt idx="177">
                  <c:v>3.678315306422042E-2</c:v>
                </c:pt>
                <c:pt idx="178">
                  <c:v>4.7484659000954776E-2</c:v>
                </c:pt>
                <c:pt idx="179">
                  <c:v>4.4620167769788832E-2</c:v>
                </c:pt>
                <c:pt idx="180">
                  <c:v>4.8313003500730867E-2</c:v>
                </c:pt>
                <c:pt idx="181">
                  <c:v>5.5945530918334319E-2</c:v>
                </c:pt>
                <c:pt idx="182">
                  <c:v>6.3725406212982838E-2</c:v>
                </c:pt>
                <c:pt idx="183">
                  <c:v>7.1278463062740993E-2</c:v>
                </c:pt>
                <c:pt idx="184">
                  <c:v>6.7261238542833945E-2</c:v>
                </c:pt>
                <c:pt idx="185">
                  <c:v>6.6617990262950233E-2</c:v>
                </c:pt>
                <c:pt idx="186">
                  <c:v>6.7183864709533303E-2</c:v>
                </c:pt>
                <c:pt idx="187">
                  <c:v>6.1158169093360248E-2</c:v>
                </c:pt>
                <c:pt idx="188">
                  <c:v>7.7842407371329969E-2</c:v>
                </c:pt>
                <c:pt idx="189">
                  <c:v>8.1998931996445812E-2</c:v>
                </c:pt>
                <c:pt idx="190">
                  <c:v>6.8089608783876931E-2</c:v>
                </c:pt>
                <c:pt idx="191">
                  <c:v>5.20195829819452E-2</c:v>
                </c:pt>
                <c:pt idx="192">
                  <c:v>6.2147200994019824E-2</c:v>
                </c:pt>
                <c:pt idx="193">
                  <c:v>7.4255417379677002E-2</c:v>
                </c:pt>
                <c:pt idx="194">
                  <c:v>7.1571139520449245E-2</c:v>
                </c:pt>
                <c:pt idx="195">
                  <c:v>6.9727774761666916E-2</c:v>
                </c:pt>
                <c:pt idx="196">
                  <c:v>7.0781087072049553E-2</c:v>
                </c:pt>
                <c:pt idx="197">
                  <c:v>7.7636510722946861E-2</c:v>
                </c:pt>
                <c:pt idx="198">
                  <c:v>7.9975450984324015E-2</c:v>
                </c:pt>
                <c:pt idx="199">
                  <c:v>9.7659507379907584E-2</c:v>
                </c:pt>
                <c:pt idx="200">
                  <c:v>8.1219992330396895E-2</c:v>
                </c:pt>
                <c:pt idx="201">
                  <c:v>8.2018735605551951E-2</c:v>
                </c:pt>
                <c:pt idx="202">
                  <c:v>9.1392643136161134E-2</c:v>
                </c:pt>
                <c:pt idx="203">
                  <c:v>9.1392643136161134E-2</c:v>
                </c:pt>
                <c:pt idx="204">
                  <c:v>9.0583466316489725E-2</c:v>
                </c:pt>
                <c:pt idx="205">
                  <c:v>9.3431927066338627E-2</c:v>
                </c:pt>
                <c:pt idx="206">
                  <c:v>8.0583484731787225E-2</c:v>
                </c:pt>
                <c:pt idx="207">
                  <c:v>6.6035842890031837E-2</c:v>
                </c:pt>
                <c:pt idx="208">
                  <c:v>7.2889178142146571E-2</c:v>
                </c:pt>
                <c:pt idx="209">
                  <c:v>3.2091426688684477E-2</c:v>
                </c:pt>
                <c:pt idx="210">
                  <c:v>3.7253413052931172E-2</c:v>
                </c:pt>
                <c:pt idx="211">
                  <c:v>2.8126983235370995E-2</c:v>
                </c:pt>
                <c:pt idx="212">
                  <c:v>3.1498170467183284E-2</c:v>
                </c:pt>
                <c:pt idx="213">
                  <c:v>2.5597951498764981E-2</c:v>
                </c:pt>
                <c:pt idx="214">
                  <c:v>4.2968995862234349E-2</c:v>
                </c:pt>
                <c:pt idx="215">
                  <c:v>3.7527734343232533E-2</c:v>
                </c:pt>
                <c:pt idx="216">
                  <c:v>2.1176550439439445E-2</c:v>
                </c:pt>
                <c:pt idx="217">
                  <c:v>-4.3635212936140588E-3</c:v>
                </c:pt>
                <c:pt idx="218">
                  <c:v>1.7464306880676794E-4</c:v>
                </c:pt>
                <c:pt idx="219">
                  <c:v>-9.84654301651533E-3</c:v>
                </c:pt>
                <c:pt idx="220">
                  <c:v>-2.2991538426518909E-3</c:v>
                </c:pt>
                <c:pt idx="221">
                  <c:v>6.6665600168944739E-3</c:v>
                </c:pt>
                <c:pt idx="222">
                  <c:v>9.0048001957743207E-3</c:v>
                </c:pt>
                <c:pt idx="223">
                  <c:v>-6.9809265712728052E-4</c:v>
                </c:pt>
                <c:pt idx="224">
                  <c:v>2.0851412794777646E-2</c:v>
                </c:pt>
                <c:pt idx="225">
                  <c:v>3.4215791881297086E-2</c:v>
                </c:pt>
                <c:pt idx="226">
                  <c:v>4.6404891660540182E-2</c:v>
                </c:pt>
                <c:pt idx="227">
                  <c:v>4.9206907565226166E-2</c:v>
                </c:pt>
                <c:pt idx="228">
                  <c:v>5.9101619334215538E-2</c:v>
                </c:pt>
                <c:pt idx="229">
                  <c:v>5.6082580192706066E-2</c:v>
                </c:pt>
                <c:pt idx="230">
                  <c:v>6.5151229807881128E-2</c:v>
                </c:pt>
                <c:pt idx="231">
                  <c:v>5.7582138945317718E-2</c:v>
                </c:pt>
                <c:pt idx="232">
                  <c:v>5.3226110124587445E-2</c:v>
                </c:pt>
                <c:pt idx="233">
                  <c:v>5.0354327794484233E-2</c:v>
                </c:pt>
                <c:pt idx="234">
                  <c:v>4.7899887005085517E-2</c:v>
                </c:pt>
                <c:pt idx="235">
                  <c:v>3.5378549954019567E-2</c:v>
                </c:pt>
                <c:pt idx="236">
                  <c:v>3.7540254644642612E-2</c:v>
                </c:pt>
                <c:pt idx="237">
                  <c:v>6.7619460154671573E-2</c:v>
                </c:pt>
                <c:pt idx="238">
                  <c:v>6.5292702714242479E-2</c:v>
                </c:pt>
                <c:pt idx="239">
                  <c:v>7.1763980184925025E-2</c:v>
                </c:pt>
                <c:pt idx="240">
                  <c:v>5.9446178218845347E-2</c:v>
                </c:pt>
                <c:pt idx="241">
                  <c:v>6.0391480980128698E-2</c:v>
                </c:pt>
                <c:pt idx="242">
                  <c:v>5.7871881877648246E-2</c:v>
                </c:pt>
                <c:pt idx="243">
                  <c:v>6.5364102424053661E-2</c:v>
                </c:pt>
                <c:pt idx="244">
                  <c:v>6.5364102424053661E-2</c:v>
                </c:pt>
                <c:pt idx="245">
                  <c:v>5.5125331765722985E-2</c:v>
                </c:pt>
                <c:pt idx="246">
                  <c:v>3.8712061673728648E-2</c:v>
                </c:pt>
                <c:pt idx="247">
                  <c:v>1.0007135777647003E-2</c:v>
                </c:pt>
                <c:pt idx="248">
                  <c:v>6.3449312985479622E-3</c:v>
                </c:pt>
                <c:pt idx="249">
                  <c:v>5.8685008363672519E-3</c:v>
                </c:pt>
                <c:pt idx="250">
                  <c:v>-1.5432546443506889E-2</c:v>
                </c:pt>
                <c:pt idx="251">
                  <c:v>-1.6806166380097798E-2</c:v>
                </c:pt>
                <c:pt idx="252">
                  <c:v>-2.5864076548336112E-2</c:v>
                </c:pt>
                <c:pt idx="253">
                  <c:v>-4.3569674234030908E-2</c:v>
                </c:pt>
                <c:pt idx="254">
                  <c:v>-5.5700829461139412E-2</c:v>
                </c:pt>
                <c:pt idx="255">
                  <c:v>-5.5700829461139412E-2</c:v>
                </c:pt>
                <c:pt idx="256">
                  <c:v>-7.3228679532197249E-2</c:v>
                </c:pt>
                <c:pt idx="257">
                  <c:v>-6.5150956845147934E-2</c:v>
                </c:pt>
                <c:pt idx="258">
                  <c:v>-7.3676221005668618E-2</c:v>
                </c:pt>
                <c:pt idx="259">
                  <c:v>-4.9784730331834504E-2</c:v>
                </c:pt>
                <c:pt idx="260">
                  <c:v>-4.244793226451371E-2</c:v>
                </c:pt>
                <c:pt idx="261">
                  <c:v>-3.4121919743828055E-2</c:v>
                </c:pt>
                <c:pt idx="262">
                  <c:v>-4.2051283734638512E-2</c:v>
                </c:pt>
                <c:pt idx="263">
                  <c:v>-4.0025063006526973E-2</c:v>
                </c:pt>
                <c:pt idx="264">
                  <c:v>-6.5454108553833046E-2</c:v>
                </c:pt>
                <c:pt idx="265">
                  <c:v>-6.4993885774932592E-2</c:v>
                </c:pt>
                <c:pt idx="266">
                  <c:v>-5.6700887642653575E-2</c:v>
                </c:pt>
                <c:pt idx="267">
                  <c:v>-7.2258922155703287E-2</c:v>
                </c:pt>
                <c:pt idx="268">
                  <c:v>-6.2394774505530881E-2</c:v>
                </c:pt>
                <c:pt idx="269">
                  <c:v>-5.9839272375275088E-2</c:v>
                </c:pt>
                <c:pt idx="270">
                  <c:v>-6.8041331879267863E-2</c:v>
                </c:pt>
                <c:pt idx="271">
                  <c:v>-5.4938234651693341E-2</c:v>
                </c:pt>
                <c:pt idx="272">
                  <c:v>-7.5649180006844063E-2</c:v>
                </c:pt>
                <c:pt idx="273">
                  <c:v>-7.5649180006844063E-2</c:v>
                </c:pt>
                <c:pt idx="274">
                  <c:v>-6.9233474293007413E-2</c:v>
                </c:pt>
                <c:pt idx="275">
                  <c:v>-7.3279097626209766E-2</c:v>
                </c:pt>
                <c:pt idx="276">
                  <c:v>-3.6993499437943167E-2</c:v>
                </c:pt>
                <c:pt idx="277">
                  <c:v>-2.4637234405098019E-2</c:v>
                </c:pt>
                <c:pt idx="278">
                  <c:v>-2.2083609497662748E-2</c:v>
                </c:pt>
                <c:pt idx="279">
                  <c:v>-2.5359606998583195E-2</c:v>
                </c:pt>
                <c:pt idx="280">
                  <c:v>-2.7272355262420112E-2</c:v>
                </c:pt>
                <c:pt idx="281">
                  <c:v>-2.569279818816772E-2</c:v>
                </c:pt>
                <c:pt idx="282">
                  <c:v>-3.2830674448266706E-2</c:v>
                </c:pt>
                <c:pt idx="283">
                  <c:v>-7.9091922995646602E-2</c:v>
                </c:pt>
                <c:pt idx="284">
                  <c:v>-7.5114566066143751E-2</c:v>
                </c:pt>
                <c:pt idx="285">
                  <c:v>-9.3574363393002402E-2</c:v>
                </c:pt>
                <c:pt idx="286">
                  <c:v>-9.5148666508816593E-2</c:v>
                </c:pt>
                <c:pt idx="287">
                  <c:v>-8.0194070488481706E-2</c:v>
                </c:pt>
                <c:pt idx="288">
                  <c:v>-8.067648083108192E-2</c:v>
                </c:pt>
                <c:pt idx="289">
                  <c:v>-0.10423984076249004</c:v>
                </c:pt>
                <c:pt idx="290">
                  <c:v>-0.1089466322210294</c:v>
                </c:pt>
                <c:pt idx="291">
                  <c:v>-0.10268143602270541</c:v>
                </c:pt>
                <c:pt idx="292">
                  <c:v>-0.11039657708160056</c:v>
                </c:pt>
                <c:pt idx="293">
                  <c:v>-0.12000915232040565</c:v>
                </c:pt>
                <c:pt idx="294">
                  <c:v>-0.1116928119532401</c:v>
                </c:pt>
                <c:pt idx="295">
                  <c:v>-0.1298776376626577</c:v>
                </c:pt>
                <c:pt idx="296">
                  <c:v>-0.14582902731244818</c:v>
                </c:pt>
                <c:pt idx="297">
                  <c:v>-0.17309450960861228</c:v>
                </c:pt>
                <c:pt idx="298">
                  <c:v>-0.15796895525578358</c:v>
                </c:pt>
                <c:pt idx="299">
                  <c:v>-0.15796895525578358</c:v>
                </c:pt>
                <c:pt idx="300">
                  <c:v>-0.16298758035897443</c:v>
                </c:pt>
                <c:pt idx="301">
                  <c:v>-0.15366515588056717</c:v>
                </c:pt>
                <c:pt idx="302">
                  <c:v>-0.16295106891358824</c:v>
                </c:pt>
                <c:pt idx="303">
                  <c:v>-0.17647242434568611</c:v>
                </c:pt>
                <c:pt idx="304">
                  <c:v>-0.17577954592151401</c:v>
                </c:pt>
                <c:pt idx="305">
                  <c:v>-0.12471088885761716</c:v>
                </c:pt>
                <c:pt idx="306">
                  <c:v>-0.19500318389428029</c:v>
                </c:pt>
                <c:pt idx="307">
                  <c:v>-0.18381734940546535</c:v>
                </c:pt>
                <c:pt idx="308">
                  <c:v>-0.19126357008259065</c:v>
                </c:pt>
                <c:pt idx="309">
                  <c:v>-0.14761095988428463</c:v>
                </c:pt>
                <c:pt idx="310">
                  <c:v>-4.476910636087883E-2</c:v>
                </c:pt>
                <c:pt idx="311">
                  <c:v>-6.0800176788486704E-2</c:v>
                </c:pt>
                <c:pt idx="312">
                  <c:v>-5.3506376380945131E-2</c:v>
                </c:pt>
                <c:pt idx="313">
                  <c:v>-6.754185652775524E-2</c:v>
                </c:pt>
                <c:pt idx="314">
                  <c:v>-4.5275417729829681E-2</c:v>
                </c:pt>
                <c:pt idx="315">
                  <c:v>-3.4832606744642614E-2</c:v>
                </c:pt>
                <c:pt idx="316">
                  <c:v>-3.1681053444670315E-2</c:v>
                </c:pt>
                <c:pt idx="317">
                  <c:v>-3.1959882350337754E-2</c:v>
                </c:pt>
                <c:pt idx="318">
                  <c:v>-5.1195655280032892E-2</c:v>
                </c:pt>
                <c:pt idx="319">
                  <c:v>-5.4465172341543688E-2</c:v>
                </c:pt>
                <c:pt idx="320">
                  <c:v>-5.1692814900187845E-2</c:v>
                </c:pt>
                <c:pt idx="321">
                  <c:v>-6.4785896091429596E-2</c:v>
                </c:pt>
                <c:pt idx="322">
                  <c:v>-6.0936632682720981E-2</c:v>
                </c:pt>
                <c:pt idx="323">
                  <c:v>-6.9583631541858093E-2</c:v>
                </c:pt>
                <c:pt idx="324">
                  <c:v>-9.685849634983057E-2</c:v>
                </c:pt>
                <c:pt idx="325">
                  <c:v>-8.4649892632371215E-2</c:v>
                </c:pt>
                <c:pt idx="326">
                  <c:v>-8.9327405400303928E-2</c:v>
                </c:pt>
                <c:pt idx="327">
                  <c:v>-7.5031861943231193E-2</c:v>
                </c:pt>
                <c:pt idx="328">
                  <c:v>-3.916204961330827E-2</c:v>
                </c:pt>
                <c:pt idx="329">
                  <c:v>-4.3125961977232508E-2</c:v>
                </c:pt>
                <c:pt idx="330">
                  <c:v>-2.8172474959924476E-2</c:v>
                </c:pt>
                <c:pt idx="331">
                  <c:v>-1.3314850264957712E-2</c:v>
                </c:pt>
                <c:pt idx="332">
                  <c:v>2.5526788724720584E-2</c:v>
                </c:pt>
                <c:pt idx="333">
                  <c:v>4.5082885828719554E-2</c:v>
                </c:pt>
                <c:pt idx="334">
                  <c:v>3.2230453415705185E-2</c:v>
                </c:pt>
                <c:pt idx="335">
                  <c:v>2.7228080593932669E-2</c:v>
                </c:pt>
                <c:pt idx="336">
                  <c:v>2.3371055568057519E-2</c:v>
                </c:pt>
                <c:pt idx="337">
                  <c:v>3.0727640388410915E-2</c:v>
                </c:pt>
                <c:pt idx="338">
                  <c:v>3.5521290707367426E-2</c:v>
                </c:pt>
                <c:pt idx="339">
                  <c:v>5.8641768917438775E-2</c:v>
                </c:pt>
                <c:pt idx="340">
                  <c:v>7.7357860217900587E-2</c:v>
                </c:pt>
                <c:pt idx="341">
                  <c:v>8.1307454460971096E-2</c:v>
                </c:pt>
                <c:pt idx="342">
                  <c:v>6.7966611384910225E-2</c:v>
                </c:pt>
                <c:pt idx="343">
                  <c:v>6.7966611384910225E-2</c:v>
                </c:pt>
                <c:pt idx="344">
                  <c:v>5.7695942752966189E-2</c:v>
                </c:pt>
                <c:pt idx="345">
                  <c:v>5.7672209484004311E-2</c:v>
                </c:pt>
                <c:pt idx="346">
                  <c:v>7.4224725897915178E-2</c:v>
                </c:pt>
                <c:pt idx="347">
                  <c:v>6.6226080103844787E-2</c:v>
                </c:pt>
                <c:pt idx="348">
                  <c:v>8.2600184842673841E-2</c:v>
                </c:pt>
                <c:pt idx="349">
                  <c:v>9.0717766681659651E-2</c:v>
                </c:pt>
                <c:pt idx="350">
                  <c:v>7.7314765450295697E-2</c:v>
                </c:pt>
                <c:pt idx="351">
                  <c:v>7.2401157000792749E-2</c:v>
                </c:pt>
                <c:pt idx="352">
                  <c:v>6.3650633033651705E-2</c:v>
                </c:pt>
                <c:pt idx="353">
                  <c:v>8.6227503360331248E-2</c:v>
                </c:pt>
                <c:pt idx="354">
                  <c:v>9.3458633516837253E-2</c:v>
                </c:pt>
                <c:pt idx="355">
                  <c:v>8.2781694804468176E-2</c:v>
                </c:pt>
                <c:pt idx="356">
                  <c:v>8.3302690807220303E-2</c:v>
                </c:pt>
                <c:pt idx="357">
                  <c:v>8.7346725877363918E-2</c:v>
                </c:pt>
                <c:pt idx="358">
                  <c:v>7.96286904789274E-2</c:v>
                </c:pt>
                <c:pt idx="359">
                  <c:v>7.0947760700482254E-2</c:v>
                </c:pt>
                <c:pt idx="360">
                  <c:v>7.1884094858806424E-2</c:v>
                </c:pt>
                <c:pt idx="361">
                  <c:v>8.8421152920418189E-2</c:v>
                </c:pt>
                <c:pt idx="362">
                  <c:v>7.7821821193744478E-2</c:v>
                </c:pt>
                <c:pt idx="363">
                  <c:v>7.7821821193744478E-2</c:v>
                </c:pt>
                <c:pt idx="364">
                  <c:v>5.2145707437294408E-2</c:v>
                </c:pt>
                <c:pt idx="365">
                  <c:v>6.4356496614535796E-2</c:v>
                </c:pt>
                <c:pt idx="366">
                  <c:v>3.6465274178891782E-2</c:v>
                </c:pt>
                <c:pt idx="367">
                  <c:v>1.4759515234405551E-2</c:v>
                </c:pt>
                <c:pt idx="368">
                  <c:v>1.2560936671177636E-3</c:v>
                </c:pt>
                <c:pt idx="369">
                  <c:v>2.6466518853143439E-2</c:v>
                </c:pt>
                <c:pt idx="370">
                  <c:v>2.6466518853143439E-2</c:v>
                </c:pt>
                <c:pt idx="371">
                  <c:v>3.1574788239464802E-2</c:v>
                </c:pt>
                <c:pt idx="372">
                  <c:v>3.5470686953074315E-2</c:v>
                </c:pt>
                <c:pt idx="373">
                  <c:v>3.0540056128437021E-2</c:v>
                </c:pt>
                <c:pt idx="374">
                  <c:v>1.5132350854441867E-2</c:v>
                </c:pt>
                <c:pt idx="375">
                  <c:v>1.7439717710598268E-2</c:v>
                </c:pt>
                <c:pt idx="376">
                  <c:v>1.7439717710598268E-2</c:v>
                </c:pt>
                <c:pt idx="377">
                  <c:v>2.0637627028407657E-2</c:v>
                </c:pt>
                <c:pt idx="378">
                  <c:v>2.6096219171050317E-2</c:v>
                </c:pt>
                <c:pt idx="379">
                  <c:v>3.5046831027494285E-2</c:v>
                </c:pt>
                <c:pt idx="380">
                  <c:v>3.3761147701107497E-2</c:v>
                </c:pt>
                <c:pt idx="381">
                  <c:v>3.3761147701107497E-2</c:v>
                </c:pt>
                <c:pt idx="382">
                  <c:v>2.4421882945520057E-2</c:v>
                </c:pt>
                <c:pt idx="383">
                  <c:v>2.3449929815943626E-2</c:v>
                </c:pt>
                <c:pt idx="384">
                  <c:v>1.7559058521201543E-3</c:v>
                </c:pt>
                <c:pt idx="385">
                  <c:v>5.5696169484111824E-3</c:v>
                </c:pt>
                <c:pt idx="386">
                  <c:v>5.7825870903118082E-2</c:v>
                </c:pt>
                <c:pt idx="387">
                  <c:v>7.0567353954047229E-2</c:v>
                </c:pt>
                <c:pt idx="388">
                  <c:v>7.0089022272419976E-2</c:v>
                </c:pt>
                <c:pt idx="389">
                  <c:v>6.9103318518758394E-2</c:v>
                </c:pt>
                <c:pt idx="390">
                  <c:v>7.6474070186565823E-2</c:v>
                </c:pt>
                <c:pt idx="391">
                  <c:v>8.8848949003495825E-2</c:v>
                </c:pt>
                <c:pt idx="392">
                  <c:v>9.5897946291444214E-2</c:v>
                </c:pt>
                <c:pt idx="393">
                  <c:v>0.1138454975022607</c:v>
                </c:pt>
                <c:pt idx="394">
                  <c:v>0.1154328045825932</c:v>
                </c:pt>
                <c:pt idx="395">
                  <c:v>0.10581635912281961</c:v>
                </c:pt>
                <c:pt idx="396">
                  <c:v>0.11144128428925182</c:v>
                </c:pt>
                <c:pt idx="397">
                  <c:v>0.12151391084889585</c:v>
                </c:pt>
                <c:pt idx="398">
                  <c:v>0.14228232728119639</c:v>
                </c:pt>
                <c:pt idx="399">
                  <c:v>0.14462666707834226</c:v>
                </c:pt>
                <c:pt idx="400">
                  <c:v>0.14462666707834226</c:v>
                </c:pt>
                <c:pt idx="401">
                  <c:v>0.14707221799026038</c:v>
                </c:pt>
                <c:pt idx="402">
                  <c:v>0.15397095316429787</c:v>
                </c:pt>
                <c:pt idx="403">
                  <c:v>0.14765185413256088</c:v>
                </c:pt>
                <c:pt idx="404">
                  <c:v>0.12579316432658882</c:v>
                </c:pt>
                <c:pt idx="405">
                  <c:v>0.10770721585874821</c:v>
                </c:pt>
                <c:pt idx="406">
                  <c:v>0.10950670997879253</c:v>
                </c:pt>
                <c:pt idx="407">
                  <c:v>0.11392685708280359</c:v>
                </c:pt>
                <c:pt idx="408">
                  <c:v>0.11241803089483837</c:v>
                </c:pt>
                <c:pt idx="409">
                  <c:v>0.10508261585782153</c:v>
                </c:pt>
                <c:pt idx="410">
                  <c:v>0.10548793416291335</c:v>
                </c:pt>
                <c:pt idx="411">
                  <c:v>0.10961236358388238</c:v>
                </c:pt>
                <c:pt idx="412">
                  <c:v>0.11150250706381071</c:v>
                </c:pt>
                <c:pt idx="413">
                  <c:v>8.6302064573039905E-2</c:v>
                </c:pt>
                <c:pt idx="414">
                  <c:v>9.1141478745489168E-2</c:v>
                </c:pt>
                <c:pt idx="415">
                  <c:v>0.11995627658471841</c:v>
                </c:pt>
                <c:pt idx="416">
                  <c:v>0</c:v>
                </c:pt>
                <c:pt idx="417">
                  <c:v>-8.4746975821918813E-3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D0-4E56-B032-8198B1EE96CB}"/>
            </c:ext>
          </c:extLst>
        </c:ser>
        <c:ser>
          <c:idx val="4"/>
          <c:order val="3"/>
          <c:tx>
            <c:strRef>
              <c:f>'[Price Chart SNL Template v01.xlsm]Price_Chart'!$AW$39</c:f>
              <c:strCache>
                <c:ptCount val="1"/>
                <c:pt idx="0">
                  <c:v>S&amp;P U.S. SmallCap Banks</c:v>
                </c:pt>
              </c:strCache>
            </c:strRef>
          </c:tx>
          <c:spPr>
            <a:ln w="28575" cap="rnd" cmpd="sng" algn="ctr">
              <a:solidFill>
                <a:srgbClr val="25408F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v01.xlsm'!Chart_Rank4</c:f>
              <c:numCache>
                <c:formatCode>0.0%;\(0.0%\)</c:formatCode>
                <c:ptCount val="418"/>
                <c:pt idx="0">
                  <c:v>0.19840608246386737</c:v>
                </c:pt>
                <c:pt idx="1">
                  <c:v>0.19463242049904728</c:v>
                </c:pt>
                <c:pt idx="2">
                  <c:v>0.17827256635095101</c:v>
                </c:pt>
                <c:pt idx="3">
                  <c:v>0.1757715506879467</c:v>
                </c:pt>
                <c:pt idx="4">
                  <c:v>0.17202593144100375</c:v>
                </c:pt>
                <c:pt idx="5">
                  <c:v>0.13708267835194277</c:v>
                </c:pt>
                <c:pt idx="6">
                  <c:v>0.16216928912372297</c:v>
                </c:pt>
                <c:pt idx="7">
                  <c:v>0.14313584272993052</c:v>
                </c:pt>
                <c:pt idx="8">
                  <c:v>0.16465933588534654</c:v>
                </c:pt>
                <c:pt idx="9">
                  <c:v>0.16367872370163483</c:v>
                </c:pt>
                <c:pt idx="10">
                  <c:v>0.1652155038958345</c:v>
                </c:pt>
                <c:pt idx="11">
                  <c:v>0.17515965246765819</c:v>
                </c:pt>
                <c:pt idx="12">
                  <c:v>0.16118807300051774</c:v>
                </c:pt>
                <c:pt idx="13">
                  <c:v>0.16118807300051774</c:v>
                </c:pt>
                <c:pt idx="14">
                  <c:v>0.15984619211578632</c:v>
                </c:pt>
                <c:pt idx="15">
                  <c:v>0.15801640852135845</c:v>
                </c:pt>
                <c:pt idx="16">
                  <c:v>0.13268022770370913</c:v>
                </c:pt>
                <c:pt idx="17">
                  <c:v>0.13736530808078529</c:v>
                </c:pt>
                <c:pt idx="18">
                  <c:v>0.1221552288354526</c:v>
                </c:pt>
                <c:pt idx="19">
                  <c:v>0.13510263553658808</c:v>
                </c:pt>
                <c:pt idx="20">
                  <c:v>0.12511554691125126</c:v>
                </c:pt>
                <c:pt idx="21">
                  <c:v>0.14354008739669943</c:v>
                </c:pt>
                <c:pt idx="22">
                  <c:v>0.1485734144486095</c:v>
                </c:pt>
                <c:pt idx="23">
                  <c:v>0.16997487995472516</c:v>
                </c:pt>
                <c:pt idx="24">
                  <c:v>0.17149661156919138</c:v>
                </c:pt>
                <c:pt idx="25">
                  <c:v>0.18466484806548955</c:v>
                </c:pt>
                <c:pt idx="26">
                  <c:v>0.17205067113173289</c:v>
                </c:pt>
                <c:pt idx="27">
                  <c:v>0.15702950686329609</c:v>
                </c:pt>
                <c:pt idx="28">
                  <c:v>0.17250185368527227</c:v>
                </c:pt>
                <c:pt idx="29">
                  <c:v>0.17470947818872506</c:v>
                </c:pt>
                <c:pt idx="30">
                  <c:v>0.15997604474084559</c:v>
                </c:pt>
                <c:pt idx="31">
                  <c:v>0.17974328761065506</c:v>
                </c:pt>
                <c:pt idx="32">
                  <c:v>0.17409528592074275</c:v>
                </c:pt>
                <c:pt idx="33">
                  <c:v>0.15725383347754351</c:v>
                </c:pt>
                <c:pt idx="34">
                  <c:v>0.17567243772371888</c:v>
                </c:pt>
                <c:pt idx="35">
                  <c:v>0.16495757641353559</c:v>
                </c:pt>
                <c:pt idx="36">
                  <c:v>0.17013192266058508</c:v>
                </c:pt>
                <c:pt idx="37">
                  <c:v>0.18372427785311429</c:v>
                </c:pt>
                <c:pt idx="38">
                  <c:v>0.17791274547773384</c:v>
                </c:pt>
                <c:pt idx="39">
                  <c:v>0.15393960337960455</c:v>
                </c:pt>
                <c:pt idx="40">
                  <c:v>0.16050914448069853</c:v>
                </c:pt>
                <c:pt idx="41">
                  <c:v>0.16192620213049813</c:v>
                </c:pt>
                <c:pt idx="42">
                  <c:v>0.16355222353412602</c:v>
                </c:pt>
                <c:pt idx="43">
                  <c:v>0.15597125047669169</c:v>
                </c:pt>
                <c:pt idx="44">
                  <c:v>0.16999780919869112</c:v>
                </c:pt>
                <c:pt idx="45">
                  <c:v>0.15027018496840583</c:v>
                </c:pt>
                <c:pt idx="46">
                  <c:v>0.11780675255493622</c:v>
                </c:pt>
                <c:pt idx="47">
                  <c:v>0.11597510960822532</c:v>
                </c:pt>
                <c:pt idx="48">
                  <c:v>0.10517051116801812</c:v>
                </c:pt>
                <c:pt idx="49">
                  <c:v>0.10517051116801812</c:v>
                </c:pt>
                <c:pt idx="50">
                  <c:v>0.10349567444247332</c:v>
                </c:pt>
                <c:pt idx="51">
                  <c:v>9.1314843615380337E-2</c:v>
                </c:pt>
                <c:pt idx="52">
                  <c:v>6.5326802401450168E-2</c:v>
                </c:pt>
                <c:pt idx="53">
                  <c:v>6.1685640316139434E-2</c:v>
                </c:pt>
                <c:pt idx="54">
                  <c:v>8.0145856025090945E-2</c:v>
                </c:pt>
                <c:pt idx="55">
                  <c:v>8.225408682370805E-2</c:v>
                </c:pt>
                <c:pt idx="56">
                  <c:v>7.7615488978973302E-2</c:v>
                </c:pt>
                <c:pt idx="57">
                  <c:v>6.9567834875828405E-2</c:v>
                </c:pt>
                <c:pt idx="58">
                  <c:v>5.0936363821064035E-2</c:v>
                </c:pt>
                <c:pt idx="59">
                  <c:v>5.3235660638053517E-2</c:v>
                </c:pt>
                <c:pt idx="60">
                  <c:v>4.3952030836923228E-2</c:v>
                </c:pt>
                <c:pt idx="61">
                  <c:v>5.7357962523356232E-2</c:v>
                </c:pt>
                <c:pt idx="62">
                  <c:v>5.7003060295538921E-2</c:v>
                </c:pt>
                <c:pt idx="63">
                  <c:v>5.1829104031960505E-2</c:v>
                </c:pt>
                <c:pt idx="64">
                  <c:v>5.9965735202992754E-2</c:v>
                </c:pt>
                <c:pt idx="65">
                  <c:v>6.8987121819192421E-2</c:v>
                </c:pt>
                <c:pt idx="66">
                  <c:v>8.1500943141418203E-2</c:v>
                </c:pt>
                <c:pt idx="67">
                  <c:v>8.216176656063312E-2</c:v>
                </c:pt>
                <c:pt idx="68">
                  <c:v>8.6676584047797434E-2</c:v>
                </c:pt>
                <c:pt idx="69">
                  <c:v>0.11214016982187625</c:v>
                </c:pt>
                <c:pt idx="70">
                  <c:v>0.12739786322202296</c:v>
                </c:pt>
                <c:pt idx="71">
                  <c:v>0.12222625726701142</c:v>
                </c:pt>
                <c:pt idx="72">
                  <c:v>0.13269630053815407</c:v>
                </c:pt>
                <c:pt idx="73">
                  <c:v>0.11716721619237824</c:v>
                </c:pt>
                <c:pt idx="74">
                  <c:v>0.17603115663200786</c:v>
                </c:pt>
                <c:pt idx="75">
                  <c:v>0.16712812063753235</c:v>
                </c:pt>
                <c:pt idx="76">
                  <c:v>0.14697000072850241</c:v>
                </c:pt>
                <c:pt idx="77">
                  <c:v>0.14855075601456291</c:v>
                </c:pt>
                <c:pt idx="78">
                  <c:v>0.201324376697392</c:v>
                </c:pt>
                <c:pt idx="79">
                  <c:v>0.18770388139440297</c:v>
                </c:pt>
                <c:pt idx="80">
                  <c:v>0.19282564969721872</c:v>
                </c:pt>
                <c:pt idx="81">
                  <c:v>0.19264233808937647</c:v>
                </c:pt>
                <c:pt idx="82">
                  <c:v>0.1882096183516706</c:v>
                </c:pt>
                <c:pt idx="83">
                  <c:v>0.1882096183516706</c:v>
                </c:pt>
                <c:pt idx="84">
                  <c:v>0.18226610116969266</c:v>
                </c:pt>
                <c:pt idx="85">
                  <c:v>0.20168109188370864</c:v>
                </c:pt>
                <c:pt idx="86">
                  <c:v>0.21590071443482906</c:v>
                </c:pt>
                <c:pt idx="87">
                  <c:v>0.22899307239517563</c:v>
                </c:pt>
                <c:pt idx="88">
                  <c:v>0.23374975404150633</c:v>
                </c:pt>
                <c:pt idx="89">
                  <c:v>0.21383132187160325</c:v>
                </c:pt>
                <c:pt idx="90">
                  <c:v>0.21387237283893534</c:v>
                </c:pt>
                <c:pt idx="91">
                  <c:v>0.19446292631440154</c:v>
                </c:pt>
                <c:pt idx="92">
                  <c:v>0.17375351494180102</c:v>
                </c:pt>
                <c:pt idx="93">
                  <c:v>0.15276587560441057</c:v>
                </c:pt>
                <c:pt idx="94">
                  <c:v>0.15395360979178818</c:v>
                </c:pt>
                <c:pt idx="95">
                  <c:v>0.13473529095021441</c:v>
                </c:pt>
                <c:pt idx="96">
                  <c:v>0.14292989323639937</c:v>
                </c:pt>
                <c:pt idx="97">
                  <c:v>0.13825477342423098</c:v>
                </c:pt>
                <c:pt idx="98">
                  <c:v>0.13432335392975836</c:v>
                </c:pt>
                <c:pt idx="99">
                  <c:v>0.17084102996421269</c:v>
                </c:pt>
                <c:pt idx="100">
                  <c:v>0.17704914943252437</c:v>
                </c:pt>
                <c:pt idx="101">
                  <c:v>0.12422691754484072</c:v>
                </c:pt>
                <c:pt idx="102">
                  <c:v>0.1377014482862573</c:v>
                </c:pt>
                <c:pt idx="103">
                  <c:v>0.1377014482862573</c:v>
                </c:pt>
                <c:pt idx="104">
                  <c:v>0.14388581835076741</c:v>
                </c:pt>
                <c:pt idx="105">
                  <c:v>0.12349504844545534</c:v>
                </c:pt>
                <c:pt idx="106">
                  <c:v>0.11102887344175283</c:v>
                </c:pt>
                <c:pt idx="107">
                  <c:v>0.11825898205171526</c:v>
                </c:pt>
                <c:pt idx="108">
                  <c:v>0.13157234847459476</c:v>
                </c:pt>
                <c:pt idx="109">
                  <c:v>0.14292624864329984</c:v>
                </c:pt>
                <c:pt idx="110">
                  <c:v>0.12143763188640033</c:v>
                </c:pt>
                <c:pt idx="111">
                  <c:v>0.13062435118373217</c:v>
                </c:pt>
                <c:pt idx="112">
                  <c:v>0.11925181069633983</c:v>
                </c:pt>
                <c:pt idx="113">
                  <c:v>9.7329778160451408E-2</c:v>
                </c:pt>
                <c:pt idx="114">
                  <c:v>9.0198972520082688E-2</c:v>
                </c:pt>
                <c:pt idx="115">
                  <c:v>9.0198972520082688E-2</c:v>
                </c:pt>
                <c:pt idx="116">
                  <c:v>9.9588324669719785E-2</c:v>
                </c:pt>
                <c:pt idx="117">
                  <c:v>0.10856151365814459</c:v>
                </c:pt>
                <c:pt idx="118">
                  <c:v>0.11814613086179659</c:v>
                </c:pt>
                <c:pt idx="119">
                  <c:v>0.12046333497095074</c:v>
                </c:pt>
                <c:pt idx="120">
                  <c:v>0.12046333497095074</c:v>
                </c:pt>
                <c:pt idx="121">
                  <c:v>0.11903021185852314</c:v>
                </c:pt>
                <c:pt idx="122">
                  <c:v>0.12833033022259777</c:v>
                </c:pt>
                <c:pt idx="123">
                  <c:v>0.12418727257581907</c:v>
                </c:pt>
                <c:pt idx="124">
                  <c:v>0.1282884555212922</c:v>
                </c:pt>
                <c:pt idx="125">
                  <c:v>0.12584491974698309</c:v>
                </c:pt>
                <c:pt idx="126">
                  <c:v>0.12097500151495866</c:v>
                </c:pt>
                <c:pt idx="127">
                  <c:v>0.12438830883878249</c:v>
                </c:pt>
                <c:pt idx="128">
                  <c:v>0.12308269485144163</c:v>
                </c:pt>
                <c:pt idx="129">
                  <c:v>0.12717685488324904</c:v>
                </c:pt>
                <c:pt idx="130">
                  <c:v>0.11993197775656483</c:v>
                </c:pt>
                <c:pt idx="131">
                  <c:v>8.2536333811206175E-2</c:v>
                </c:pt>
                <c:pt idx="132">
                  <c:v>8.245048286034562E-2</c:v>
                </c:pt>
                <c:pt idx="133">
                  <c:v>7.9105842543934157E-2</c:v>
                </c:pt>
                <c:pt idx="134">
                  <c:v>8.2449978031137627E-2</c:v>
                </c:pt>
                <c:pt idx="135">
                  <c:v>7.8628149939688141E-2</c:v>
                </c:pt>
                <c:pt idx="136">
                  <c:v>5.5282412055734031E-2</c:v>
                </c:pt>
                <c:pt idx="137">
                  <c:v>6.1520093622917438E-2</c:v>
                </c:pt>
                <c:pt idx="138">
                  <c:v>5.1034903953648847E-2</c:v>
                </c:pt>
                <c:pt idx="139">
                  <c:v>5.4318623799846533E-2</c:v>
                </c:pt>
                <c:pt idx="140">
                  <c:v>5.4318623799846533E-2</c:v>
                </c:pt>
                <c:pt idx="141">
                  <c:v>5.8245696934259739E-2</c:v>
                </c:pt>
                <c:pt idx="142">
                  <c:v>2.9747129214600099E-2</c:v>
                </c:pt>
                <c:pt idx="143">
                  <c:v>2.9415648288214191E-2</c:v>
                </c:pt>
                <c:pt idx="144">
                  <c:v>-3.9561315501305261E-3</c:v>
                </c:pt>
                <c:pt idx="145">
                  <c:v>-5.0012395581522373E-4</c:v>
                </c:pt>
                <c:pt idx="146">
                  <c:v>-9.8557660738598507E-3</c:v>
                </c:pt>
                <c:pt idx="147">
                  <c:v>-1.7557198108925864E-2</c:v>
                </c:pt>
                <c:pt idx="148">
                  <c:v>1.9732591285815948E-2</c:v>
                </c:pt>
                <c:pt idx="149">
                  <c:v>1.885478439438093E-2</c:v>
                </c:pt>
                <c:pt idx="150">
                  <c:v>3.060275327323736E-2</c:v>
                </c:pt>
                <c:pt idx="151">
                  <c:v>2.9491837735127202E-2</c:v>
                </c:pt>
                <c:pt idx="152">
                  <c:v>2.7007482767688273E-2</c:v>
                </c:pt>
                <c:pt idx="153">
                  <c:v>2.2423037054546846E-2</c:v>
                </c:pt>
                <c:pt idx="154">
                  <c:v>8.104957470195906E-3</c:v>
                </c:pt>
                <c:pt idx="155">
                  <c:v>1.4044884245479894E-2</c:v>
                </c:pt>
                <c:pt idx="156">
                  <c:v>1.725211256118353E-3</c:v>
                </c:pt>
                <c:pt idx="157">
                  <c:v>5.5811525778575177E-3</c:v>
                </c:pt>
                <c:pt idx="158">
                  <c:v>2.7986122547631886E-3</c:v>
                </c:pt>
                <c:pt idx="159">
                  <c:v>1.3328694314376222E-3</c:v>
                </c:pt>
                <c:pt idx="160">
                  <c:v>-1.3029026441425673E-3</c:v>
                </c:pt>
                <c:pt idx="161">
                  <c:v>1.7337536121403874E-2</c:v>
                </c:pt>
                <c:pt idx="162">
                  <c:v>2.1343387616372E-2</c:v>
                </c:pt>
                <c:pt idx="163">
                  <c:v>2.5563969473011205E-2</c:v>
                </c:pt>
                <c:pt idx="164">
                  <c:v>7.5515767757146079E-3</c:v>
                </c:pt>
                <c:pt idx="165">
                  <c:v>1.2078645728933024E-2</c:v>
                </c:pt>
                <c:pt idx="166">
                  <c:v>1.4226887457077231E-2</c:v>
                </c:pt>
                <c:pt idx="167">
                  <c:v>1.1507822607489837E-2</c:v>
                </c:pt>
                <c:pt idx="168">
                  <c:v>-1.1500411775387964E-2</c:v>
                </c:pt>
                <c:pt idx="169">
                  <c:v>-2.6377614946707095E-2</c:v>
                </c:pt>
                <c:pt idx="170">
                  <c:v>3.6237027694381529E-2</c:v>
                </c:pt>
                <c:pt idx="171">
                  <c:v>5.7934568079772042E-2</c:v>
                </c:pt>
                <c:pt idx="172">
                  <c:v>2.6825033053067271E-2</c:v>
                </c:pt>
                <c:pt idx="173">
                  <c:v>5.71418632046794E-3</c:v>
                </c:pt>
                <c:pt idx="174">
                  <c:v>5.0688456031524165E-2</c:v>
                </c:pt>
                <c:pt idx="175">
                  <c:v>5.544770470056859E-2</c:v>
                </c:pt>
                <c:pt idx="176">
                  <c:v>6.2371069248861266E-2</c:v>
                </c:pt>
                <c:pt idx="177">
                  <c:v>7.0893538090942121E-2</c:v>
                </c:pt>
                <c:pt idx="178">
                  <c:v>6.1404571051361767E-2</c:v>
                </c:pt>
                <c:pt idx="179">
                  <c:v>5.1016545359341636E-2</c:v>
                </c:pt>
                <c:pt idx="180">
                  <c:v>5.3226706429320592E-2</c:v>
                </c:pt>
                <c:pt idx="181">
                  <c:v>5.9962146151734785E-2</c:v>
                </c:pt>
                <c:pt idx="182">
                  <c:v>6.4676717265298E-2</c:v>
                </c:pt>
                <c:pt idx="183">
                  <c:v>7.5618001661413192E-2</c:v>
                </c:pt>
                <c:pt idx="184">
                  <c:v>7.0173474243693912E-2</c:v>
                </c:pt>
                <c:pt idx="185">
                  <c:v>7.0963480955996694E-2</c:v>
                </c:pt>
                <c:pt idx="186">
                  <c:v>7.3163495785350863E-2</c:v>
                </c:pt>
                <c:pt idx="187">
                  <c:v>7.3249872184249165E-2</c:v>
                </c:pt>
                <c:pt idx="188">
                  <c:v>8.7600216768708439E-2</c:v>
                </c:pt>
                <c:pt idx="189">
                  <c:v>0.10236555759941735</c:v>
                </c:pt>
                <c:pt idx="190">
                  <c:v>7.3058390057884059E-2</c:v>
                </c:pt>
                <c:pt idx="191">
                  <c:v>6.2150579567594955E-2</c:v>
                </c:pt>
                <c:pt idx="192">
                  <c:v>7.3006422310050167E-2</c:v>
                </c:pt>
                <c:pt idx="193">
                  <c:v>8.3926113540685243E-2</c:v>
                </c:pt>
                <c:pt idx="194">
                  <c:v>8.9113814379174761E-2</c:v>
                </c:pt>
                <c:pt idx="195">
                  <c:v>8.400062580543266E-2</c:v>
                </c:pt>
                <c:pt idx="196">
                  <c:v>8.2810332554401844E-2</c:v>
                </c:pt>
                <c:pt idx="197">
                  <c:v>9.4075850177155695E-2</c:v>
                </c:pt>
                <c:pt idx="198">
                  <c:v>9.1874787785820144E-2</c:v>
                </c:pt>
                <c:pt idx="199">
                  <c:v>0.10387213822925911</c:v>
                </c:pt>
                <c:pt idx="200">
                  <c:v>8.7748434476897286E-2</c:v>
                </c:pt>
                <c:pt idx="201">
                  <c:v>8.8023502090348593E-2</c:v>
                </c:pt>
                <c:pt idx="202">
                  <c:v>9.4936626702036175E-2</c:v>
                </c:pt>
                <c:pt idx="203">
                  <c:v>9.4936626702036175E-2</c:v>
                </c:pt>
                <c:pt idx="204">
                  <c:v>9.6158671583278954E-2</c:v>
                </c:pt>
                <c:pt idx="205">
                  <c:v>9.9802399985517321E-2</c:v>
                </c:pt>
                <c:pt idx="206">
                  <c:v>9.2612218538211444E-2</c:v>
                </c:pt>
                <c:pt idx="207">
                  <c:v>8.0145386801538487E-2</c:v>
                </c:pt>
                <c:pt idx="208">
                  <c:v>8.6036344814796939E-2</c:v>
                </c:pt>
                <c:pt idx="209">
                  <c:v>3.531142246433383E-2</c:v>
                </c:pt>
                <c:pt idx="210">
                  <c:v>3.9638170147162421E-2</c:v>
                </c:pt>
                <c:pt idx="211">
                  <c:v>3.6706343201508007E-2</c:v>
                </c:pt>
                <c:pt idx="212">
                  <c:v>3.7635049871400206E-2</c:v>
                </c:pt>
                <c:pt idx="213">
                  <c:v>3.125653856094579E-2</c:v>
                </c:pt>
                <c:pt idx="214">
                  <c:v>4.958251230273758E-2</c:v>
                </c:pt>
                <c:pt idx="215">
                  <c:v>5.065413666741847E-2</c:v>
                </c:pt>
                <c:pt idx="216">
                  <c:v>3.3493728744458329E-2</c:v>
                </c:pt>
                <c:pt idx="217">
                  <c:v>-3.5670918127620466E-3</c:v>
                </c:pt>
                <c:pt idx="218">
                  <c:v>-8.6827429052804828E-4</c:v>
                </c:pt>
                <c:pt idx="219">
                  <c:v>-1.191956338135236E-2</c:v>
                </c:pt>
                <c:pt idx="220">
                  <c:v>-3.2006979874728003E-3</c:v>
                </c:pt>
                <c:pt idx="221">
                  <c:v>5.5194871202182139E-3</c:v>
                </c:pt>
                <c:pt idx="222">
                  <c:v>1.9752941437760629E-3</c:v>
                </c:pt>
                <c:pt idx="223">
                  <c:v>-1.0917457574325828E-2</c:v>
                </c:pt>
                <c:pt idx="224">
                  <c:v>9.6500026401880046E-3</c:v>
                </c:pt>
                <c:pt idx="225">
                  <c:v>2.126189126635758E-2</c:v>
                </c:pt>
                <c:pt idx="226">
                  <c:v>3.5415295129348934E-2</c:v>
                </c:pt>
                <c:pt idx="227">
                  <c:v>4.2194235465414787E-2</c:v>
                </c:pt>
                <c:pt idx="228">
                  <c:v>4.1404571170281956E-2</c:v>
                </c:pt>
                <c:pt idx="229">
                  <c:v>4.4226082735437267E-2</c:v>
                </c:pt>
                <c:pt idx="230">
                  <c:v>6.3662281814401034E-2</c:v>
                </c:pt>
                <c:pt idx="231">
                  <c:v>6.4180273572152835E-2</c:v>
                </c:pt>
                <c:pt idx="232">
                  <c:v>5.9468326019043838E-2</c:v>
                </c:pt>
                <c:pt idx="233">
                  <c:v>6.4222911686446116E-2</c:v>
                </c:pt>
                <c:pt idx="234">
                  <c:v>6.2565803876915016E-2</c:v>
                </c:pt>
                <c:pt idx="235">
                  <c:v>4.2022489328690238E-2</c:v>
                </c:pt>
                <c:pt idx="236">
                  <c:v>3.1693316806071348E-2</c:v>
                </c:pt>
                <c:pt idx="237">
                  <c:v>6.8788580055192616E-2</c:v>
                </c:pt>
                <c:pt idx="238">
                  <c:v>5.5662907003209972E-2</c:v>
                </c:pt>
                <c:pt idx="239">
                  <c:v>6.7742387203186594E-2</c:v>
                </c:pt>
                <c:pt idx="240">
                  <c:v>6.1164328715408223E-2</c:v>
                </c:pt>
                <c:pt idx="241">
                  <c:v>6.0961574071644709E-2</c:v>
                </c:pt>
                <c:pt idx="242">
                  <c:v>5.174952174233427E-2</c:v>
                </c:pt>
                <c:pt idx="243">
                  <c:v>6.4460002141244255E-2</c:v>
                </c:pt>
                <c:pt idx="244">
                  <c:v>6.4460002141244255E-2</c:v>
                </c:pt>
                <c:pt idx="245">
                  <c:v>5.1204663993527078E-2</c:v>
                </c:pt>
                <c:pt idx="246">
                  <c:v>3.3015884568883935E-2</c:v>
                </c:pt>
                <c:pt idx="247">
                  <c:v>-5.4682521621884916E-6</c:v>
                </c:pt>
                <c:pt idx="248">
                  <c:v>4.179543690727705E-4</c:v>
                </c:pt>
                <c:pt idx="249">
                  <c:v>5.8305596042851349E-4</c:v>
                </c:pt>
                <c:pt idx="250">
                  <c:v>-2.2648493425410643E-2</c:v>
                </c:pt>
                <c:pt idx="251">
                  <c:v>-1.7965881494698577E-2</c:v>
                </c:pt>
                <c:pt idx="252">
                  <c:v>-2.7828681998778637E-2</c:v>
                </c:pt>
                <c:pt idx="253">
                  <c:v>-5.1162675135936087E-2</c:v>
                </c:pt>
                <c:pt idx="254">
                  <c:v>-5.6776618286306979E-2</c:v>
                </c:pt>
                <c:pt idx="255">
                  <c:v>-5.6776618286306979E-2</c:v>
                </c:pt>
                <c:pt idx="256">
                  <c:v>-6.6779801489279866E-2</c:v>
                </c:pt>
                <c:pt idx="257">
                  <c:v>-5.6194758131670186E-2</c:v>
                </c:pt>
                <c:pt idx="258">
                  <c:v>-5.7823195286699769E-2</c:v>
                </c:pt>
                <c:pt idx="259">
                  <c:v>-3.1468282984785212E-2</c:v>
                </c:pt>
                <c:pt idx="260">
                  <c:v>-2.6191291295709518E-2</c:v>
                </c:pt>
                <c:pt idx="261">
                  <c:v>-1.3884716041224987E-2</c:v>
                </c:pt>
                <c:pt idx="262">
                  <c:v>-2.4655673586088223E-2</c:v>
                </c:pt>
                <c:pt idx="263">
                  <c:v>-2.8560572651473271E-2</c:v>
                </c:pt>
                <c:pt idx="264">
                  <c:v>-5.1575738378582869E-2</c:v>
                </c:pt>
                <c:pt idx="265">
                  <c:v>-5.0050757911625832E-2</c:v>
                </c:pt>
                <c:pt idx="266">
                  <c:v>-3.7921256408589898E-2</c:v>
                </c:pt>
                <c:pt idx="267">
                  <c:v>-5.2665443824734592E-2</c:v>
                </c:pt>
                <c:pt idx="268">
                  <c:v>-4.4450705265463242E-2</c:v>
                </c:pt>
                <c:pt idx="269">
                  <c:v>-3.738340848704258E-2</c:v>
                </c:pt>
                <c:pt idx="270">
                  <c:v>-4.5192691912082417E-2</c:v>
                </c:pt>
                <c:pt idx="271">
                  <c:v>-3.0579407294025973E-2</c:v>
                </c:pt>
                <c:pt idx="272">
                  <c:v>-5.2551753041580662E-2</c:v>
                </c:pt>
                <c:pt idx="273">
                  <c:v>-5.2551753041580662E-2</c:v>
                </c:pt>
                <c:pt idx="274">
                  <c:v>-4.7715562581074455E-2</c:v>
                </c:pt>
                <c:pt idx="275">
                  <c:v>-4.68679301170839E-2</c:v>
                </c:pt>
                <c:pt idx="276">
                  <c:v>-1.3947909962007676E-2</c:v>
                </c:pt>
                <c:pt idx="277">
                  <c:v>-9.4666714573033994E-3</c:v>
                </c:pt>
                <c:pt idx="278">
                  <c:v>-6.7748246905933174E-3</c:v>
                </c:pt>
                <c:pt idx="279">
                  <c:v>-5.2023750672561819E-3</c:v>
                </c:pt>
                <c:pt idx="280">
                  <c:v>-6.5508117711299274E-3</c:v>
                </c:pt>
                <c:pt idx="281">
                  <c:v>-1.6449692520736914E-3</c:v>
                </c:pt>
                <c:pt idx="282">
                  <c:v>-5.8730476298534118E-3</c:v>
                </c:pt>
                <c:pt idx="283">
                  <c:v>-4.6511756447670471E-2</c:v>
                </c:pt>
                <c:pt idx="284">
                  <c:v>-4.1931547345440912E-2</c:v>
                </c:pt>
                <c:pt idx="285">
                  <c:v>-6.3932311838757916E-2</c:v>
                </c:pt>
                <c:pt idx="286">
                  <c:v>-6.4299049965339194E-2</c:v>
                </c:pt>
                <c:pt idx="287">
                  <c:v>-5.4291180384285154E-2</c:v>
                </c:pt>
                <c:pt idx="288">
                  <c:v>-5.0935536506215406E-2</c:v>
                </c:pt>
                <c:pt idx="289">
                  <c:v>-7.5736550318460716E-2</c:v>
                </c:pt>
                <c:pt idx="290">
                  <c:v>-8.6139241245149045E-2</c:v>
                </c:pt>
                <c:pt idx="291">
                  <c:v>-7.5748803921189212E-2</c:v>
                </c:pt>
                <c:pt idx="292">
                  <c:v>-8.376626424243705E-2</c:v>
                </c:pt>
                <c:pt idx="293">
                  <c:v>-8.9869997163863125E-2</c:v>
                </c:pt>
                <c:pt idx="294">
                  <c:v>-8.1158092179199448E-2</c:v>
                </c:pt>
                <c:pt idx="295">
                  <c:v>-9.415399839574401E-2</c:v>
                </c:pt>
                <c:pt idx="296">
                  <c:v>-0.11238254368402956</c:v>
                </c:pt>
                <c:pt idx="297">
                  <c:v>-0.14038894890810849</c:v>
                </c:pt>
                <c:pt idx="298">
                  <c:v>-0.12898052080571309</c:v>
                </c:pt>
                <c:pt idx="299">
                  <c:v>-0.12898052080571309</c:v>
                </c:pt>
                <c:pt idx="300">
                  <c:v>-0.13631996632729371</c:v>
                </c:pt>
                <c:pt idx="301">
                  <c:v>-0.136463186073011</c:v>
                </c:pt>
                <c:pt idx="302">
                  <c:v>-0.15137361768872348</c:v>
                </c:pt>
                <c:pt idx="303">
                  <c:v>-0.16543848035940911</c:v>
                </c:pt>
                <c:pt idx="304">
                  <c:v>-0.16488851422728501</c:v>
                </c:pt>
                <c:pt idx="305">
                  <c:v>-0.11004108459275297</c:v>
                </c:pt>
                <c:pt idx="306">
                  <c:v>-0.17082978424413331</c:v>
                </c:pt>
                <c:pt idx="307">
                  <c:v>-0.163182436561223</c:v>
                </c:pt>
                <c:pt idx="308">
                  <c:v>-0.16292591966452663</c:v>
                </c:pt>
                <c:pt idx="309">
                  <c:v>-0.13264643165955214</c:v>
                </c:pt>
                <c:pt idx="310">
                  <c:v>-3.6727336049223291E-2</c:v>
                </c:pt>
                <c:pt idx="311">
                  <c:v>-4.8769257461063531E-2</c:v>
                </c:pt>
                <c:pt idx="312">
                  <c:v>-4.2615137905827272E-2</c:v>
                </c:pt>
                <c:pt idx="313">
                  <c:v>-4.777565540181683E-2</c:v>
                </c:pt>
                <c:pt idx="314">
                  <c:v>-2.9251201208315036E-2</c:v>
                </c:pt>
                <c:pt idx="315">
                  <c:v>-2.3025105120139999E-2</c:v>
                </c:pt>
                <c:pt idx="316">
                  <c:v>-2.005830303642675E-2</c:v>
                </c:pt>
                <c:pt idx="317">
                  <c:v>-1.5496889931301494E-2</c:v>
                </c:pt>
                <c:pt idx="318">
                  <c:v>-4.0464187797397466E-2</c:v>
                </c:pt>
                <c:pt idx="319">
                  <c:v>-3.966120441639287E-2</c:v>
                </c:pt>
                <c:pt idx="320">
                  <c:v>-3.1579801517756079E-2</c:v>
                </c:pt>
                <c:pt idx="321">
                  <c:v>-4.2346041001475876E-2</c:v>
                </c:pt>
                <c:pt idx="322">
                  <c:v>-4.1020432482609781E-2</c:v>
                </c:pt>
                <c:pt idx="323">
                  <c:v>-4.5876161119268177E-2</c:v>
                </c:pt>
                <c:pt idx="324">
                  <c:v>-7.0580698490685267E-2</c:v>
                </c:pt>
                <c:pt idx="325">
                  <c:v>-6.0955920266781649E-2</c:v>
                </c:pt>
                <c:pt idx="326">
                  <c:v>-7.1947727762303737E-2</c:v>
                </c:pt>
                <c:pt idx="327">
                  <c:v>-6.8260912200297841E-2</c:v>
                </c:pt>
                <c:pt idx="328">
                  <c:v>-3.0740621050227013E-2</c:v>
                </c:pt>
                <c:pt idx="329">
                  <c:v>-2.7611435465152545E-2</c:v>
                </c:pt>
                <c:pt idx="330">
                  <c:v>-1.3735994696963738E-2</c:v>
                </c:pt>
                <c:pt idx="331">
                  <c:v>-9.5420367087553082E-3</c:v>
                </c:pt>
                <c:pt idx="332">
                  <c:v>2.6684426548997608E-2</c:v>
                </c:pt>
                <c:pt idx="333">
                  <c:v>3.9097097357728927E-2</c:v>
                </c:pt>
                <c:pt idx="334">
                  <c:v>2.6657077239936378E-2</c:v>
                </c:pt>
                <c:pt idx="335">
                  <c:v>2.4515700004582808E-2</c:v>
                </c:pt>
                <c:pt idx="336">
                  <c:v>2.3329029151797132E-2</c:v>
                </c:pt>
                <c:pt idx="337">
                  <c:v>2.0653773663897201E-2</c:v>
                </c:pt>
                <c:pt idx="338">
                  <c:v>2.8106617934707812E-2</c:v>
                </c:pt>
                <c:pt idx="339">
                  <c:v>5.4453539024150732E-2</c:v>
                </c:pt>
                <c:pt idx="340">
                  <c:v>7.1204405781738256E-2</c:v>
                </c:pt>
                <c:pt idx="341">
                  <c:v>7.5761596975499224E-2</c:v>
                </c:pt>
                <c:pt idx="342">
                  <c:v>6.7076720891857011E-2</c:v>
                </c:pt>
                <c:pt idx="343">
                  <c:v>6.7076720891857011E-2</c:v>
                </c:pt>
                <c:pt idx="344">
                  <c:v>6.7958399691274263E-2</c:v>
                </c:pt>
                <c:pt idx="345">
                  <c:v>6.2164135195522663E-2</c:v>
                </c:pt>
                <c:pt idx="346">
                  <c:v>8.7384913097647399E-2</c:v>
                </c:pt>
                <c:pt idx="347">
                  <c:v>6.9869639660628868E-2</c:v>
                </c:pt>
                <c:pt idx="348">
                  <c:v>8.1716690586194796E-2</c:v>
                </c:pt>
                <c:pt idx="349">
                  <c:v>9.6493252031601973E-2</c:v>
                </c:pt>
                <c:pt idx="350">
                  <c:v>8.5688666882321352E-2</c:v>
                </c:pt>
                <c:pt idx="351">
                  <c:v>7.3889349801490312E-2</c:v>
                </c:pt>
                <c:pt idx="352">
                  <c:v>5.0540166542911491E-2</c:v>
                </c:pt>
                <c:pt idx="353">
                  <c:v>7.2689082576306907E-2</c:v>
                </c:pt>
                <c:pt idx="354">
                  <c:v>7.5192183463360873E-2</c:v>
                </c:pt>
                <c:pt idx="355">
                  <c:v>6.6742964014574468E-2</c:v>
                </c:pt>
                <c:pt idx="356">
                  <c:v>6.7822744888905051E-2</c:v>
                </c:pt>
                <c:pt idx="357">
                  <c:v>7.0484789880338905E-2</c:v>
                </c:pt>
                <c:pt idx="358">
                  <c:v>5.912822776104365E-2</c:v>
                </c:pt>
                <c:pt idx="359">
                  <c:v>5.2753666707085811E-2</c:v>
                </c:pt>
                <c:pt idx="360">
                  <c:v>5.5388512266705048E-2</c:v>
                </c:pt>
                <c:pt idx="361">
                  <c:v>6.8241977479620797E-2</c:v>
                </c:pt>
                <c:pt idx="362">
                  <c:v>5.8035737132001719E-2</c:v>
                </c:pt>
                <c:pt idx="363">
                  <c:v>5.8035737132001719E-2</c:v>
                </c:pt>
                <c:pt idx="364">
                  <c:v>4.3072104508310893E-2</c:v>
                </c:pt>
                <c:pt idx="365">
                  <c:v>5.1837051121538469E-2</c:v>
                </c:pt>
                <c:pt idx="366">
                  <c:v>2.8224020064035571E-2</c:v>
                </c:pt>
                <c:pt idx="367">
                  <c:v>-6.8006075390972809E-3</c:v>
                </c:pt>
                <c:pt idx="368">
                  <c:v>-2.0620831697473641E-2</c:v>
                </c:pt>
                <c:pt idx="369">
                  <c:v>9.8715614906703664E-3</c:v>
                </c:pt>
                <c:pt idx="370">
                  <c:v>9.8715614906703664E-3</c:v>
                </c:pt>
                <c:pt idx="371">
                  <c:v>9.8326042781484713E-3</c:v>
                </c:pt>
                <c:pt idx="372">
                  <c:v>2.051301552714957E-2</c:v>
                </c:pt>
                <c:pt idx="373">
                  <c:v>1.9939512561959249E-2</c:v>
                </c:pt>
                <c:pt idx="374">
                  <c:v>6.7064404540873035E-3</c:v>
                </c:pt>
                <c:pt idx="375">
                  <c:v>2.1100029750562133E-2</c:v>
                </c:pt>
                <c:pt idx="376">
                  <c:v>2.1100029750562133E-2</c:v>
                </c:pt>
                <c:pt idx="377">
                  <c:v>2.1825922363923445E-2</c:v>
                </c:pt>
                <c:pt idx="378">
                  <c:v>2.4668952184961679E-2</c:v>
                </c:pt>
                <c:pt idx="379">
                  <c:v>3.8652698538965247E-2</c:v>
                </c:pt>
                <c:pt idx="380">
                  <c:v>3.4180858371423817E-2</c:v>
                </c:pt>
                <c:pt idx="381">
                  <c:v>3.4180858371423817E-2</c:v>
                </c:pt>
                <c:pt idx="382">
                  <c:v>2.5815496336918375E-2</c:v>
                </c:pt>
                <c:pt idx="383">
                  <c:v>2.2902325778446198E-2</c:v>
                </c:pt>
                <c:pt idx="384">
                  <c:v>7.879060428519491E-3</c:v>
                </c:pt>
                <c:pt idx="385">
                  <c:v>1.6462386093606396E-2</c:v>
                </c:pt>
                <c:pt idx="386">
                  <c:v>7.3515530894303183E-2</c:v>
                </c:pt>
                <c:pt idx="387">
                  <c:v>9.8880362771371466E-2</c:v>
                </c:pt>
                <c:pt idx="388">
                  <c:v>9.2412786740925679E-2</c:v>
                </c:pt>
                <c:pt idx="389">
                  <c:v>9.7531216797726916E-2</c:v>
                </c:pt>
                <c:pt idx="390">
                  <c:v>0.11156137184299753</c:v>
                </c:pt>
                <c:pt idx="391">
                  <c:v>0.1040624612269323</c:v>
                </c:pt>
                <c:pt idx="392">
                  <c:v>0.10332838603927241</c:v>
                </c:pt>
                <c:pt idx="393">
                  <c:v>0.11950221917704917</c:v>
                </c:pt>
                <c:pt idx="394">
                  <c:v>0.1160105475132005</c:v>
                </c:pt>
                <c:pt idx="395">
                  <c:v>0.1240803996161659</c:v>
                </c:pt>
                <c:pt idx="396">
                  <c:v>0.11679509109601027</c:v>
                </c:pt>
                <c:pt idx="397">
                  <c:v>0.12785286073620239</c:v>
                </c:pt>
                <c:pt idx="398">
                  <c:v>0.13456962524118543</c:v>
                </c:pt>
                <c:pt idx="399">
                  <c:v>0.14031443177812775</c:v>
                </c:pt>
                <c:pt idx="400">
                  <c:v>0.14031443177812775</c:v>
                </c:pt>
                <c:pt idx="401">
                  <c:v>0.14436535714759713</c:v>
                </c:pt>
                <c:pt idx="402">
                  <c:v>0.15659731193450477</c:v>
                </c:pt>
                <c:pt idx="403">
                  <c:v>0.13903305058807724</c:v>
                </c:pt>
                <c:pt idx="404">
                  <c:v>0.11187307323142703</c:v>
                </c:pt>
                <c:pt idx="405">
                  <c:v>9.5046777987304543E-2</c:v>
                </c:pt>
                <c:pt idx="406">
                  <c:v>9.8016808534830968E-2</c:v>
                </c:pt>
                <c:pt idx="407">
                  <c:v>0.10357934045830941</c:v>
                </c:pt>
                <c:pt idx="408">
                  <c:v>0.10795977168602722</c:v>
                </c:pt>
                <c:pt idx="409">
                  <c:v>0.110688657564876</c:v>
                </c:pt>
                <c:pt idx="410">
                  <c:v>0.11696762873383726</c:v>
                </c:pt>
                <c:pt idx="411">
                  <c:v>0.12537538375180102</c:v>
                </c:pt>
                <c:pt idx="412">
                  <c:v>0.13203539073491855</c:v>
                </c:pt>
                <c:pt idx="413">
                  <c:v>9.8333966246457738E-2</c:v>
                </c:pt>
                <c:pt idx="414">
                  <c:v>9.0761179881339915E-2</c:v>
                </c:pt>
                <c:pt idx="415">
                  <c:v>0.13479785155396251</c:v>
                </c:pt>
                <c:pt idx="416">
                  <c:v>0</c:v>
                </c:pt>
                <c:pt idx="417">
                  <c:v>-1.9172827856970609E-2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D0-4E56-B032-8198B1EE96CB}"/>
            </c:ext>
          </c:extLst>
        </c:ser>
        <c:ser>
          <c:idx val="1"/>
          <c:order val="4"/>
          <c:tx>
            <c:strRef>
              <c:f>'[Price Chart SNL Template v01.xlsm]Price_Chart'!$AW$40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v01.xlsm'!Chart_Rank5</c:f>
            </c:numRef>
          </c:val>
          <c:smooth val="0"/>
          <c:extLst>
            <c:ext xmlns:c16="http://schemas.microsoft.com/office/drawing/2014/chart" uri="{C3380CC4-5D6E-409C-BE32-E72D297353CC}">
              <c16:uniqueId val="{00000005-7ED0-4E56-B032-8198B1EE96CB}"/>
            </c:ext>
          </c:extLst>
        </c:ser>
        <c:ser>
          <c:idx val="5"/>
          <c:order val="5"/>
          <c:tx>
            <c:strRef>
              <c:f>'[Price Chart SNL Template v01.xlsm]Price_Chart'!$AW$41</c:f>
              <c:strCache>
                <c:ptCount val="1"/>
              </c:strCache>
            </c:strRef>
          </c:tx>
          <c:marker>
            <c:symbol val="none"/>
          </c:marker>
          <c:dPt>
            <c:idx val="711"/>
            <c:bubble3D val="0"/>
            <c:extLst>
              <c:ext xmlns:c16="http://schemas.microsoft.com/office/drawing/2014/chart" uri="{C3380CC4-5D6E-409C-BE32-E72D297353CC}">
                <c16:uniqueId val="{00000006-7ED0-4E56-B032-8198B1EE96CB}"/>
              </c:ext>
            </c:extLst>
          </c:dPt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v01.xlsm'!Chart_Rank6</c:f>
            </c:numRef>
          </c:val>
          <c:smooth val="0"/>
          <c:extLst>
            <c:ext xmlns:c16="http://schemas.microsoft.com/office/drawing/2014/chart" uri="{C3380CC4-5D6E-409C-BE32-E72D297353CC}">
              <c16:uniqueId val="{00000007-7ED0-4E56-B032-8198B1EE96CB}"/>
            </c:ext>
          </c:extLst>
        </c:ser>
        <c:ser>
          <c:idx val="6"/>
          <c:order val="6"/>
          <c:tx>
            <c:strRef>
              <c:f>'[Price Chart SNL Template v01.xlsm]Price_Chart'!$AW$42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v01.xlsm'!Chart_Rank7</c:f>
            </c:numRef>
          </c:val>
          <c:smooth val="0"/>
          <c:extLst>
            <c:ext xmlns:c16="http://schemas.microsoft.com/office/drawing/2014/chart" uri="{C3380CC4-5D6E-409C-BE32-E72D297353CC}">
              <c16:uniqueId val="{00000008-7ED0-4E56-B032-8198B1EE96CB}"/>
            </c:ext>
          </c:extLst>
        </c:ser>
        <c:ser>
          <c:idx val="7"/>
          <c:order val="7"/>
          <c:tx>
            <c:strRef>
              <c:f>'[Price Chart SNL Template v01.xlsm]Price_Chart'!$AW$43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v01.xlsm'!Chart_Rank8</c:f>
            </c:numRef>
          </c:val>
          <c:smooth val="0"/>
          <c:extLst>
            <c:ext xmlns:c16="http://schemas.microsoft.com/office/drawing/2014/chart" uri="{C3380CC4-5D6E-409C-BE32-E72D297353CC}">
              <c16:uniqueId val="{00000009-7ED0-4E56-B032-8198B1EE96CB}"/>
            </c:ext>
          </c:extLst>
        </c:ser>
        <c:ser>
          <c:idx val="8"/>
          <c:order val="8"/>
          <c:tx>
            <c:strRef>
              <c:f>'[Price Chart SNL Template v01.xlsm]Price_Chart'!$AW$44</c:f>
              <c:strCache>
                <c:ptCount val="1"/>
              </c:strCache>
            </c:strRef>
          </c:tx>
          <c:marker>
            <c:symbol val="none"/>
          </c:marker>
          <c:cat>
            <c:numRef>
              <c:f>'Price Chart SNL Template v01.xlsm'!Date_Range</c:f>
              <c:numCache>
                <c:formatCode>m/d/yyyy</c:formatCode>
                <c:ptCount val="418"/>
                <c:pt idx="0">
                  <c:v>46183</c:v>
                </c:pt>
                <c:pt idx="1">
                  <c:v>46182</c:v>
                </c:pt>
                <c:pt idx="2">
                  <c:v>46181</c:v>
                </c:pt>
                <c:pt idx="3">
                  <c:v>46178</c:v>
                </c:pt>
                <c:pt idx="4">
                  <c:v>46177</c:v>
                </c:pt>
                <c:pt idx="5">
                  <c:v>46176</c:v>
                </c:pt>
                <c:pt idx="6">
                  <c:v>46175</c:v>
                </c:pt>
                <c:pt idx="7">
                  <c:v>46174</c:v>
                </c:pt>
                <c:pt idx="8">
                  <c:v>46171</c:v>
                </c:pt>
                <c:pt idx="9">
                  <c:v>46170</c:v>
                </c:pt>
                <c:pt idx="10">
                  <c:v>46169</c:v>
                </c:pt>
                <c:pt idx="11">
                  <c:v>46168</c:v>
                </c:pt>
                <c:pt idx="12">
                  <c:v>46167</c:v>
                </c:pt>
                <c:pt idx="13">
                  <c:v>46164</c:v>
                </c:pt>
                <c:pt idx="14">
                  <c:v>46163</c:v>
                </c:pt>
                <c:pt idx="15">
                  <c:v>46162</c:v>
                </c:pt>
                <c:pt idx="16">
                  <c:v>46161</c:v>
                </c:pt>
                <c:pt idx="17">
                  <c:v>46160</c:v>
                </c:pt>
                <c:pt idx="18">
                  <c:v>46157</c:v>
                </c:pt>
                <c:pt idx="19">
                  <c:v>46156</c:v>
                </c:pt>
                <c:pt idx="20">
                  <c:v>46155</c:v>
                </c:pt>
                <c:pt idx="21">
                  <c:v>46154</c:v>
                </c:pt>
                <c:pt idx="22">
                  <c:v>46153</c:v>
                </c:pt>
                <c:pt idx="23">
                  <c:v>46150</c:v>
                </c:pt>
                <c:pt idx="24">
                  <c:v>46149</c:v>
                </c:pt>
                <c:pt idx="25">
                  <c:v>46148</c:v>
                </c:pt>
                <c:pt idx="26">
                  <c:v>46147</c:v>
                </c:pt>
                <c:pt idx="27">
                  <c:v>46146</c:v>
                </c:pt>
                <c:pt idx="28">
                  <c:v>46143</c:v>
                </c:pt>
                <c:pt idx="29">
                  <c:v>46142</c:v>
                </c:pt>
                <c:pt idx="30">
                  <c:v>46141</c:v>
                </c:pt>
                <c:pt idx="31">
                  <c:v>46140</c:v>
                </c:pt>
                <c:pt idx="32">
                  <c:v>46139</c:v>
                </c:pt>
                <c:pt idx="33">
                  <c:v>46136</c:v>
                </c:pt>
                <c:pt idx="34">
                  <c:v>46135</c:v>
                </c:pt>
                <c:pt idx="35">
                  <c:v>46134</c:v>
                </c:pt>
                <c:pt idx="36">
                  <c:v>46133</c:v>
                </c:pt>
                <c:pt idx="37">
                  <c:v>46132</c:v>
                </c:pt>
                <c:pt idx="38">
                  <c:v>46129</c:v>
                </c:pt>
                <c:pt idx="39">
                  <c:v>46128</c:v>
                </c:pt>
                <c:pt idx="40">
                  <c:v>46127</c:v>
                </c:pt>
                <c:pt idx="41">
                  <c:v>46126</c:v>
                </c:pt>
                <c:pt idx="42">
                  <c:v>46125</c:v>
                </c:pt>
                <c:pt idx="43">
                  <c:v>46122</c:v>
                </c:pt>
                <c:pt idx="44">
                  <c:v>46121</c:v>
                </c:pt>
                <c:pt idx="45">
                  <c:v>46120</c:v>
                </c:pt>
                <c:pt idx="46">
                  <c:v>46119</c:v>
                </c:pt>
                <c:pt idx="47">
                  <c:v>46118</c:v>
                </c:pt>
                <c:pt idx="48">
                  <c:v>46115</c:v>
                </c:pt>
                <c:pt idx="49">
                  <c:v>46114</c:v>
                </c:pt>
                <c:pt idx="50">
                  <c:v>46113</c:v>
                </c:pt>
                <c:pt idx="51">
                  <c:v>46112</c:v>
                </c:pt>
                <c:pt idx="52">
                  <c:v>46111</c:v>
                </c:pt>
                <c:pt idx="53">
                  <c:v>46108</c:v>
                </c:pt>
                <c:pt idx="54">
                  <c:v>46107</c:v>
                </c:pt>
                <c:pt idx="55">
                  <c:v>46106</c:v>
                </c:pt>
                <c:pt idx="56">
                  <c:v>46105</c:v>
                </c:pt>
                <c:pt idx="57">
                  <c:v>46104</c:v>
                </c:pt>
                <c:pt idx="58">
                  <c:v>46101</c:v>
                </c:pt>
                <c:pt idx="59">
                  <c:v>46100</c:v>
                </c:pt>
                <c:pt idx="60">
                  <c:v>46099</c:v>
                </c:pt>
                <c:pt idx="61">
                  <c:v>46098</c:v>
                </c:pt>
                <c:pt idx="62">
                  <c:v>46097</c:v>
                </c:pt>
                <c:pt idx="63">
                  <c:v>46094</c:v>
                </c:pt>
                <c:pt idx="64">
                  <c:v>46093</c:v>
                </c:pt>
                <c:pt idx="65">
                  <c:v>46092</c:v>
                </c:pt>
                <c:pt idx="66">
                  <c:v>46091</c:v>
                </c:pt>
                <c:pt idx="67">
                  <c:v>46090</c:v>
                </c:pt>
                <c:pt idx="68">
                  <c:v>46087</c:v>
                </c:pt>
                <c:pt idx="69">
                  <c:v>46086</c:v>
                </c:pt>
                <c:pt idx="70">
                  <c:v>46085</c:v>
                </c:pt>
                <c:pt idx="71">
                  <c:v>46084</c:v>
                </c:pt>
                <c:pt idx="72">
                  <c:v>46083</c:v>
                </c:pt>
                <c:pt idx="73">
                  <c:v>46080</c:v>
                </c:pt>
                <c:pt idx="74">
                  <c:v>46079</c:v>
                </c:pt>
                <c:pt idx="75">
                  <c:v>46078</c:v>
                </c:pt>
                <c:pt idx="76">
                  <c:v>46077</c:v>
                </c:pt>
                <c:pt idx="77">
                  <c:v>46076</c:v>
                </c:pt>
                <c:pt idx="78">
                  <c:v>46073</c:v>
                </c:pt>
                <c:pt idx="79">
                  <c:v>46072</c:v>
                </c:pt>
                <c:pt idx="80">
                  <c:v>46071</c:v>
                </c:pt>
                <c:pt idx="81">
                  <c:v>46070</c:v>
                </c:pt>
                <c:pt idx="82">
                  <c:v>46069</c:v>
                </c:pt>
                <c:pt idx="83">
                  <c:v>46066</c:v>
                </c:pt>
                <c:pt idx="84">
                  <c:v>46065</c:v>
                </c:pt>
                <c:pt idx="85">
                  <c:v>46064</c:v>
                </c:pt>
                <c:pt idx="86">
                  <c:v>46063</c:v>
                </c:pt>
                <c:pt idx="87">
                  <c:v>46062</c:v>
                </c:pt>
                <c:pt idx="88">
                  <c:v>46059</c:v>
                </c:pt>
                <c:pt idx="89">
                  <c:v>46058</c:v>
                </c:pt>
                <c:pt idx="90">
                  <c:v>46057</c:v>
                </c:pt>
                <c:pt idx="91">
                  <c:v>46056</c:v>
                </c:pt>
                <c:pt idx="92">
                  <c:v>46055</c:v>
                </c:pt>
                <c:pt idx="93">
                  <c:v>46052</c:v>
                </c:pt>
                <c:pt idx="94">
                  <c:v>46051</c:v>
                </c:pt>
                <c:pt idx="95">
                  <c:v>46050</c:v>
                </c:pt>
                <c:pt idx="96">
                  <c:v>46049</c:v>
                </c:pt>
                <c:pt idx="97">
                  <c:v>46048</c:v>
                </c:pt>
                <c:pt idx="98">
                  <c:v>46045</c:v>
                </c:pt>
                <c:pt idx="99">
                  <c:v>46044</c:v>
                </c:pt>
                <c:pt idx="100">
                  <c:v>46043</c:v>
                </c:pt>
                <c:pt idx="101">
                  <c:v>46042</c:v>
                </c:pt>
                <c:pt idx="102">
                  <c:v>46041</c:v>
                </c:pt>
                <c:pt idx="103">
                  <c:v>46038</c:v>
                </c:pt>
                <c:pt idx="104">
                  <c:v>46037</c:v>
                </c:pt>
                <c:pt idx="105">
                  <c:v>46036</c:v>
                </c:pt>
                <c:pt idx="106">
                  <c:v>46035</c:v>
                </c:pt>
                <c:pt idx="107">
                  <c:v>46034</c:v>
                </c:pt>
                <c:pt idx="108">
                  <c:v>46031</c:v>
                </c:pt>
                <c:pt idx="109">
                  <c:v>46030</c:v>
                </c:pt>
                <c:pt idx="110">
                  <c:v>46029</c:v>
                </c:pt>
                <c:pt idx="111">
                  <c:v>46028</c:v>
                </c:pt>
                <c:pt idx="112">
                  <c:v>46027</c:v>
                </c:pt>
                <c:pt idx="113">
                  <c:v>46024</c:v>
                </c:pt>
                <c:pt idx="114">
                  <c:v>46023</c:v>
                </c:pt>
                <c:pt idx="115">
                  <c:v>46022</c:v>
                </c:pt>
                <c:pt idx="116">
                  <c:v>46021</c:v>
                </c:pt>
                <c:pt idx="117">
                  <c:v>46020</c:v>
                </c:pt>
                <c:pt idx="118">
                  <c:v>46017</c:v>
                </c:pt>
                <c:pt idx="119">
                  <c:v>46016</c:v>
                </c:pt>
                <c:pt idx="120">
                  <c:v>46015</c:v>
                </c:pt>
                <c:pt idx="121">
                  <c:v>46014</c:v>
                </c:pt>
                <c:pt idx="122">
                  <c:v>46013</c:v>
                </c:pt>
                <c:pt idx="123">
                  <c:v>46010</c:v>
                </c:pt>
                <c:pt idx="124">
                  <c:v>46009</c:v>
                </c:pt>
                <c:pt idx="125">
                  <c:v>46008</c:v>
                </c:pt>
                <c:pt idx="126">
                  <c:v>46007</c:v>
                </c:pt>
                <c:pt idx="127">
                  <c:v>46006</c:v>
                </c:pt>
                <c:pt idx="128">
                  <c:v>46003</c:v>
                </c:pt>
                <c:pt idx="129">
                  <c:v>46002</c:v>
                </c:pt>
                <c:pt idx="130">
                  <c:v>46001</c:v>
                </c:pt>
                <c:pt idx="131">
                  <c:v>46000</c:v>
                </c:pt>
                <c:pt idx="132">
                  <c:v>45999</c:v>
                </c:pt>
                <c:pt idx="133">
                  <c:v>45996</c:v>
                </c:pt>
                <c:pt idx="134">
                  <c:v>45995</c:v>
                </c:pt>
                <c:pt idx="135">
                  <c:v>45994</c:v>
                </c:pt>
                <c:pt idx="136">
                  <c:v>45993</c:v>
                </c:pt>
                <c:pt idx="137">
                  <c:v>45992</c:v>
                </c:pt>
                <c:pt idx="138">
                  <c:v>45989</c:v>
                </c:pt>
                <c:pt idx="139">
                  <c:v>45988</c:v>
                </c:pt>
                <c:pt idx="140">
                  <c:v>45987</c:v>
                </c:pt>
                <c:pt idx="141">
                  <c:v>45986</c:v>
                </c:pt>
                <c:pt idx="142">
                  <c:v>45985</c:v>
                </c:pt>
                <c:pt idx="143">
                  <c:v>45982</c:v>
                </c:pt>
                <c:pt idx="144">
                  <c:v>45981</c:v>
                </c:pt>
                <c:pt idx="145">
                  <c:v>45980</c:v>
                </c:pt>
                <c:pt idx="146">
                  <c:v>45979</c:v>
                </c:pt>
                <c:pt idx="147">
                  <c:v>45978</c:v>
                </c:pt>
                <c:pt idx="148">
                  <c:v>45975</c:v>
                </c:pt>
                <c:pt idx="149">
                  <c:v>45974</c:v>
                </c:pt>
                <c:pt idx="150">
                  <c:v>45973</c:v>
                </c:pt>
                <c:pt idx="151">
                  <c:v>45972</c:v>
                </c:pt>
                <c:pt idx="152">
                  <c:v>45971</c:v>
                </c:pt>
                <c:pt idx="153">
                  <c:v>45968</c:v>
                </c:pt>
                <c:pt idx="154">
                  <c:v>45967</c:v>
                </c:pt>
                <c:pt idx="155">
                  <c:v>45966</c:v>
                </c:pt>
                <c:pt idx="156">
                  <c:v>45965</c:v>
                </c:pt>
                <c:pt idx="157">
                  <c:v>45964</c:v>
                </c:pt>
                <c:pt idx="158">
                  <c:v>45961</c:v>
                </c:pt>
                <c:pt idx="159">
                  <c:v>45960</c:v>
                </c:pt>
                <c:pt idx="160">
                  <c:v>45959</c:v>
                </c:pt>
                <c:pt idx="161">
                  <c:v>45958</c:v>
                </c:pt>
                <c:pt idx="162">
                  <c:v>45957</c:v>
                </c:pt>
                <c:pt idx="163">
                  <c:v>45954</c:v>
                </c:pt>
                <c:pt idx="164">
                  <c:v>45953</c:v>
                </c:pt>
                <c:pt idx="165">
                  <c:v>45952</c:v>
                </c:pt>
                <c:pt idx="166">
                  <c:v>45951</c:v>
                </c:pt>
                <c:pt idx="167">
                  <c:v>45950</c:v>
                </c:pt>
                <c:pt idx="168">
                  <c:v>45947</c:v>
                </c:pt>
                <c:pt idx="169">
                  <c:v>45946</c:v>
                </c:pt>
                <c:pt idx="170">
                  <c:v>45945</c:v>
                </c:pt>
                <c:pt idx="171">
                  <c:v>45944</c:v>
                </c:pt>
                <c:pt idx="172">
                  <c:v>45943</c:v>
                </c:pt>
                <c:pt idx="173">
                  <c:v>45940</c:v>
                </c:pt>
                <c:pt idx="174">
                  <c:v>45939</c:v>
                </c:pt>
                <c:pt idx="175">
                  <c:v>45938</c:v>
                </c:pt>
                <c:pt idx="176">
                  <c:v>45937</c:v>
                </c:pt>
                <c:pt idx="177">
                  <c:v>45936</c:v>
                </c:pt>
                <c:pt idx="178">
                  <c:v>45933</c:v>
                </c:pt>
                <c:pt idx="179">
                  <c:v>45932</c:v>
                </c:pt>
                <c:pt idx="180">
                  <c:v>45931</c:v>
                </c:pt>
                <c:pt idx="181">
                  <c:v>45930</c:v>
                </c:pt>
                <c:pt idx="182">
                  <c:v>45929</c:v>
                </c:pt>
                <c:pt idx="183">
                  <c:v>45926</c:v>
                </c:pt>
                <c:pt idx="184">
                  <c:v>45925</c:v>
                </c:pt>
                <c:pt idx="185">
                  <c:v>45924</c:v>
                </c:pt>
                <c:pt idx="186">
                  <c:v>45923</c:v>
                </c:pt>
                <c:pt idx="187">
                  <c:v>45922</c:v>
                </c:pt>
                <c:pt idx="188">
                  <c:v>45919</c:v>
                </c:pt>
                <c:pt idx="189">
                  <c:v>45918</c:v>
                </c:pt>
                <c:pt idx="190">
                  <c:v>45917</c:v>
                </c:pt>
                <c:pt idx="191">
                  <c:v>45916</c:v>
                </c:pt>
                <c:pt idx="192">
                  <c:v>45915</c:v>
                </c:pt>
                <c:pt idx="193">
                  <c:v>45912</c:v>
                </c:pt>
                <c:pt idx="194">
                  <c:v>45911</c:v>
                </c:pt>
                <c:pt idx="195">
                  <c:v>45910</c:v>
                </c:pt>
                <c:pt idx="196">
                  <c:v>45909</c:v>
                </c:pt>
                <c:pt idx="197">
                  <c:v>45908</c:v>
                </c:pt>
                <c:pt idx="198">
                  <c:v>45905</c:v>
                </c:pt>
                <c:pt idx="199">
                  <c:v>45904</c:v>
                </c:pt>
                <c:pt idx="200">
                  <c:v>45903</c:v>
                </c:pt>
                <c:pt idx="201">
                  <c:v>45902</c:v>
                </c:pt>
                <c:pt idx="202">
                  <c:v>45901</c:v>
                </c:pt>
                <c:pt idx="203">
                  <c:v>45898</c:v>
                </c:pt>
                <c:pt idx="204">
                  <c:v>45897</c:v>
                </c:pt>
                <c:pt idx="205">
                  <c:v>45896</c:v>
                </c:pt>
                <c:pt idx="206">
                  <c:v>45895</c:v>
                </c:pt>
                <c:pt idx="207">
                  <c:v>45894</c:v>
                </c:pt>
                <c:pt idx="208">
                  <c:v>45891</c:v>
                </c:pt>
                <c:pt idx="209">
                  <c:v>45890</c:v>
                </c:pt>
                <c:pt idx="210">
                  <c:v>45889</c:v>
                </c:pt>
                <c:pt idx="211">
                  <c:v>45888</c:v>
                </c:pt>
                <c:pt idx="212">
                  <c:v>45887</c:v>
                </c:pt>
                <c:pt idx="213">
                  <c:v>45884</c:v>
                </c:pt>
                <c:pt idx="214">
                  <c:v>45883</c:v>
                </c:pt>
                <c:pt idx="215">
                  <c:v>45882</c:v>
                </c:pt>
                <c:pt idx="216">
                  <c:v>45881</c:v>
                </c:pt>
                <c:pt idx="217">
                  <c:v>45880</c:v>
                </c:pt>
                <c:pt idx="218">
                  <c:v>45877</c:v>
                </c:pt>
                <c:pt idx="219">
                  <c:v>45876</c:v>
                </c:pt>
                <c:pt idx="220">
                  <c:v>45875</c:v>
                </c:pt>
                <c:pt idx="221">
                  <c:v>45874</c:v>
                </c:pt>
                <c:pt idx="222">
                  <c:v>45873</c:v>
                </c:pt>
                <c:pt idx="223">
                  <c:v>45870</c:v>
                </c:pt>
                <c:pt idx="224">
                  <c:v>45869</c:v>
                </c:pt>
                <c:pt idx="225">
                  <c:v>45868</c:v>
                </c:pt>
                <c:pt idx="226">
                  <c:v>45867</c:v>
                </c:pt>
                <c:pt idx="227">
                  <c:v>45866</c:v>
                </c:pt>
                <c:pt idx="228">
                  <c:v>45863</c:v>
                </c:pt>
                <c:pt idx="229">
                  <c:v>45862</c:v>
                </c:pt>
                <c:pt idx="230">
                  <c:v>45861</c:v>
                </c:pt>
                <c:pt idx="231">
                  <c:v>45860</c:v>
                </c:pt>
                <c:pt idx="232">
                  <c:v>45859</c:v>
                </c:pt>
                <c:pt idx="233">
                  <c:v>45856</c:v>
                </c:pt>
                <c:pt idx="234">
                  <c:v>45855</c:v>
                </c:pt>
                <c:pt idx="235">
                  <c:v>45854</c:v>
                </c:pt>
                <c:pt idx="236">
                  <c:v>45853</c:v>
                </c:pt>
                <c:pt idx="237">
                  <c:v>45852</c:v>
                </c:pt>
                <c:pt idx="238">
                  <c:v>45849</c:v>
                </c:pt>
                <c:pt idx="239">
                  <c:v>45848</c:v>
                </c:pt>
                <c:pt idx="240">
                  <c:v>45847</c:v>
                </c:pt>
                <c:pt idx="241">
                  <c:v>45846</c:v>
                </c:pt>
                <c:pt idx="242">
                  <c:v>45845</c:v>
                </c:pt>
                <c:pt idx="243">
                  <c:v>45842</c:v>
                </c:pt>
                <c:pt idx="244">
                  <c:v>45841</c:v>
                </c:pt>
                <c:pt idx="245">
                  <c:v>45840</c:v>
                </c:pt>
                <c:pt idx="246">
                  <c:v>45839</c:v>
                </c:pt>
                <c:pt idx="247">
                  <c:v>45838</c:v>
                </c:pt>
                <c:pt idx="248">
                  <c:v>45835</c:v>
                </c:pt>
                <c:pt idx="249">
                  <c:v>45834</c:v>
                </c:pt>
                <c:pt idx="250">
                  <c:v>45833</c:v>
                </c:pt>
                <c:pt idx="251">
                  <c:v>45832</c:v>
                </c:pt>
                <c:pt idx="252">
                  <c:v>45831</c:v>
                </c:pt>
                <c:pt idx="253">
                  <c:v>45828</c:v>
                </c:pt>
                <c:pt idx="254">
                  <c:v>45827</c:v>
                </c:pt>
                <c:pt idx="255">
                  <c:v>45826</c:v>
                </c:pt>
                <c:pt idx="256">
                  <c:v>45825</c:v>
                </c:pt>
                <c:pt idx="257">
                  <c:v>45824</c:v>
                </c:pt>
                <c:pt idx="258">
                  <c:v>45821</c:v>
                </c:pt>
                <c:pt idx="259">
                  <c:v>45820</c:v>
                </c:pt>
                <c:pt idx="260">
                  <c:v>45819</c:v>
                </c:pt>
                <c:pt idx="261">
                  <c:v>45818</c:v>
                </c:pt>
                <c:pt idx="262">
                  <c:v>45817</c:v>
                </c:pt>
                <c:pt idx="263">
                  <c:v>45814</c:v>
                </c:pt>
                <c:pt idx="264">
                  <c:v>45813</c:v>
                </c:pt>
                <c:pt idx="265">
                  <c:v>45812</c:v>
                </c:pt>
                <c:pt idx="266">
                  <c:v>45811</c:v>
                </c:pt>
                <c:pt idx="267">
                  <c:v>45810</c:v>
                </c:pt>
                <c:pt idx="268">
                  <c:v>45807</c:v>
                </c:pt>
                <c:pt idx="269">
                  <c:v>45806</c:v>
                </c:pt>
                <c:pt idx="270">
                  <c:v>45805</c:v>
                </c:pt>
                <c:pt idx="271">
                  <c:v>45804</c:v>
                </c:pt>
                <c:pt idx="272">
                  <c:v>45803</c:v>
                </c:pt>
                <c:pt idx="273">
                  <c:v>45800</c:v>
                </c:pt>
                <c:pt idx="274">
                  <c:v>45799</c:v>
                </c:pt>
                <c:pt idx="275">
                  <c:v>45798</c:v>
                </c:pt>
                <c:pt idx="276">
                  <c:v>45797</c:v>
                </c:pt>
                <c:pt idx="277">
                  <c:v>45796</c:v>
                </c:pt>
                <c:pt idx="278">
                  <c:v>45793</c:v>
                </c:pt>
                <c:pt idx="279">
                  <c:v>45792</c:v>
                </c:pt>
                <c:pt idx="280">
                  <c:v>45791</c:v>
                </c:pt>
                <c:pt idx="281">
                  <c:v>45790</c:v>
                </c:pt>
                <c:pt idx="282">
                  <c:v>45789</c:v>
                </c:pt>
                <c:pt idx="283">
                  <c:v>45786</c:v>
                </c:pt>
                <c:pt idx="284">
                  <c:v>45785</c:v>
                </c:pt>
                <c:pt idx="285">
                  <c:v>45784</c:v>
                </c:pt>
                <c:pt idx="286">
                  <c:v>45783</c:v>
                </c:pt>
                <c:pt idx="287">
                  <c:v>45782</c:v>
                </c:pt>
                <c:pt idx="288">
                  <c:v>45779</c:v>
                </c:pt>
                <c:pt idx="289">
                  <c:v>45778</c:v>
                </c:pt>
                <c:pt idx="290">
                  <c:v>45777</c:v>
                </c:pt>
                <c:pt idx="291">
                  <c:v>45776</c:v>
                </c:pt>
                <c:pt idx="292">
                  <c:v>45775</c:v>
                </c:pt>
                <c:pt idx="293">
                  <c:v>45772</c:v>
                </c:pt>
                <c:pt idx="294">
                  <c:v>45771</c:v>
                </c:pt>
                <c:pt idx="295">
                  <c:v>45770</c:v>
                </c:pt>
                <c:pt idx="296">
                  <c:v>45769</c:v>
                </c:pt>
                <c:pt idx="297">
                  <c:v>45768</c:v>
                </c:pt>
                <c:pt idx="298">
                  <c:v>45765</c:v>
                </c:pt>
                <c:pt idx="299">
                  <c:v>45764</c:v>
                </c:pt>
                <c:pt idx="300">
                  <c:v>45763</c:v>
                </c:pt>
                <c:pt idx="301">
                  <c:v>45762</c:v>
                </c:pt>
                <c:pt idx="302">
                  <c:v>45761</c:v>
                </c:pt>
                <c:pt idx="303">
                  <c:v>45758</c:v>
                </c:pt>
                <c:pt idx="304">
                  <c:v>45757</c:v>
                </c:pt>
                <c:pt idx="305">
                  <c:v>45756</c:v>
                </c:pt>
                <c:pt idx="306">
                  <c:v>45755</c:v>
                </c:pt>
                <c:pt idx="307">
                  <c:v>45754</c:v>
                </c:pt>
                <c:pt idx="308">
                  <c:v>45751</c:v>
                </c:pt>
                <c:pt idx="309">
                  <c:v>45750</c:v>
                </c:pt>
                <c:pt idx="310">
                  <c:v>45749</c:v>
                </c:pt>
                <c:pt idx="311">
                  <c:v>45748</c:v>
                </c:pt>
                <c:pt idx="312">
                  <c:v>45747</c:v>
                </c:pt>
                <c:pt idx="313">
                  <c:v>45744</c:v>
                </c:pt>
                <c:pt idx="314">
                  <c:v>45743</c:v>
                </c:pt>
                <c:pt idx="315">
                  <c:v>45742</c:v>
                </c:pt>
                <c:pt idx="316">
                  <c:v>45741</c:v>
                </c:pt>
                <c:pt idx="317">
                  <c:v>45740</c:v>
                </c:pt>
                <c:pt idx="318">
                  <c:v>45737</c:v>
                </c:pt>
                <c:pt idx="319">
                  <c:v>45736</c:v>
                </c:pt>
                <c:pt idx="320">
                  <c:v>45735</c:v>
                </c:pt>
                <c:pt idx="321">
                  <c:v>45734</c:v>
                </c:pt>
                <c:pt idx="322">
                  <c:v>45733</c:v>
                </c:pt>
                <c:pt idx="323">
                  <c:v>45730</c:v>
                </c:pt>
                <c:pt idx="324">
                  <c:v>45729</c:v>
                </c:pt>
                <c:pt idx="325">
                  <c:v>45728</c:v>
                </c:pt>
                <c:pt idx="326">
                  <c:v>45727</c:v>
                </c:pt>
                <c:pt idx="327">
                  <c:v>45726</c:v>
                </c:pt>
                <c:pt idx="328">
                  <c:v>45723</c:v>
                </c:pt>
                <c:pt idx="329">
                  <c:v>45722</c:v>
                </c:pt>
                <c:pt idx="330">
                  <c:v>45721</c:v>
                </c:pt>
                <c:pt idx="331">
                  <c:v>45720</c:v>
                </c:pt>
                <c:pt idx="332">
                  <c:v>45719</c:v>
                </c:pt>
                <c:pt idx="333">
                  <c:v>45716</c:v>
                </c:pt>
                <c:pt idx="334">
                  <c:v>45715</c:v>
                </c:pt>
                <c:pt idx="335">
                  <c:v>45714</c:v>
                </c:pt>
                <c:pt idx="336">
                  <c:v>45713</c:v>
                </c:pt>
                <c:pt idx="337">
                  <c:v>45712</c:v>
                </c:pt>
                <c:pt idx="338">
                  <c:v>45709</c:v>
                </c:pt>
                <c:pt idx="339">
                  <c:v>45708</c:v>
                </c:pt>
                <c:pt idx="340">
                  <c:v>45707</c:v>
                </c:pt>
                <c:pt idx="341">
                  <c:v>45706</c:v>
                </c:pt>
                <c:pt idx="342">
                  <c:v>45705</c:v>
                </c:pt>
                <c:pt idx="343">
                  <c:v>45702</c:v>
                </c:pt>
                <c:pt idx="344">
                  <c:v>45701</c:v>
                </c:pt>
                <c:pt idx="345">
                  <c:v>45700</c:v>
                </c:pt>
                <c:pt idx="346">
                  <c:v>45699</c:v>
                </c:pt>
                <c:pt idx="347">
                  <c:v>45698</c:v>
                </c:pt>
                <c:pt idx="348">
                  <c:v>45695</c:v>
                </c:pt>
                <c:pt idx="349">
                  <c:v>45694</c:v>
                </c:pt>
                <c:pt idx="350">
                  <c:v>45693</c:v>
                </c:pt>
                <c:pt idx="351">
                  <c:v>45692</c:v>
                </c:pt>
                <c:pt idx="352">
                  <c:v>45691</c:v>
                </c:pt>
                <c:pt idx="353">
                  <c:v>45688</c:v>
                </c:pt>
                <c:pt idx="354">
                  <c:v>45687</c:v>
                </c:pt>
                <c:pt idx="355">
                  <c:v>45686</c:v>
                </c:pt>
                <c:pt idx="356">
                  <c:v>45685</c:v>
                </c:pt>
                <c:pt idx="357">
                  <c:v>45684</c:v>
                </c:pt>
                <c:pt idx="358">
                  <c:v>45681</c:v>
                </c:pt>
                <c:pt idx="359">
                  <c:v>45680</c:v>
                </c:pt>
                <c:pt idx="360">
                  <c:v>45679</c:v>
                </c:pt>
                <c:pt idx="361">
                  <c:v>45678</c:v>
                </c:pt>
                <c:pt idx="362">
                  <c:v>45677</c:v>
                </c:pt>
                <c:pt idx="363">
                  <c:v>45674</c:v>
                </c:pt>
                <c:pt idx="364">
                  <c:v>45673</c:v>
                </c:pt>
                <c:pt idx="365">
                  <c:v>45672</c:v>
                </c:pt>
                <c:pt idx="366">
                  <c:v>45671</c:v>
                </c:pt>
                <c:pt idx="367">
                  <c:v>45670</c:v>
                </c:pt>
                <c:pt idx="368">
                  <c:v>45667</c:v>
                </c:pt>
                <c:pt idx="369">
                  <c:v>45666</c:v>
                </c:pt>
                <c:pt idx="370">
                  <c:v>45665</c:v>
                </c:pt>
                <c:pt idx="371">
                  <c:v>45664</c:v>
                </c:pt>
                <c:pt idx="372">
                  <c:v>45663</c:v>
                </c:pt>
                <c:pt idx="373">
                  <c:v>45660</c:v>
                </c:pt>
                <c:pt idx="374">
                  <c:v>45659</c:v>
                </c:pt>
                <c:pt idx="375">
                  <c:v>45658</c:v>
                </c:pt>
                <c:pt idx="376">
                  <c:v>45657</c:v>
                </c:pt>
                <c:pt idx="377">
                  <c:v>45656</c:v>
                </c:pt>
                <c:pt idx="378">
                  <c:v>45653</c:v>
                </c:pt>
                <c:pt idx="379">
                  <c:v>45652</c:v>
                </c:pt>
                <c:pt idx="380">
                  <c:v>45651</c:v>
                </c:pt>
                <c:pt idx="381">
                  <c:v>45650</c:v>
                </c:pt>
                <c:pt idx="382">
                  <c:v>45649</c:v>
                </c:pt>
                <c:pt idx="383">
                  <c:v>45646</c:v>
                </c:pt>
                <c:pt idx="384">
                  <c:v>45645</c:v>
                </c:pt>
                <c:pt idx="385">
                  <c:v>45644</c:v>
                </c:pt>
                <c:pt idx="386">
                  <c:v>45643</c:v>
                </c:pt>
                <c:pt idx="387">
                  <c:v>45642</c:v>
                </c:pt>
                <c:pt idx="388">
                  <c:v>45639</c:v>
                </c:pt>
                <c:pt idx="389">
                  <c:v>45638</c:v>
                </c:pt>
                <c:pt idx="390">
                  <c:v>45637</c:v>
                </c:pt>
                <c:pt idx="391">
                  <c:v>45636</c:v>
                </c:pt>
                <c:pt idx="392">
                  <c:v>45635</c:v>
                </c:pt>
                <c:pt idx="393">
                  <c:v>45632</c:v>
                </c:pt>
                <c:pt idx="394">
                  <c:v>45631</c:v>
                </c:pt>
                <c:pt idx="395">
                  <c:v>45630</c:v>
                </c:pt>
                <c:pt idx="396">
                  <c:v>45629</c:v>
                </c:pt>
                <c:pt idx="397">
                  <c:v>45628</c:v>
                </c:pt>
                <c:pt idx="398">
                  <c:v>45625</c:v>
                </c:pt>
                <c:pt idx="399">
                  <c:v>45624</c:v>
                </c:pt>
                <c:pt idx="400">
                  <c:v>45623</c:v>
                </c:pt>
                <c:pt idx="401">
                  <c:v>45622</c:v>
                </c:pt>
                <c:pt idx="402">
                  <c:v>45621</c:v>
                </c:pt>
                <c:pt idx="403">
                  <c:v>45618</c:v>
                </c:pt>
                <c:pt idx="404">
                  <c:v>45617</c:v>
                </c:pt>
                <c:pt idx="405">
                  <c:v>45616</c:v>
                </c:pt>
                <c:pt idx="406">
                  <c:v>45615</c:v>
                </c:pt>
                <c:pt idx="407">
                  <c:v>45614</c:v>
                </c:pt>
                <c:pt idx="408">
                  <c:v>45611</c:v>
                </c:pt>
                <c:pt idx="409">
                  <c:v>45610</c:v>
                </c:pt>
                <c:pt idx="410">
                  <c:v>45609</c:v>
                </c:pt>
                <c:pt idx="411">
                  <c:v>45608</c:v>
                </c:pt>
                <c:pt idx="412">
                  <c:v>45607</c:v>
                </c:pt>
                <c:pt idx="413">
                  <c:v>45604</c:v>
                </c:pt>
                <c:pt idx="414">
                  <c:v>45603</c:v>
                </c:pt>
                <c:pt idx="415">
                  <c:v>45602</c:v>
                </c:pt>
                <c:pt idx="416">
                  <c:v>45601</c:v>
                </c:pt>
                <c:pt idx="417">
                  <c:v>45600</c:v>
                </c:pt>
              </c:numCache>
            </c:numRef>
          </c:cat>
          <c:val>
            <c:numRef>
              <c:f>'Price Chart SNL Template v01.xlsm'!Chart_Rank9</c:f>
            </c:numRef>
          </c:val>
          <c:smooth val="0"/>
          <c:extLst>
            <c:ext xmlns:c16="http://schemas.microsoft.com/office/drawing/2014/chart" uri="{C3380CC4-5D6E-409C-BE32-E72D297353CC}">
              <c16:uniqueId val="{0000000A-7ED0-4E56-B032-8198B1EE9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8017280"/>
        <c:axId val="358285312"/>
      </c:lineChart>
      <c:dateAx>
        <c:axId val="358017280"/>
        <c:scaling>
          <c:orientation val="minMax"/>
          <c:min val="45600"/>
        </c:scaling>
        <c:delete val="0"/>
        <c:axPos val="b"/>
        <c:numFmt formatCode="mmm" sourceLinked="0"/>
        <c:majorTickMark val="cross"/>
        <c:minorTickMark val="in"/>
        <c:tickLblPos val="low"/>
        <c:txPr>
          <a:bodyPr/>
          <a:lstStyle/>
          <a:p>
            <a:pPr>
              <a:defRPr sz="1300"/>
            </a:pPr>
            <a:endParaRPr lang="en-US"/>
          </a:p>
        </c:txPr>
        <c:crossAx val="358285312"/>
        <c:crosses val="autoZero"/>
        <c:auto val="0"/>
        <c:lblOffset val="100"/>
        <c:baseTimeUnit val="days"/>
        <c:majorUnit val="1"/>
        <c:majorTimeUnit val="months"/>
      </c:dateAx>
      <c:valAx>
        <c:axId val="358285312"/>
        <c:scaling>
          <c:orientation val="minMax"/>
          <c:max val="0.60000000000000009"/>
          <c:min val="-0.4"/>
        </c:scaling>
        <c:delete val="0"/>
        <c:axPos val="l"/>
        <c:numFmt formatCode="##0.0%;\(##0.0%\);0.0%" sourceLinked="0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358017280"/>
        <c:crosses val="autoZero"/>
        <c:crossBetween val="midCat"/>
        <c:majorUnit val="0.2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>
          <a:latin typeface="+mn-lt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93673309685228E-2"/>
          <c:y val="6.1708095848568685E-2"/>
          <c:w val="0.84557885679784195"/>
          <c:h val="0.83496618360905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3"/>
            <c:invertIfNegative val="0"/>
            <c:bubble3D val="0"/>
            <c:spPr>
              <a:solidFill>
                <a:srgbClr val="8FAAD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790-4CC4-B0E3-B24A61878C1D}"/>
              </c:ext>
            </c:extLst>
          </c:dPt>
          <c:dPt>
            <c:idx val="14"/>
            <c:invertIfNegative val="0"/>
            <c:bubble3D val="0"/>
            <c:spPr>
              <a:solidFill>
                <a:srgbClr val="8FAAD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42F-4145-B8D6-79813841E919}"/>
              </c:ext>
            </c:extLst>
          </c:dPt>
          <c:dLbls>
            <c:dLbl>
              <c:idx val="13"/>
              <c:layout>
                <c:manualLayout>
                  <c:x val="0"/>
                  <c:y val="7.09219990175162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90-4CC4-B0E3-B24A61878C1D}"/>
                </c:ext>
              </c:extLst>
            </c:dLbl>
            <c:dLbl>
              <c:idx val="14"/>
              <c:layout>
                <c:manualLayout>
                  <c:x val="-1.0302507549592307E-16"/>
                  <c:y val="2.3640666339172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2F-4145-B8D6-79813841E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1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3</c:v>
                </c:pt>
                <c:pt idx="7">
                  <c:v>9</c:v>
                </c:pt>
                <c:pt idx="8">
                  <c:v>13</c:v>
                </c:pt>
                <c:pt idx="9">
                  <c:v>6</c:v>
                </c:pt>
                <c:pt idx="10">
                  <c:v>11</c:v>
                </c:pt>
                <c:pt idx="11">
                  <c:v>14</c:v>
                </c:pt>
                <c:pt idx="12">
                  <c:v>11</c:v>
                </c:pt>
                <c:pt idx="13">
                  <c:v>21</c:v>
                </c:pt>
                <c:pt idx="1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0-4CC4-B0E3-B24A61878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24694831"/>
        <c:axId val="2074292863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rgbClr val="D2232A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6060962197472812E-2"/>
                  <c:y val="-1.6790829804141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21-4889-8867-DFAD95A7BADD}"/>
                </c:ext>
              </c:extLst>
            </c:dLbl>
            <c:dLbl>
              <c:idx val="1"/>
              <c:layout>
                <c:manualLayout>
                  <c:x val="-2.3251154952462265E-2"/>
                  <c:y val="-2.624709633981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AE-471C-87B2-EE52D49E91B8}"/>
                </c:ext>
              </c:extLst>
            </c:dLbl>
            <c:dLbl>
              <c:idx val="2"/>
              <c:layout>
                <c:manualLayout>
                  <c:x val="-2.3251154952462265E-2"/>
                  <c:y val="-2.3883029705893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AE-471C-87B2-EE52D49E91B8}"/>
                </c:ext>
              </c:extLst>
            </c:dLbl>
            <c:dLbl>
              <c:idx val="3"/>
              <c:layout>
                <c:manualLayout>
                  <c:x val="-2.4656058574967537E-2"/>
                  <c:y val="-6.4072162482486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82-4F4C-BDEA-4C20D54CE14C}"/>
                </c:ext>
              </c:extLst>
            </c:dLbl>
            <c:dLbl>
              <c:idx val="8"/>
              <c:layout>
                <c:manualLayout>
                  <c:x val="-2.4656058574967537E-2"/>
                  <c:y val="-2.3883029705893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AE-471C-87B2-EE52D49E91B8}"/>
                </c:ext>
              </c:extLst>
            </c:dLbl>
            <c:dLbl>
              <c:idx val="9"/>
              <c:layout>
                <c:manualLayout>
                  <c:x val="-2.4656058574967537E-2"/>
                  <c:y val="-2.3883029705893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AE-471C-87B2-EE52D49E91B8}"/>
                </c:ext>
              </c:extLst>
            </c:dLbl>
            <c:dLbl>
              <c:idx val="10"/>
              <c:layout>
                <c:manualLayout>
                  <c:x val="-2.8870769442483356E-2"/>
                  <c:y val="-5.9344029214651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AE-471C-87B2-EE52D49E91B8}"/>
                </c:ext>
              </c:extLst>
            </c:dLbl>
            <c:dLbl>
              <c:idx val="12"/>
              <c:layout>
                <c:manualLayout>
                  <c:x val="-2.8217544569184749E-2"/>
                  <c:y val="3.9946769409871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AE-471C-87B2-EE52D49E91B8}"/>
                </c:ext>
              </c:extLst>
            </c:dLbl>
            <c:dLbl>
              <c:idx val="14"/>
              <c:layout>
                <c:manualLayout>
                  <c:x val="-2.5407737324174305E-2"/>
                  <c:y val="3.52186361420367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CB-4BB7-92BA-B7BC45BDC76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1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Sheet1!$C$2:$C$16</c:f>
              <c:numCache>
                <c:formatCode>0%</c:formatCode>
                <c:ptCount val="15"/>
                <c:pt idx="0">
                  <c:v>6.8999999999999999E-3</c:v>
                </c:pt>
                <c:pt idx="1">
                  <c:v>9.1999999999999998E-3</c:v>
                </c:pt>
                <c:pt idx="2">
                  <c:v>8.9999999999999993E-3</c:v>
                </c:pt>
                <c:pt idx="3">
                  <c:v>0</c:v>
                </c:pt>
                <c:pt idx="4">
                  <c:v>1.09E-2</c:v>
                </c:pt>
                <c:pt idx="5">
                  <c:v>1.67E-2</c:v>
                </c:pt>
                <c:pt idx="6">
                  <c:v>1.2E-2</c:v>
                </c:pt>
                <c:pt idx="7">
                  <c:v>3.5700000000000003E-2</c:v>
                </c:pt>
                <c:pt idx="8">
                  <c:v>5.1999999999999998E-2</c:v>
                </c:pt>
                <c:pt idx="9">
                  <c:v>5.3600000000000002E-2</c:v>
                </c:pt>
                <c:pt idx="10">
                  <c:v>5.45E-2</c:v>
                </c:pt>
                <c:pt idx="11">
                  <c:v>8.9200000000000002E-2</c:v>
                </c:pt>
                <c:pt idx="12">
                  <c:v>0.11219999999999999</c:v>
                </c:pt>
                <c:pt idx="13">
                  <c:v>0.16935483870967741</c:v>
                </c:pt>
                <c:pt idx="14" formatCode="#\ ??/??">
                  <c:v>8.7912087912087919E-2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82-4F4C-BDEA-4C20D54CE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027055"/>
        <c:axId val="52024175"/>
      </c:lineChart>
      <c:catAx>
        <c:axId val="4246948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074292863"/>
        <c:crosses val="autoZero"/>
        <c:auto val="1"/>
        <c:lblAlgn val="ctr"/>
        <c:lblOffset val="100"/>
        <c:noMultiLvlLbl val="0"/>
      </c:catAx>
      <c:valAx>
        <c:axId val="2074292863"/>
        <c:scaling>
          <c:orientation val="minMax"/>
          <c:max val="25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24694831"/>
        <c:crosses val="autoZero"/>
        <c:crossBetween val="between"/>
        <c:majorUnit val="5"/>
      </c:valAx>
      <c:valAx>
        <c:axId val="52024175"/>
        <c:scaling>
          <c:orientation val="minMax"/>
          <c:max val="0.25"/>
        </c:scaling>
        <c:delete val="0"/>
        <c:axPos val="r"/>
        <c:numFmt formatCode="0.0%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2027055"/>
        <c:crosses val="max"/>
        <c:crossBetween val="between"/>
      </c:valAx>
      <c:catAx>
        <c:axId val="520270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0241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263445882823967E-2"/>
          <c:y val="6.2499885293360855E-2"/>
          <c:w val="0.9061158192090395"/>
          <c:h val="0.8205655973316116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Price / Tangible Book Value (x) - left axis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.00\x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300" b="1" i="1" baseline="0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Sheet1!$B$2:$B$28</c:f>
              <c:numCache>
                <c:formatCode>0.00</c:formatCode>
                <c:ptCount val="27"/>
                <c:pt idx="0">
                  <c:v>1.78</c:v>
                </c:pt>
                <c:pt idx="1">
                  <c:v>1.75</c:v>
                </c:pt>
                <c:pt idx="2">
                  <c:v>1.65</c:v>
                </c:pt>
                <c:pt idx="3">
                  <c:v>2.1</c:v>
                </c:pt>
                <c:pt idx="4">
                  <c:v>2.17</c:v>
                </c:pt>
                <c:pt idx="5">
                  <c:v>2.21</c:v>
                </c:pt>
                <c:pt idx="6">
                  <c:v>2.33</c:v>
                </c:pt>
                <c:pt idx="7">
                  <c:v>2.13</c:v>
                </c:pt>
                <c:pt idx="8">
                  <c:v>1.59</c:v>
                </c:pt>
                <c:pt idx="9">
                  <c:v>1.17</c:v>
                </c:pt>
                <c:pt idx="10">
                  <c:v>1.19</c:v>
                </c:pt>
                <c:pt idx="11">
                  <c:v>1.1000000000000001</c:v>
                </c:pt>
                <c:pt idx="12">
                  <c:v>1.18</c:v>
                </c:pt>
                <c:pt idx="13">
                  <c:v>1.25</c:v>
                </c:pt>
                <c:pt idx="14">
                  <c:v>1.34</c:v>
                </c:pt>
                <c:pt idx="15">
                  <c:v>1.38</c:v>
                </c:pt>
                <c:pt idx="16">
                  <c:v>1.32</c:v>
                </c:pt>
                <c:pt idx="17">
                  <c:v>1.61</c:v>
                </c:pt>
                <c:pt idx="18">
                  <c:v>1.69</c:v>
                </c:pt>
                <c:pt idx="19">
                  <c:v>1.56</c:v>
                </c:pt>
                <c:pt idx="20">
                  <c:v>1.38</c:v>
                </c:pt>
                <c:pt idx="21">
                  <c:v>1.53</c:v>
                </c:pt>
                <c:pt idx="22">
                  <c:v>1.54</c:v>
                </c:pt>
                <c:pt idx="23">
                  <c:v>1.24</c:v>
                </c:pt>
                <c:pt idx="24">
                  <c:v>1.34</c:v>
                </c:pt>
                <c:pt idx="25">
                  <c:v>1.43</c:v>
                </c:pt>
                <c:pt idx="26">
                  <c:v>1.46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5-4EA6-A484-1ED674E1A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010304"/>
        <c:axId val="257028480"/>
      </c:barChart>
      <c:catAx>
        <c:axId val="25701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300" b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257028480"/>
        <c:crosses val="autoZero"/>
        <c:auto val="0"/>
        <c:lblAlgn val="ctr"/>
        <c:lblOffset val="100"/>
        <c:tickLblSkip val="1"/>
        <c:noMultiLvlLbl val="0"/>
      </c:catAx>
      <c:valAx>
        <c:axId val="257028480"/>
        <c:scaling>
          <c:orientation val="minMax"/>
          <c:max val="2.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0.00\x" sourceLinked="0"/>
        <c:majorTickMark val="out"/>
        <c:minorTickMark val="none"/>
        <c:tickLblPos val="nextTo"/>
        <c:txPr>
          <a:bodyPr/>
          <a:lstStyle/>
          <a:p>
            <a:pPr>
              <a:defRPr sz="1300" b="1" i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257010304"/>
        <c:crosses val="autoZero"/>
        <c:crossBetween val="between"/>
        <c:majorUnit val="0.5"/>
      </c:valAx>
      <c:spPr>
        <a:noFill/>
        <a:ln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300" b="0" i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391209573379595"/>
          <c:y val="5.7072517720799271E-2"/>
          <c:w val="0.6850499354953512"/>
          <c:h val="5.4213914303860966E-2"/>
        </c:manualLayout>
      </c:layout>
      <c:overlay val="0"/>
      <c:txPr>
        <a:bodyPr/>
        <a:lstStyle/>
        <a:p>
          <a:pPr>
            <a:defRPr sz="1300" b="0" i="1">
              <a:latin typeface="Calibri" pitchFamily="34" charset="0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189765978628893E-2"/>
          <c:y val="2.9958998452323474E-2"/>
          <c:w val="0.90558250747522662"/>
          <c:h val="0.80138407112846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8FAADC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0.0x - 
0.25x</c:v>
                </c:pt>
                <c:pt idx="1">
                  <c:v>0.25x - 
0.50x</c:v>
                </c:pt>
                <c:pt idx="2">
                  <c:v>0.50x - 
0.75x</c:v>
                </c:pt>
                <c:pt idx="3">
                  <c:v>0.75x - 
1.00x</c:v>
                </c:pt>
                <c:pt idx="4">
                  <c:v>1.00x - 
1.25x</c:v>
                </c:pt>
                <c:pt idx="5">
                  <c:v>1.25x - 
1.50x</c:v>
                </c:pt>
                <c:pt idx="6">
                  <c:v>1.50x - 
1.75x</c:v>
                </c:pt>
                <c:pt idx="7">
                  <c:v>1.75x - 
2.00x</c:v>
                </c:pt>
                <c:pt idx="8">
                  <c:v>&gt;2.00x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0.14080000000000001</c:v>
                </c:pt>
                <c:pt idx="4">
                  <c:v>0.21129999999999999</c:v>
                </c:pt>
                <c:pt idx="5">
                  <c:v>0.19719999999999999</c:v>
                </c:pt>
                <c:pt idx="6">
                  <c:v>0.2535</c:v>
                </c:pt>
                <c:pt idx="7">
                  <c:v>8.4500000000000006E-2</c:v>
                </c:pt>
                <c:pt idx="8">
                  <c:v>0.11269999999999999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32-468B-B659-CCFE3B841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218816"/>
        <c:axId val="125220736"/>
      </c:barChart>
      <c:catAx>
        <c:axId val="12521881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3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25220736"/>
        <c:crosses val="autoZero"/>
        <c:auto val="1"/>
        <c:lblAlgn val="ctr"/>
        <c:lblOffset val="100"/>
        <c:noMultiLvlLbl val="0"/>
      </c:catAx>
      <c:valAx>
        <c:axId val="125220736"/>
        <c:scaling>
          <c:orientation val="minMax"/>
          <c:max val="0.35000000000000003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300" b="1" i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25218816"/>
        <c:crosses val="autoZero"/>
        <c:crossBetween val="between"/>
        <c:majorUnit val="7.0000000000000007E-2"/>
      </c:valAx>
    </c:plotArea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443126427378397E-2"/>
          <c:y val="5.0516846567812475E-2"/>
          <c:w val="0.97029234981990886"/>
          <c:h val="0.832563584294728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300" b="1" i="1" baseline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Sheet1!$A$6:$A$12</c:f>
              <c:strCache>
                <c:ptCount val="7"/>
                <c:pt idx="0">
                  <c:v>&lt; $250M</c:v>
                </c:pt>
                <c:pt idx="1">
                  <c:v>$250 -
$500M</c:v>
                </c:pt>
                <c:pt idx="2">
                  <c:v>$500M -
$1.0B</c:v>
                </c:pt>
                <c:pt idx="3">
                  <c:v>$1.0 -
$3.0B</c:v>
                </c:pt>
                <c:pt idx="4">
                  <c:v>$3.0 -
$5.0B</c:v>
                </c:pt>
                <c:pt idx="5">
                  <c:v>$5.0 -
$20.0B</c:v>
                </c:pt>
                <c:pt idx="6">
                  <c:v>&gt; $20.0B</c:v>
                </c:pt>
              </c:strCache>
            </c:strRef>
          </c:cat>
          <c:val>
            <c:numRef>
              <c:f>Sheet1!$B$6:$B$12</c:f>
              <c:numCache>
                <c:formatCode>0.00%</c:formatCode>
                <c:ptCount val="7"/>
                <c:pt idx="0">
                  <c:v>0.7026</c:v>
                </c:pt>
                <c:pt idx="1">
                  <c:v>0.65780000000000005</c:v>
                </c:pt>
                <c:pt idx="2">
                  <c:v>0.65129999999999999</c:v>
                </c:pt>
                <c:pt idx="3">
                  <c:v>0.64970000000000006</c:v>
                </c:pt>
                <c:pt idx="4">
                  <c:v>0.60840000000000005</c:v>
                </c:pt>
                <c:pt idx="5">
                  <c:v>0.59319999999999995</c:v>
                </c:pt>
                <c:pt idx="6">
                  <c:v>0.55920000000000003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59-4A50-AAC4-5DDFDF9E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524280"/>
        <c:axId val="121524672"/>
      </c:barChart>
      <c:catAx>
        <c:axId val="121524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00" b="1" baseline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1524672"/>
        <c:crosses val="autoZero"/>
        <c:auto val="1"/>
        <c:lblAlgn val="ctr"/>
        <c:lblOffset val="100"/>
        <c:tickLblSkip val="1"/>
        <c:noMultiLvlLbl val="0"/>
      </c:catAx>
      <c:valAx>
        <c:axId val="121524672"/>
        <c:scaling>
          <c:orientation val="minMax"/>
          <c:max val="0.73000000000000009"/>
          <c:min val="0.5"/>
        </c:scaling>
        <c:delete val="1"/>
        <c:axPos val="l"/>
        <c:numFmt formatCode="0.0%" sourceLinked="0"/>
        <c:majorTickMark val="out"/>
        <c:minorTickMark val="none"/>
        <c:tickLblPos val="nextTo"/>
        <c:crossAx val="121524280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104282818389603"/>
          <c:y val="7.4773843629023506E-2"/>
          <c:w val="0.8427649670170827"/>
          <c:h val="0.76576000405995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Deals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9605734767025085E-3"/>
                  <c:y val="2.26942628903413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F4-4B96-B663-F7E6EAF67A4F}"/>
                </c:ext>
              </c:extLst>
            </c:dLbl>
            <c:dLbl>
              <c:idx val="2"/>
              <c:layout>
                <c:manualLayout>
                  <c:x val="-5.2983537135449248E-17"/>
                  <c:y val="6.80827886710239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A7-4B43-A882-490C997F308F}"/>
                </c:ext>
              </c:extLst>
            </c:dLbl>
            <c:dLbl>
              <c:idx val="3"/>
              <c:layout>
                <c:manualLayout>
                  <c:x val="0"/>
                  <c:y val="2.26942628903409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A7-4B43-A882-490C997F308F}"/>
                </c:ext>
              </c:extLst>
            </c:dLbl>
            <c:dLbl>
              <c:idx val="4"/>
              <c:layout>
                <c:manualLayout>
                  <c:x val="-5.2983537135449248E-17"/>
                  <c:y val="-1.58859840232389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E7-46F2-BD08-AB26DA13A7AE}"/>
                </c:ext>
              </c:extLst>
            </c:dLbl>
            <c:dLbl>
              <c:idx val="5"/>
              <c:layout>
                <c:manualLayout>
                  <c:x val="-5.2983537135449248E-17"/>
                  <c:y val="6.80827886710241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A7-4B43-A882-490C997F308F}"/>
                </c:ext>
              </c:extLst>
            </c:dLbl>
            <c:dLbl>
              <c:idx val="6"/>
              <c:layout>
                <c:manualLayout>
                  <c:x val="0"/>
                  <c:y val="-1.13471314451706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A7-4B43-A882-490C997F308F}"/>
                </c:ext>
              </c:extLst>
            </c:dLbl>
            <c:dLbl>
              <c:idx val="7"/>
              <c:layout>
                <c:manualLayout>
                  <c:x val="0"/>
                  <c:y val="4.53885257806826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A7-4B43-A882-490C997F308F}"/>
                </c:ext>
              </c:extLst>
            </c:dLbl>
            <c:dLbl>
              <c:idx val="8"/>
              <c:layout>
                <c:manualLayout>
                  <c:x val="0"/>
                  <c:y val="2.26942628903413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9F-4252-9058-70282F714A61}"/>
                </c:ext>
              </c:extLst>
            </c:dLbl>
            <c:dLbl>
              <c:idx val="9"/>
              <c:layout>
                <c:manualLayout>
                  <c:x val="0"/>
                  <c:y val="9.07770515613652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A7-4B43-A882-490C997F308F}"/>
                </c:ext>
              </c:extLst>
            </c:dLbl>
            <c:dLbl>
              <c:idx val="10"/>
              <c:layout>
                <c:manualLayout>
                  <c:x val="0"/>
                  <c:y val="-1.36165577342047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24-46D5-9C4B-B49E1EB49C35}"/>
                </c:ext>
              </c:extLst>
            </c:dLbl>
            <c:dLbl>
              <c:idx val="11"/>
              <c:layout>
                <c:manualLayout>
                  <c:x val="0"/>
                  <c:y val="-2.49636891793754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A7-4B43-A882-490C997F308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Sheet1!$A$10:$B$22</c:f>
              <c:multiLvlStrCache>
                <c:ptCount val="13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  <c:pt idx="12">
                    <c:v>26</c:v>
                  </c:pt>
                </c:lvl>
              </c:multiLvlStrCache>
            </c:multiLvlStrRef>
          </c:cat>
          <c:val>
            <c:numRef>
              <c:f>Sheet1!$C$10:$C$22</c:f>
              <c:numCache>
                <c:formatCode>0.00%</c:formatCode>
                <c:ptCount val="13"/>
                <c:pt idx="0">
                  <c:v>0.74199999999999999</c:v>
                </c:pt>
                <c:pt idx="1">
                  <c:v>0.76939999999999997</c:v>
                </c:pt>
                <c:pt idx="2">
                  <c:v>0.78370000000000006</c:v>
                </c:pt>
                <c:pt idx="3">
                  <c:v>0.78900000000000003</c:v>
                </c:pt>
                <c:pt idx="4">
                  <c:v>0.78900000000000003</c:v>
                </c:pt>
                <c:pt idx="5">
                  <c:v>0.80300000000000005</c:v>
                </c:pt>
                <c:pt idx="6">
                  <c:v>0.80400000000000005</c:v>
                </c:pt>
                <c:pt idx="7">
                  <c:v>0.8</c:v>
                </c:pt>
                <c:pt idx="8">
                  <c:v>0.79200000000000004</c:v>
                </c:pt>
                <c:pt idx="9">
                  <c:v>0.80600000000000005</c:v>
                </c:pt>
                <c:pt idx="10">
                  <c:v>0.80700000000000005</c:v>
                </c:pt>
                <c:pt idx="11">
                  <c:v>0.81100000000000005</c:v>
                </c:pt>
                <c:pt idx="12">
                  <c:v>0.80200000000000005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6-4FC5-B46D-BCB70C5C51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057024"/>
        <c:axId val="93058560"/>
      </c:barChart>
      <c:catAx>
        <c:axId val="930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93058560"/>
        <c:crosses val="autoZero"/>
        <c:auto val="1"/>
        <c:lblAlgn val="ctr"/>
        <c:lblOffset val="0"/>
        <c:tickLblSkip val="1"/>
        <c:noMultiLvlLbl val="0"/>
      </c:catAx>
      <c:valAx>
        <c:axId val="93058560"/>
        <c:scaling>
          <c:orientation val="minMax"/>
          <c:max val="0.85000000000000009"/>
          <c:min val="0.60000000000000009"/>
        </c:scaling>
        <c:delete val="0"/>
        <c:axPos val="l"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93057024"/>
        <c:crosses val="autoZero"/>
        <c:crossBetween val="between"/>
        <c:majorUnit val="5.000000000000001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582975205022447"/>
          <c:y val="0.10875549703638039"/>
          <c:w val="0.85944340962756005"/>
          <c:h val="0.77659001234117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Deals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1947431302269985E-2"/>
                  <c:y val="9.1979396615156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07-4F32-BD7C-EC783BA92627}"/>
                </c:ext>
              </c:extLst>
            </c:dLbl>
            <c:dLbl>
              <c:idx val="1"/>
              <c:layout>
                <c:manualLayout>
                  <c:x val="2.9868578255675031E-3"/>
                  <c:y val="4.5989698307578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7E-41F4-BA69-8CE837BF0BCE}"/>
                </c:ext>
              </c:extLst>
            </c:dLbl>
            <c:dLbl>
              <c:idx val="2"/>
              <c:layout>
                <c:manualLayout>
                  <c:x val="-5.9737156511350063E-3"/>
                  <c:y val="4.5989698307578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7E-41F4-BA69-8CE837BF0BCE}"/>
                </c:ext>
              </c:extLst>
            </c:dLbl>
            <c:dLbl>
              <c:idx val="3"/>
              <c:layout>
                <c:manualLayout>
                  <c:x val="-5.9737156511350063E-3"/>
                  <c:y val="4.5989698307578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E-41F4-BA69-8CE837BF0BCE}"/>
                </c:ext>
              </c:extLst>
            </c:dLbl>
            <c:dLbl>
              <c:idx val="4"/>
              <c:layout>
                <c:manualLayout>
                  <c:x val="-2.9868578255675031E-3"/>
                  <c:y val="6.898454746136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57-4B2F-BC02-AEE1CF3FF0C4}"/>
                </c:ext>
              </c:extLst>
            </c:dLbl>
            <c:dLbl>
              <c:idx val="5"/>
              <c:layout>
                <c:manualLayout>
                  <c:x val="-5.4758427561376313E-17"/>
                  <c:y val="4.59896983075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57-4B2F-BC02-AEE1CF3FF0C4}"/>
                </c:ext>
              </c:extLst>
            </c:dLbl>
            <c:dLbl>
              <c:idx val="6"/>
              <c:layout>
                <c:manualLayout>
                  <c:x val="2.9868578255675031E-3"/>
                  <c:y val="4.598969830757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43-4991-9076-20F51CA89AEC}"/>
                </c:ext>
              </c:extLst>
            </c:dLbl>
            <c:dLbl>
              <c:idx val="7"/>
              <c:layout>
                <c:manualLayout>
                  <c:x val="0"/>
                  <c:y val="9.1979396615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43-4991-9076-20F51CA89AEC}"/>
                </c:ext>
              </c:extLst>
            </c:dLbl>
            <c:dLbl>
              <c:idx val="8"/>
              <c:layout>
                <c:manualLayout>
                  <c:x val="5.9737156511350063E-3"/>
                  <c:y val="-6.898454746136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43-4991-9076-20F51CA89AEC}"/>
                </c:ext>
              </c:extLst>
            </c:dLbl>
            <c:dLbl>
              <c:idx val="9"/>
              <c:layout>
                <c:manualLayout>
                  <c:x val="-1.0951685512275263E-16"/>
                  <c:y val="9.1979396615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B5-4764-8C85-97381C9F54D1}"/>
                </c:ext>
              </c:extLst>
            </c:dLbl>
            <c:dLbl>
              <c:idx val="10"/>
              <c:layout>
                <c:manualLayout>
                  <c:x val="0"/>
                  <c:y val="-9.19793966151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D5-42C6-BE37-FD02AF478981}"/>
                </c:ext>
              </c:extLst>
            </c:dLbl>
            <c:dLbl>
              <c:idx val="12"/>
              <c:layout>
                <c:manualLayout>
                  <c:x val="-1.0951685512275263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5-42C6-BE37-FD02AF4789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Sheet1!$A$10:$B$22</c:f>
              <c:multiLvlStrCache>
                <c:ptCount val="13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  <c:pt idx="8">
                    <c:v>2025</c:v>
                  </c:pt>
                  <c:pt idx="12">
                    <c:v>26</c:v>
                  </c:pt>
                </c:lvl>
              </c:multiLvlStrCache>
            </c:multiLvlStrRef>
          </c:cat>
          <c:val>
            <c:numRef>
              <c:f>Sheet1!$C$10:$C$22</c:f>
              <c:numCache>
                <c:formatCode>0.00%</c:formatCode>
                <c:ptCount val="13"/>
                <c:pt idx="0">
                  <c:v>9.4000000000000004E-3</c:v>
                </c:pt>
                <c:pt idx="1">
                  <c:v>1.29E-2</c:v>
                </c:pt>
                <c:pt idx="2">
                  <c:v>1.6E-2</c:v>
                </c:pt>
                <c:pt idx="3">
                  <c:v>1.8200000000000001E-2</c:v>
                </c:pt>
                <c:pt idx="4">
                  <c:v>1.95E-2</c:v>
                </c:pt>
                <c:pt idx="5">
                  <c:v>2.07E-2</c:v>
                </c:pt>
                <c:pt idx="6">
                  <c:v>2.1600000000000001E-2</c:v>
                </c:pt>
                <c:pt idx="7">
                  <c:v>2.1000000000000001E-2</c:v>
                </c:pt>
                <c:pt idx="8">
                  <c:v>1.9699999999999999E-2</c:v>
                </c:pt>
                <c:pt idx="9">
                  <c:v>1.9599999999999999E-2</c:v>
                </c:pt>
                <c:pt idx="10">
                  <c:v>1.9800000000000002E-2</c:v>
                </c:pt>
                <c:pt idx="11">
                  <c:v>1.9199999999999998E-2</c:v>
                </c:pt>
                <c:pt idx="12">
                  <c:v>1.8200000000000001E-2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F-4E6F-AF31-715616C50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057024"/>
        <c:axId val="93058560"/>
      </c:barChart>
      <c:catAx>
        <c:axId val="930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93058560"/>
        <c:crosses val="autoZero"/>
        <c:auto val="1"/>
        <c:lblAlgn val="ctr"/>
        <c:lblOffset val="0"/>
        <c:noMultiLvlLbl val="0"/>
      </c:catAx>
      <c:valAx>
        <c:axId val="93058560"/>
        <c:scaling>
          <c:orientation val="minMax"/>
          <c:max val="2.5000000000000005E-2"/>
          <c:min val="0"/>
        </c:scaling>
        <c:delete val="0"/>
        <c:axPos val="l"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93057024"/>
        <c:crosses val="autoZero"/>
        <c:crossBetween val="between"/>
        <c:majorUnit val="5.000000000000001E-3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315274002068628E-2"/>
          <c:y val="9.0709755030621175E-2"/>
          <c:w val="0.9133022289789734"/>
          <c:h val="0.79668217870792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6"/>
              <c:layout>
                <c:manualLayout>
                  <c:x val="9.6870610568103652E-17"/>
                  <c:y val="6.85307017543859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76-4B58-AFF8-4B0E77E21A6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Sheet1!$A$9:$A$28</c:f>
              <c:strCache>
                <c:ptCount val="2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1Q25</c:v>
                </c:pt>
                <c:pt idx="19">
                  <c:v>2026</c:v>
                </c:pt>
              </c:strCache>
            </c:strRef>
          </c:cat>
          <c:val>
            <c:numRef>
              <c:f>Sheet1!$B$9:$B$28</c:f>
              <c:numCache>
                <c:formatCode>General</c:formatCode>
                <c:ptCount val="20"/>
                <c:pt idx="0">
                  <c:v>4.1999999999999997E-3</c:v>
                </c:pt>
                <c:pt idx="1">
                  <c:v>9.300000000000001E-3</c:v>
                </c:pt>
                <c:pt idx="2">
                  <c:v>1.55E-2</c:v>
                </c:pt>
                <c:pt idx="3">
                  <c:v>1.7899999999999999E-2</c:v>
                </c:pt>
                <c:pt idx="4">
                  <c:v>1.7500000000000002E-2</c:v>
                </c:pt>
                <c:pt idx="5">
                  <c:v>1.54E-2</c:v>
                </c:pt>
                <c:pt idx="6">
                  <c:v>1.2699999999999999E-2</c:v>
                </c:pt>
                <c:pt idx="7">
                  <c:v>1.04E-2</c:v>
                </c:pt>
                <c:pt idx="8">
                  <c:v>8.6999999999999994E-3</c:v>
                </c:pt>
                <c:pt idx="9">
                  <c:v>7.8000000000000005E-3</c:v>
                </c:pt>
                <c:pt idx="10">
                  <c:v>6.7000000000000002E-3</c:v>
                </c:pt>
                <c:pt idx="11">
                  <c:v>6.0999999999999995E-3</c:v>
                </c:pt>
                <c:pt idx="12">
                  <c:v>5.6999999999999993E-3</c:v>
                </c:pt>
                <c:pt idx="13">
                  <c:v>4.7999999999999996E-3</c:v>
                </c:pt>
                <c:pt idx="14">
                  <c:v>3.0000000000000001E-3</c:v>
                </c:pt>
                <c:pt idx="15">
                  <c:v>2.3E-3</c:v>
                </c:pt>
                <c:pt idx="16">
                  <c:v>2.2000000000000001E-3</c:v>
                </c:pt>
                <c:pt idx="17">
                  <c:v>2.7000000000000001E-3</c:v>
                </c:pt>
                <c:pt idx="18">
                  <c:v>3.2000000000000002E-3</c:v>
                </c:pt>
                <c:pt idx="19">
                  <c:v>3.3999999999999998E-3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3B-4268-9AAE-4E50C1B924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524280"/>
        <c:axId val="121524672"/>
      </c:barChart>
      <c:catAx>
        <c:axId val="121524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300" b="1" baseline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1524672"/>
        <c:crosses val="autoZero"/>
        <c:auto val="1"/>
        <c:lblAlgn val="ctr"/>
        <c:lblOffset val="100"/>
        <c:tickLblSkip val="1"/>
        <c:noMultiLvlLbl val="1"/>
      </c:catAx>
      <c:valAx>
        <c:axId val="121524672"/>
        <c:scaling>
          <c:orientation val="minMax"/>
          <c:max val="2.0000000000000004E-2"/>
          <c:min val="0"/>
        </c:scaling>
        <c:delete val="1"/>
        <c:axPos val="l"/>
        <c:numFmt formatCode="0.00%" sourceLinked="0"/>
        <c:majorTickMark val="out"/>
        <c:minorTickMark val="none"/>
        <c:tickLblPos val="nextTo"/>
        <c:crossAx val="121524280"/>
        <c:crosses val="autoZero"/>
        <c:crossBetween val="between"/>
        <c:majorUnit val="4.000000000000001E-3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10602252457274E-2"/>
          <c:y val="8.8101828217369171E-2"/>
          <c:w val="0.869381039162758"/>
          <c:h val="0.776798856612742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025868388073112E-3"/>
                  <c:y val="-3.5827601706980828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300" b="1" i="1" baseline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6236119523521"/>
                      <c:h val="3.65821639687116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06C-4CA4-BA12-0C60520F8B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6C-4CA4-BA12-0C60520F8B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6C-4CA4-BA12-0C60520F8B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6C-4CA4-BA12-0C60520F8B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6C-4CA4-BA12-0C60520F8B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6C-4CA4-BA12-0C60520F8B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6C-4CA4-BA12-0C60520F8B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6C-4CA4-BA12-0C60520F8B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6C-4CA4-BA12-0C60520F8B6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6C-4CA4-BA12-0C60520F8B6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6C-4CA4-BA12-0C60520F8B6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6C-4CA4-BA12-0C60520F8B6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6C-4CA4-BA12-0C60520F8B6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6C-4CA4-BA12-0C60520F8B6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06C-4CA4-BA12-0C60520F8B6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6C-4CA4-BA12-0C60520F8B62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06C-4CA4-BA12-0C60520F8B62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06C-4CA4-BA12-0C60520F8B62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06C-4CA4-BA12-0C60520F8B62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06C-4CA4-BA12-0C60520F8B62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06C-4CA4-BA12-0C60520F8B62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06C-4CA4-BA12-0C60520F8B62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06C-4CA4-BA12-0C60520F8B62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06C-4CA4-BA12-0C60520F8B62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06C-4CA4-BA12-0C60520F8B62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06C-4CA4-BA12-0C60520F8B62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06C-4CA4-BA12-0C60520F8B62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06C-4CA4-BA12-0C60520F8B62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06C-4CA4-BA12-0C60520F8B62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06C-4CA4-BA12-0C60520F8B62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06C-4CA4-BA12-0C60520F8B62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06C-4CA4-BA12-0C60520F8B62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06C-4CA4-BA12-0C60520F8B62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06C-4CA4-BA12-0C60520F8B62}"/>
                </c:ext>
              </c:extLst>
            </c:dLbl>
            <c:dLbl>
              <c:idx val="3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300" b="1" i="1" baseline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F06C-4CA4-BA12-0C60520F8B6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300" b="1" i="1" baseline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Sheet1!$A$2:$A$37</c:f>
              <c:strCache>
                <c:ptCount val="35"/>
                <c:pt idx="0">
                  <c:v>1990</c:v>
                </c:pt>
                <c:pt idx="10">
                  <c:v>2000</c:v>
                </c:pt>
                <c:pt idx="20">
                  <c:v>2010</c:v>
                </c:pt>
                <c:pt idx="30">
                  <c:v>2020</c:v>
                </c:pt>
                <c:pt idx="34">
                  <c:v>2025</c:v>
                </c:pt>
              </c:strCache>
            </c:strRef>
          </c:cat>
          <c:val>
            <c:numRef>
              <c:f>Sheet1!$B$3:$B$37</c:f>
              <c:numCache>
                <c:formatCode>0.00%</c:formatCode>
                <c:ptCount val="35"/>
                <c:pt idx="0">
                  <c:v>0.28619299999999998</c:v>
                </c:pt>
                <c:pt idx="1">
                  <c:v>0.299979</c:v>
                </c:pt>
                <c:pt idx="2">
                  <c:v>0.30405900000000002</c:v>
                </c:pt>
                <c:pt idx="3">
                  <c:v>0.30809300000000001</c:v>
                </c:pt>
                <c:pt idx="4">
                  <c:v>0.32138899999999998</c:v>
                </c:pt>
                <c:pt idx="5">
                  <c:v>0.370257</c:v>
                </c:pt>
                <c:pt idx="6">
                  <c:v>0.44637199999999999</c:v>
                </c:pt>
                <c:pt idx="7">
                  <c:v>0.46977400000000002</c:v>
                </c:pt>
                <c:pt idx="8">
                  <c:v>0.476825</c:v>
                </c:pt>
                <c:pt idx="9">
                  <c:v>0.50189499999999998</c:v>
                </c:pt>
                <c:pt idx="10">
                  <c:v>0.52513100000000001</c:v>
                </c:pt>
                <c:pt idx="11">
                  <c:v>0.54013</c:v>
                </c:pt>
                <c:pt idx="12">
                  <c:v>0.56039700000000003</c:v>
                </c:pt>
                <c:pt idx="13">
                  <c:v>0.58892999999999995</c:v>
                </c:pt>
                <c:pt idx="14">
                  <c:v>0.59862199999999999</c:v>
                </c:pt>
                <c:pt idx="15">
                  <c:v>0.61176699999999995</c:v>
                </c:pt>
                <c:pt idx="16">
                  <c:v>0.63490899999999995</c:v>
                </c:pt>
                <c:pt idx="17">
                  <c:v>0.66613699999999998</c:v>
                </c:pt>
                <c:pt idx="18">
                  <c:v>0.66847000000000001</c:v>
                </c:pt>
                <c:pt idx="19">
                  <c:v>0.67525299999999999</c:v>
                </c:pt>
                <c:pt idx="20">
                  <c:v>0.70317600000000002</c:v>
                </c:pt>
                <c:pt idx="21">
                  <c:v>0.687087</c:v>
                </c:pt>
                <c:pt idx="22">
                  <c:v>0.69368799999999997</c:v>
                </c:pt>
                <c:pt idx="23">
                  <c:v>0.70008599999999999</c:v>
                </c:pt>
                <c:pt idx="24">
                  <c:v>0.70317300000000005</c:v>
                </c:pt>
                <c:pt idx="25">
                  <c:v>0.70951299999999995</c:v>
                </c:pt>
                <c:pt idx="26">
                  <c:v>0.70846200000000004</c:v>
                </c:pt>
                <c:pt idx="27">
                  <c:v>0.70979700000000001</c:v>
                </c:pt>
                <c:pt idx="28">
                  <c:v>0.71734200000000004</c:v>
                </c:pt>
                <c:pt idx="29">
                  <c:v>0.72719999999999996</c:v>
                </c:pt>
                <c:pt idx="30">
                  <c:v>0.73002400000000001</c:v>
                </c:pt>
                <c:pt idx="31">
                  <c:v>0.73179700000000003</c:v>
                </c:pt>
                <c:pt idx="32">
                  <c:v>0.74219899499999997</c:v>
                </c:pt>
                <c:pt idx="33">
                  <c:v>0.73982504000000004</c:v>
                </c:pt>
                <c:pt idx="34" formatCode="General">
                  <c:v>0.73750000000000004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F06C-4CA4-BA12-0C60520F8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524280"/>
        <c:axId val="121524672"/>
      </c:barChart>
      <c:catAx>
        <c:axId val="121524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/>
        </c:spPr>
        <c:txPr>
          <a:bodyPr rot="0" vert="horz"/>
          <a:lstStyle/>
          <a:p>
            <a:pPr>
              <a:defRPr sz="1300" b="1" baseline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1524672"/>
        <c:crosses val="autoZero"/>
        <c:auto val="1"/>
        <c:lblAlgn val="ctr"/>
        <c:lblOffset val="100"/>
        <c:tickLblSkip val="1"/>
        <c:tickMarkSkip val="10"/>
        <c:noMultiLvlLbl val="0"/>
      </c:catAx>
      <c:valAx>
        <c:axId val="121524672"/>
        <c:scaling>
          <c:orientation val="minMax"/>
          <c:max val="0.76000000000000012"/>
          <c:min val="0.25"/>
        </c:scaling>
        <c:delete val="0"/>
        <c:axPos val="l"/>
        <c:numFmt formatCode="0.0%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1" baseline="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21524280"/>
        <c:crosses val="autoZero"/>
        <c:crossBetween val="between"/>
        <c:majorUnit val="1.0000000000000002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426019036777041E-2"/>
          <c:y val="8.0323009623797001E-2"/>
          <c:w val="0.78355669396747096"/>
          <c:h val="0.8373499457117169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Mergers &amp; Acquisitions</c:v>
                </c:pt>
              </c:strCache>
            </c:strRef>
          </c:tx>
          <c:spPr>
            <a:solidFill>
              <a:srgbClr val="13236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293-4F76-854C-1DFF909EBFEE}"/>
              </c:ext>
            </c:extLst>
          </c:dPt>
          <c:cat>
            <c:numRef>
              <c:f>Sheet1!$A$2:$A$38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</c:numRef>
          </c:cat>
          <c:val>
            <c:numRef>
              <c:f>Sheet1!$D$2:$D$38</c:f>
              <c:numCache>
                <c:formatCode>#,##0_);\(#,##0\)</c:formatCode>
                <c:ptCount val="37"/>
                <c:pt idx="0">
                  <c:v>-170</c:v>
                </c:pt>
                <c:pt idx="1">
                  <c:v>-274</c:v>
                </c:pt>
                <c:pt idx="2">
                  <c:v>-357</c:v>
                </c:pt>
                <c:pt idx="3">
                  <c:v>-451</c:v>
                </c:pt>
                <c:pt idx="4">
                  <c:v>-524</c:v>
                </c:pt>
                <c:pt idx="5">
                  <c:v>-435</c:v>
                </c:pt>
                <c:pt idx="6">
                  <c:v>-442</c:v>
                </c:pt>
                <c:pt idx="7">
                  <c:v>-453</c:v>
                </c:pt>
                <c:pt idx="8">
                  <c:v>-475</c:v>
                </c:pt>
                <c:pt idx="9">
                  <c:v>-335</c:v>
                </c:pt>
                <c:pt idx="10">
                  <c:v>-254</c:v>
                </c:pt>
                <c:pt idx="11">
                  <c:v>-251</c:v>
                </c:pt>
                <c:pt idx="12">
                  <c:v>-211</c:v>
                </c:pt>
                <c:pt idx="13">
                  <c:v>-259</c:v>
                </c:pt>
                <c:pt idx="14">
                  <c:v>-269</c:v>
                </c:pt>
                <c:pt idx="15">
                  <c:v>-269</c:v>
                </c:pt>
                <c:pt idx="16">
                  <c:v>-294</c:v>
                </c:pt>
                <c:pt idx="17">
                  <c:v>-280</c:v>
                </c:pt>
                <c:pt idx="18">
                  <c:v>-146</c:v>
                </c:pt>
                <c:pt idx="19">
                  <c:v>-110</c:v>
                </c:pt>
                <c:pt idx="20">
                  <c:v>-176</c:v>
                </c:pt>
                <c:pt idx="21">
                  <c:v>-145</c:v>
                </c:pt>
                <c:pt idx="22">
                  <c:v>-217</c:v>
                </c:pt>
                <c:pt idx="23">
                  <c:v>-222</c:v>
                </c:pt>
                <c:pt idx="24">
                  <c:v>-277</c:v>
                </c:pt>
                <c:pt idx="25">
                  <c:v>-275</c:v>
                </c:pt>
                <c:pt idx="26">
                  <c:v>-240</c:v>
                </c:pt>
                <c:pt idx="27">
                  <c:v>-248</c:v>
                </c:pt>
                <c:pt idx="28">
                  <c:v>-252</c:v>
                </c:pt>
                <c:pt idx="29">
                  <c:v>-253</c:v>
                </c:pt>
                <c:pt idx="30">
                  <c:v>-112</c:v>
                </c:pt>
                <c:pt idx="31">
                  <c:v>-200</c:v>
                </c:pt>
                <c:pt idx="32">
                  <c:v>-154</c:v>
                </c:pt>
                <c:pt idx="33">
                  <c:v>-96</c:v>
                </c:pt>
                <c:pt idx="34">
                  <c:v>-126</c:v>
                </c:pt>
                <c:pt idx="35">
                  <c:v>-186</c:v>
                </c:pt>
                <c:pt idx="36">
                  <c:v>-68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93-4F76-854C-1DFF909EBFEE}"/>
            </c:ext>
          </c:extLst>
        </c:ser>
        <c:ser>
          <c:idx val="3"/>
          <c:order val="2"/>
          <c:tx>
            <c:strRef>
              <c:f>Sheet1!$B$1</c:f>
              <c:strCache>
                <c:ptCount val="1"/>
                <c:pt idx="0">
                  <c:v>De Novo Charters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val>
            <c:numRef>
              <c:f>Sheet1!$B$2:$B$38</c:f>
              <c:numCache>
                <c:formatCode>#,##0_);\(#,##0\)</c:formatCode>
                <c:ptCount val="37"/>
                <c:pt idx="0">
                  <c:v>191</c:v>
                </c:pt>
                <c:pt idx="1">
                  <c:v>114</c:v>
                </c:pt>
                <c:pt idx="2">
                  <c:v>80</c:v>
                </c:pt>
                <c:pt idx="3">
                  <c:v>67</c:v>
                </c:pt>
                <c:pt idx="4">
                  <c:v>68</c:v>
                </c:pt>
                <c:pt idx="5">
                  <c:v>111</c:v>
                </c:pt>
                <c:pt idx="6">
                  <c:v>157</c:v>
                </c:pt>
                <c:pt idx="7">
                  <c:v>199</c:v>
                </c:pt>
                <c:pt idx="8">
                  <c:v>221</c:v>
                </c:pt>
                <c:pt idx="9">
                  <c:v>270</c:v>
                </c:pt>
                <c:pt idx="10">
                  <c:v>203</c:v>
                </c:pt>
                <c:pt idx="11">
                  <c:v>134</c:v>
                </c:pt>
                <c:pt idx="12">
                  <c:v>97</c:v>
                </c:pt>
                <c:pt idx="13">
                  <c:v>115</c:v>
                </c:pt>
                <c:pt idx="14">
                  <c:v>135</c:v>
                </c:pt>
                <c:pt idx="15">
                  <c:v>198</c:v>
                </c:pt>
                <c:pt idx="16">
                  <c:v>180</c:v>
                </c:pt>
                <c:pt idx="17">
                  <c:v>174</c:v>
                </c:pt>
                <c:pt idx="18">
                  <c:v>77</c:v>
                </c:pt>
                <c:pt idx="19">
                  <c:v>11</c:v>
                </c:pt>
                <c:pt idx="20">
                  <c:v>10</c:v>
                </c:pt>
                <c:pt idx="21">
                  <c:v>3</c:v>
                </c:pt>
                <c:pt idx="22">
                  <c:v>0</c:v>
                </c:pt>
                <c:pt idx="23">
                  <c:v>2</c:v>
                </c:pt>
                <c:pt idx="24">
                  <c:v>0</c:v>
                </c:pt>
                <c:pt idx="25">
                  <c:v>1</c:v>
                </c:pt>
                <c:pt idx="26">
                  <c:v>2</c:v>
                </c:pt>
                <c:pt idx="27">
                  <c:v>7</c:v>
                </c:pt>
                <c:pt idx="28">
                  <c:v>11</c:v>
                </c:pt>
                <c:pt idx="29">
                  <c:v>6</c:v>
                </c:pt>
                <c:pt idx="30">
                  <c:v>5</c:v>
                </c:pt>
                <c:pt idx="31">
                  <c:v>7</c:v>
                </c:pt>
                <c:pt idx="32">
                  <c:v>12</c:v>
                </c:pt>
                <c:pt idx="33">
                  <c:v>2</c:v>
                </c:pt>
                <c:pt idx="34">
                  <c:v>5</c:v>
                </c:pt>
                <c:pt idx="35">
                  <c:v>3</c:v>
                </c:pt>
                <c:pt idx="3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93-4F76-854C-1DFF909EBFEE}"/>
            </c:ext>
          </c:extLst>
        </c:ser>
        <c:ser>
          <c:idx val="4"/>
          <c:order val="3"/>
          <c:tx>
            <c:strRef>
              <c:f>Sheet1!$C$1</c:f>
              <c:strCache>
                <c:ptCount val="1"/>
                <c:pt idx="0">
                  <c:v>Failed Banks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val>
            <c:numRef>
              <c:f>Sheet1!$C$2:$C$38</c:f>
              <c:numCache>
                <c:formatCode>#,##0_);\(#,##0\)</c:formatCode>
                <c:ptCount val="37"/>
                <c:pt idx="0">
                  <c:v>-382</c:v>
                </c:pt>
                <c:pt idx="1">
                  <c:v>-271</c:v>
                </c:pt>
                <c:pt idx="2">
                  <c:v>-181</c:v>
                </c:pt>
                <c:pt idx="3">
                  <c:v>-50</c:v>
                </c:pt>
                <c:pt idx="4">
                  <c:v>-15</c:v>
                </c:pt>
                <c:pt idx="5">
                  <c:v>-8</c:v>
                </c:pt>
                <c:pt idx="6">
                  <c:v>-6</c:v>
                </c:pt>
                <c:pt idx="7">
                  <c:v>-1</c:v>
                </c:pt>
                <c:pt idx="8">
                  <c:v>-3</c:v>
                </c:pt>
                <c:pt idx="9">
                  <c:v>-8</c:v>
                </c:pt>
                <c:pt idx="10">
                  <c:v>-7</c:v>
                </c:pt>
                <c:pt idx="11">
                  <c:v>-4</c:v>
                </c:pt>
                <c:pt idx="12">
                  <c:v>-11</c:v>
                </c:pt>
                <c:pt idx="13">
                  <c:v>-3</c:v>
                </c:pt>
                <c:pt idx="14">
                  <c:v>-4</c:v>
                </c:pt>
                <c:pt idx="15">
                  <c:v>0</c:v>
                </c:pt>
                <c:pt idx="16">
                  <c:v>0</c:v>
                </c:pt>
                <c:pt idx="17">
                  <c:v>-3</c:v>
                </c:pt>
                <c:pt idx="18">
                  <c:v>-30</c:v>
                </c:pt>
                <c:pt idx="19">
                  <c:v>-148</c:v>
                </c:pt>
                <c:pt idx="20">
                  <c:v>-157</c:v>
                </c:pt>
                <c:pt idx="21">
                  <c:v>-92</c:v>
                </c:pt>
                <c:pt idx="22">
                  <c:v>-51</c:v>
                </c:pt>
                <c:pt idx="23">
                  <c:v>-24</c:v>
                </c:pt>
                <c:pt idx="24">
                  <c:v>-18</c:v>
                </c:pt>
                <c:pt idx="25">
                  <c:v>-8</c:v>
                </c:pt>
                <c:pt idx="26">
                  <c:v>-5</c:v>
                </c:pt>
                <c:pt idx="27">
                  <c:v>-8</c:v>
                </c:pt>
                <c:pt idx="28">
                  <c:v>0</c:v>
                </c:pt>
                <c:pt idx="29">
                  <c:v>-4</c:v>
                </c:pt>
                <c:pt idx="30">
                  <c:v>-4</c:v>
                </c:pt>
                <c:pt idx="31">
                  <c:v>0</c:v>
                </c:pt>
                <c:pt idx="32">
                  <c:v>0</c:v>
                </c:pt>
                <c:pt idx="33">
                  <c:v>-5</c:v>
                </c:pt>
                <c:pt idx="34">
                  <c:v>-2</c:v>
                </c:pt>
                <c:pt idx="35">
                  <c:v>-2</c:v>
                </c:pt>
                <c:pt idx="36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93-4F76-854C-1DFF909EB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0256840"/>
        <c:axId val="690257232"/>
      </c:barChart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Banking Institutions</c:v>
                </c:pt>
              </c:strCache>
            </c:strRef>
          </c:tx>
          <c:spPr>
            <a:ln>
              <a:solidFill>
                <a:srgbClr val="831B1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6064257028112448E-2"/>
                  <c:y val="-2.74536584407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93-4F76-854C-1DFF909EBFEE}"/>
                </c:ext>
              </c:extLst>
            </c:dLbl>
            <c:dLbl>
              <c:idx val="36"/>
              <c:layout>
                <c:manualLayout>
                  <c:x val="-4.1499330655957165E-2"/>
                  <c:y val="-3.2445232702672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CA-43F6-8DC7-E876DD34C8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Sheet1!$A$2:$A$38</c:f>
              <c:numCache>
                <c:formatCode>General</c:formatCod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numCache>
            </c:numRef>
          </c:cat>
          <c:val>
            <c:numRef>
              <c:f>Sheet1!$E$2:$E$38</c:f>
              <c:numCache>
                <c:formatCode>#,##0_);\(#,##0\)</c:formatCode>
                <c:ptCount val="37"/>
                <c:pt idx="0">
                  <c:v>15033</c:v>
                </c:pt>
                <c:pt idx="1">
                  <c:v>14321</c:v>
                </c:pt>
                <c:pt idx="2">
                  <c:v>13731</c:v>
                </c:pt>
                <c:pt idx="3">
                  <c:v>13152</c:v>
                </c:pt>
                <c:pt idx="4">
                  <c:v>12507</c:v>
                </c:pt>
                <c:pt idx="5">
                  <c:v>11891</c:v>
                </c:pt>
                <c:pt idx="6">
                  <c:v>11380</c:v>
                </c:pt>
                <c:pt idx="7">
                  <c:v>10878</c:v>
                </c:pt>
                <c:pt idx="8">
                  <c:v>10427</c:v>
                </c:pt>
                <c:pt idx="9">
                  <c:v>10196</c:v>
                </c:pt>
                <c:pt idx="10">
                  <c:v>9885</c:v>
                </c:pt>
                <c:pt idx="11">
                  <c:v>9598</c:v>
                </c:pt>
                <c:pt idx="12">
                  <c:v>9343</c:v>
                </c:pt>
                <c:pt idx="13">
                  <c:v>9176</c:v>
                </c:pt>
                <c:pt idx="14">
                  <c:v>8974</c:v>
                </c:pt>
                <c:pt idx="15">
                  <c:v>8916</c:v>
                </c:pt>
                <c:pt idx="16">
                  <c:v>8763</c:v>
                </c:pt>
                <c:pt idx="17">
                  <c:v>8611</c:v>
                </c:pt>
                <c:pt idx="18">
                  <c:v>8375</c:v>
                </c:pt>
                <c:pt idx="19">
                  <c:v>8084</c:v>
                </c:pt>
                <c:pt idx="20">
                  <c:v>7728</c:v>
                </c:pt>
                <c:pt idx="21">
                  <c:v>7425</c:v>
                </c:pt>
                <c:pt idx="22">
                  <c:v>7149</c:v>
                </c:pt>
                <c:pt idx="23">
                  <c:v>6875</c:v>
                </c:pt>
                <c:pt idx="24">
                  <c:v>6568</c:v>
                </c:pt>
                <c:pt idx="25">
                  <c:v>6238</c:v>
                </c:pt>
                <c:pt idx="26">
                  <c:v>5967</c:v>
                </c:pt>
                <c:pt idx="27">
                  <c:v>5723</c:v>
                </c:pt>
                <c:pt idx="28">
                  <c:v>5457</c:v>
                </c:pt>
                <c:pt idx="29">
                  <c:v>5228</c:v>
                </c:pt>
                <c:pt idx="30">
                  <c:v>5051</c:v>
                </c:pt>
                <c:pt idx="31">
                  <c:v>4888</c:v>
                </c:pt>
                <c:pt idx="32">
                  <c:v>4757</c:v>
                </c:pt>
                <c:pt idx="33">
                  <c:v>4642</c:v>
                </c:pt>
                <c:pt idx="34">
                  <c:v>4544</c:v>
                </c:pt>
                <c:pt idx="35">
                  <c:v>4394</c:v>
                </c:pt>
                <c:pt idx="36">
                  <c:v>4336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93-4F76-854C-1DFF909EB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0258016"/>
        <c:axId val="690257624"/>
      </c:lineChart>
      <c:catAx>
        <c:axId val="690256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300" b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690257232"/>
        <c:crosses val="autoZero"/>
        <c:auto val="1"/>
        <c:lblAlgn val="ctr"/>
        <c:lblOffset val="0"/>
        <c:tickLblSkip val="1"/>
        <c:noMultiLvlLbl val="0"/>
      </c:catAx>
      <c:valAx>
        <c:axId val="690257232"/>
        <c:scaling>
          <c:orientation val="minMax"/>
          <c:max val="400"/>
          <c:min val="-8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en-US" sz="1300" dirty="0">
                    <a:latin typeface="Calibri" pitchFamily="34" charset="0"/>
                    <a:cs typeface="Calibri" pitchFamily="34" charset="0"/>
                  </a:rPr>
                  <a:t>Additions / (Eliminations)</a:t>
                </a:r>
              </a:p>
            </c:rich>
          </c:tx>
          <c:layout>
            <c:manualLayout>
              <c:xMode val="edge"/>
              <c:yMode val="edge"/>
              <c:x val="1.5234270414993306E-2"/>
              <c:y val="0.3152758876502753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690256840"/>
        <c:crosses val="autoZero"/>
        <c:crossBetween val="between"/>
        <c:majorUnit val="200"/>
      </c:valAx>
      <c:valAx>
        <c:axId val="690257624"/>
        <c:scaling>
          <c:orientation val="minMax"/>
          <c:max val="16000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1300"/>
                </a:pPr>
                <a:r>
                  <a:rPr lang="en-US" sz="1300" dirty="0">
                    <a:latin typeface="Calibri" pitchFamily="34" charset="0"/>
                    <a:cs typeface="Calibri" pitchFamily="34" charset="0"/>
                  </a:rPr>
                  <a:t>Total Number of Institutions</a:t>
                </a:r>
              </a:p>
            </c:rich>
          </c:tx>
          <c:layout>
            <c:manualLayout>
              <c:xMode val="edge"/>
              <c:yMode val="edge"/>
              <c:x val="0.9501686536170928"/>
              <c:y val="0.3035421507986027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690258016"/>
        <c:crosses val="max"/>
        <c:crossBetween val="between"/>
        <c:majorUnit val="2000"/>
      </c:valAx>
      <c:catAx>
        <c:axId val="69025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025762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9.5173660521350498E-2"/>
          <c:y val="1.7772362596601209E-2"/>
          <c:w val="0.78369636024412603"/>
          <c:h val="3.5156496062992128E-2"/>
        </c:manualLayout>
      </c:layout>
      <c:overlay val="0"/>
      <c:txPr>
        <a:bodyPr/>
        <a:lstStyle/>
        <a:p>
          <a:pPr>
            <a:defRPr sz="1300" b="0" i="1">
              <a:latin typeface="Calibri" pitchFamily="34" charset="0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032531517501917E-2"/>
          <c:y val="1.746734421902162E-2"/>
          <c:w val="0.96402901735823165"/>
          <c:h val="0.88188523958104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13236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 i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Digital Bank</c:v>
                </c:pt>
                <c:pt idx="1">
                  <c:v>Regional
Bank</c:v>
                </c:pt>
                <c:pt idx="2">
                  <c:v>Megabank</c:v>
                </c:pt>
                <c:pt idx="3">
                  <c:v>Credit 
Union</c:v>
                </c:pt>
                <c:pt idx="4">
                  <c:v>Community 
Bank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0.36</c:v>
                </c:pt>
                <c:pt idx="1">
                  <c:v>0.27</c:v>
                </c:pt>
                <c:pt idx="2">
                  <c:v>0.24</c:v>
                </c:pt>
                <c:pt idx="3">
                  <c:v>7.0000000000000007E-2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F-4A3D-AFFF-FE0AD71DB1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8C8C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 i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Digital Bank</c:v>
                </c:pt>
                <c:pt idx="1">
                  <c:v>Regional
Bank</c:v>
                </c:pt>
                <c:pt idx="2">
                  <c:v>Megabank</c:v>
                </c:pt>
                <c:pt idx="3">
                  <c:v>Credit 
Union</c:v>
                </c:pt>
                <c:pt idx="4">
                  <c:v>Community 
Bank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0.56000000000000005</c:v>
                </c:pt>
                <c:pt idx="1">
                  <c:v>0.19</c:v>
                </c:pt>
                <c:pt idx="2">
                  <c:v>0.13</c:v>
                </c:pt>
                <c:pt idx="3">
                  <c:v>0.04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F-4A3D-AFFF-FE0AD71DB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93057024"/>
        <c:axId val="93058560"/>
      </c:barChart>
      <c:catAx>
        <c:axId val="9305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00" b="1" i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93058560"/>
        <c:crosses val="autoZero"/>
        <c:auto val="1"/>
        <c:lblAlgn val="ctr"/>
        <c:lblOffset val="100"/>
        <c:noMultiLvlLbl val="0"/>
      </c:catAx>
      <c:valAx>
        <c:axId val="93058560"/>
        <c:scaling>
          <c:orientation val="minMax"/>
          <c:max val="0.64000000000000012"/>
          <c:min val="0"/>
        </c:scaling>
        <c:delete val="0"/>
        <c:axPos val="l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93057024"/>
        <c:crosses val="autoZero"/>
        <c:crossBetween val="between"/>
        <c:majorUnit val="50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ysClr val="window" lastClr="FFFFFF"/>
      </a:solidFill>
    </a:ln>
    <a:effectLst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910359514669194E-2"/>
          <c:y val="0.21723940162455391"/>
          <c:w val="0.8741689317305088"/>
          <c:h val="0.658055984802437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300" b="1" i="1" baseline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Sheet1!$A$6:$A$8</c:f>
              <c:strCache>
                <c:ptCount val="3"/>
                <c:pt idx="0">
                  <c:v>2H24</c:v>
                </c:pt>
                <c:pt idx="1">
                  <c:v>1H25</c:v>
                </c:pt>
                <c:pt idx="2">
                  <c:v>2H25</c:v>
                </c:pt>
              </c:strCache>
            </c:strRef>
          </c:cat>
          <c:val>
            <c:numRef>
              <c:f>Sheet1!$B$6:$B$8</c:f>
              <c:numCache>
                <c:formatCode>_(* #,##0.00_);_(* \(#,##0.00\);_(* "-"??_);_(@_)</c:formatCode>
                <c:ptCount val="3"/>
                <c:pt idx="0">
                  <c:v>6.5</c:v>
                </c:pt>
                <c:pt idx="1">
                  <c:v>4.8</c:v>
                </c:pt>
                <c:pt idx="2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2C-4A8B-8B0E-D3861FDC6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524280"/>
        <c:axId val="121524672"/>
      </c:barChart>
      <c:catAx>
        <c:axId val="121524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00" b="1" baseline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1524672"/>
        <c:crosses val="autoZero"/>
        <c:auto val="1"/>
        <c:lblAlgn val="ctr"/>
        <c:lblOffset val="100"/>
        <c:tickLblSkip val="1"/>
        <c:noMultiLvlLbl val="0"/>
      </c:catAx>
      <c:valAx>
        <c:axId val="121524672"/>
        <c:scaling>
          <c:orientation val="minMax"/>
          <c:min val="2.5"/>
        </c:scaling>
        <c:delete val="1"/>
        <c:axPos val="l"/>
        <c:numFmt formatCode="General" sourceLinked="0"/>
        <c:majorTickMark val="out"/>
        <c:minorTickMark val="none"/>
        <c:tickLblPos val="nextTo"/>
        <c:crossAx val="121524280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540843108897E-2"/>
          <c:y val="2.2601924759405076E-2"/>
          <c:w val="0.87585034013605456"/>
          <c:h val="0.9"/>
        </c:manualLayout>
      </c:layout>
      <c:scatterChart>
        <c:scatterStyle val="lineMarker"/>
        <c:varyColors val="0"/>
        <c:ser>
          <c:idx val="0"/>
          <c:order val="0"/>
          <c:tx>
            <c:strRef>
              <c:f>'Sensitivity Backup'!$AG$3</c:f>
              <c:strCache>
                <c:ptCount val="1"/>
                <c:pt idx="0">
                  <c:v>Permissible Debt Financing</c:v>
                </c:pt>
              </c:strCache>
            </c:strRef>
          </c:tx>
          <c:spPr>
            <a:ln w="19050" cap="rnd">
              <a:solidFill>
                <a:srgbClr val="13236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'Sensitivity Backup'!$AI$4:$AI$103</c:f>
              <c:numCache>
                <c:formatCode>"$"#,##0.0</c:formatCode>
                <c:ptCount val="100"/>
                <c:pt idx="0">
                  <c:v>34.757464971430018</c:v>
                </c:pt>
                <c:pt idx="1">
                  <c:v>35.062473927809044</c:v>
                </c:pt>
                <c:pt idx="2">
                  <c:v>35.372883395484415</c:v>
                </c:pt>
                <c:pt idx="3">
                  <c:v>35.688838091069137</c:v>
                </c:pt>
                <c:pt idx="4">
                  <c:v>36.010487943487824</c:v>
                </c:pt>
                <c:pt idx="5">
                  <c:v>36.337988338537279</c:v>
                </c:pt>
                <c:pt idx="6">
                  <c:v>36.671500367433531</c:v>
                </c:pt>
                <c:pt idx="7">
                  <c:v>37.011191086719165</c:v>
                </c:pt>
                <c:pt idx="8">
                  <c:v>37.35723380457447</c:v>
                </c:pt>
                <c:pt idx="9">
                  <c:v>37.709808368144671</c:v>
                </c:pt>
                <c:pt idx="10">
                  <c:v>38.069101482418482</c:v>
                </c:pt>
                <c:pt idx="11">
                  <c:v>38.435307032744632</c:v>
                </c:pt>
                <c:pt idx="12">
                  <c:v>38.80862644111842</c:v>
                </c:pt>
                <c:pt idx="13">
                  <c:v>39.189269027636968</c:v>
                </c:pt>
                <c:pt idx="14">
                  <c:v>39.577452409926799</c:v>
                </c:pt>
                <c:pt idx="15">
                  <c:v>39.973402912681223</c:v>
                </c:pt>
                <c:pt idx="16">
                  <c:v>40.377356007014868</c:v>
                </c:pt>
                <c:pt idx="17">
                  <c:v>40.789556782843547</c:v>
                </c:pt>
                <c:pt idx="18">
                  <c:v>41.210260440304644</c:v>
                </c:pt>
                <c:pt idx="19">
                  <c:v>41.639732815976139</c:v>
                </c:pt>
                <c:pt idx="20">
                  <c:v>42.078250947545747</c:v>
                </c:pt>
                <c:pt idx="21">
                  <c:v>42.526103666275155</c:v>
                </c:pt>
                <c:pt idx="22">
                  <c:v>42.983592230294484</c:v>
                </c:pt>
                <c:pt idx="23">
                  <c:v>43.451031004974034</c:v>
                </c:pt>
                <c:pt idx="24">
                  <c:v>43.928748180091148</c:v>
                </c:pt>
                <c:pt idx="25">
                  <c:v>44.417086537004799</c:v>
                </c:pt>
                <c:pt idx="26">
                  <c:v>44.916404271754089</c:v>
                </c:pt>
                <c:pt idx="27">
                  <c:v>45.427075871442909</c:v>
                </c:pt>
                <c:pt idx="28">
                  <c:v>45.949493048999344</c:v>
                </c:pt>
                <c:pt idx="29">
                  <c:v>46.484065744934256</c:v>
                </c:pt>
                <c:pt idx="30">
                  <c:v>47.031223201713061</c:v>
                </c:pt>
                <c:pt idx="31">
                  <c:v>47.591415113668774</c:v>
                </c:pt>
                <c:pt idx="32">
                  <c:v>48.16511285840464</c:v>
                </c:pt>
                <c:pt idx="33">
                  <c:v>48.752810819194423</c:v>
                </c:pt>
                <c:pt idx="34">
                  <c:v>49.355027806890661</c:v>
                </c:pt>
                <c:pt idx="35">
                  <c:v>49.972308588019338</c:v>
                </c:pt>
                <c:pt idx="36">
                  <c:v>50.605225527720528</c:v>
                </c:pt>
                <c:pt idx="37">
                  <c:v>51.254380359390986</c:v>
                </c:pt>
                <c:pt idx="38">
                  <c:v>51.920406093255266</c:v>
                </c:pt>
                <c:pt idx="39">
                  <c:v>52.603969075655563</c:v>
                </c:pt>
                <c:pt idx="40">
                  <c:v>53.305771212721247</c:v>
                </c:pt>
                <c:pt idx="41">
                  <c:v>54.026552373951652</c:v>
                </c:pt>
                <c:pt idx="42">
                  <c:v>54.767092994322304</c:v>
                </c:pt>
                <c:pt idx="43">
                  <c:v>55.528216893188421</c:v>
                </c:pt>
                <c:pt idx="44">
                  <c:v>56.310794331384358</c:v>
                </c:pt>
                <c:pt idx="45">
                  <c:v>57.115745330386446</c:v>
                </c:pt>
                <c:pt idx="46">
                  <c:v>57.944043280698246</c:v>
                </c:pt>
                <c:pt idx="47">
                  <c:v>58.79671886852919</c:v>
                </c:pt>
                <c:pt idx="48">
                  <c:v>59.674864354438263</c:v>
                </c:pt>
                <c:pt idx="49">
                  <c:v>60.579638241198495</c:v>
                </c:pt>
                <c:pt idx="50">
                  <c:v>61.512270372508794</c:v>
                </c:pt>
                <c:pt idx="51">
                  <c:v>62.474067511770059</c:v>
                </c:pt>
                <c:pt idx="52">
                  <c:v>63.466419448892587</c:v>
                </c:pt>
                <c:pt idx="53">
                  <c:v>64.490805702575244</c:v>
                </c:pt>
                <c:pt idx="54">
                  <c:v>65.548802879517311</c:v>
                </c:pt>
                <c:pt idx="55">
                  <c:v>66.642092772241327</c:v>
                </c:pt>
                <c:pt idx="56">
                  <c:v>67.772471277125419</c:v>
                </c:pt>
                <c:pt idx="57">
                  <c:v>68.941858243587433</c:v>
                </c:pt>
                <c:pt idx="58">
                  <c:v>70.152308348712864</c:v>
                </c:pt>
                <c:pt idx="59">
                  <c:v>71.40602315287083</c:v>
                </c:pt>
                <c:pt idx="60">
                  <c:v>72.705364454928443</c:v>
                </c:pt>
                <c:pt idx="61">
                  <c:v>74.052869150902964</c:v>
                </c:pt>
                <c:pt idx="62">
                  <c:v>75.451265757079824</c:v>
                </c:pt>
                <c:pt idx="63">
                  <c:v>76.903492856088448</c:v>
                </c:pt>
                <c:pt idx="64">
                  <c:v>78.412719711494162</c:v>
                </c:pt>
                <c:pt idx="65">
                  <c:v>79.982369348810522</c:v>
                </c:pt>
                <c:pt idx="66">
                  <c:v>81.616144483575482</c:v>
                </c:pt>
                <c:pt idx="67">
                  <c:v>83.318056671946195</c:v>
                </c:pt>
                <c:pt idx="68">
                  <c:v>85.092459202696574</c:v>
                </c:pt>
                <c:pt idx="69">
                  <c:v>86.944084282545845</c:v>
                </c:pt>
                <c:pt idx="70">
                  <c:v>88.878085169036524</c:v>
                </c:pt>
                <c:pt idx="71">
                  <c:v>90.900084073500125</c:v>
                </c:pt>
                <c:pt idx="72">
                  <c:v>93.016226744770535</c:v>
                </c:pt>
                <c:pt idx="73">
                  <c:v>95.233244861109299</c:v>
                </c:pt>
                <c:pt idx="74">
                  <c:v>97.558527562562602</c:v>
                </c:pt>
                <c:pt idx="75">
                  <c:v>100.00020372510235</c:v>
                </c:pt>
                <c:pt idx="76">
                  <c:v>102.56723690676712</c:v>
                </c:pt>
                <c:pt idx="77">
                  <c:v>105.2695353028538</c:v>
                </c:pt>
                <c:pt idx="78">
                  <c:v>108.11807955311949</c:v>
                </c:pt>
                <c:pt idx="79">
                  <c:v>111.12507187651657</c:v>
                </c:pt>
                <c:pt idx="80">
                  <c:v>114.30411080591776</c:v>
                </c:pt>
                <c:pt idx="81">
                  <c:v>117.67039679119107</c:v>
                </c:pt>
                <c:pt idx="82">
                  <c:v>121.24097525004414</c:v>
                </c:pt>
                <c:pt idx="83">
                  <c:v>125.03502524120384</c:v>
                </c:pt>
                <c:pt idx="84">
                  <c:v>129.07420409004808</c:v>
                </c:pt>
                <c:pt idx="85">
                  <c:v>133.38306105039257</c:v>
                </c:pt>
                <c:pt idx="86">
                  <c:v>137.9895366816487</c:v>
                </c:pt>
                <c:pt idx="87">
                  <c:v>142.92556939280405</c:v>
                </c:pt>
                <c:pt idx="88">
                  <c:v>148.22783701220632</c:v>
                </c:pt>
                <c:pt idx="89">
                  <c:v>153.93866977479635</c:v>
                </c:pt>
                <c:pt idx="90">
                  <c:v>160.10718281040633</c:v>
                </c:pt>
                <c:pt idx="91">
                  <c:v>166.79069229731627</c:v>
                </c:pt>
                <c:pt idx="92">
                  <c:v>174.05650173912616</c:v>
                </c:pt>
                <c:pt idx="93">
                  <c:v>181.98417641308811</c:v>
                </c:pt>
                <c:pt idx="94">
                  <c:v>190.66846903149585</c:v>
                </c:pt>
                <c:pt idx="95">
                  <c:v>200.22312505055498</c:v>
                </c:pt>
                <c:pt idx="96">
                  <c:v>210.78589249274006</c:v>
                </c:pt>
                <c:pt idx="97">
                  <c:v>222.52520581245946</c:v>
                </c:pt>
                <c:pt idx="98">
                  <c:v>235.64923498817637</c:v>
                </c:pt>
                <c:pt idx="99">
                  <c:v>250.41833745940986</c:v>
                </c:pt>
              </c:numCache>
            </c:numRef>
          </c:xVal>
          <c:yVal>
            <c:numRef>
              <c:f>'Sensitivity Backup'!$AG$4:$AG$103</c:f>
              <c:numCache>
                <c:formatCode>"$"#,##0.0</c:formatCode>
                <c:ptCount val="100"/>
                <c:pt idx="0">
                  <c:v>0</c:v>
                </c:pt>
                <c:pt idx="1">
                  <c:v>4.7334339803180123E-2</c:v>
                </c:pt>
                <c:pt idx="2">
                  <c:v>9.5506785166794866E-2</c:v>
                </c:pt>
                <c:pt idx="3">
                  <c:v>0.14453979426547728</c:v>
                </c:pt>
                <c:pt idx="4">
                  <c:v>0.19445663489742676</c:v>
                </c:pt>
                <c:pt idx="5">
                  <c:v>0.24528142128223965</c:v>
                </c:pt>
                <c:pt idx="6">
                  <c:v>0.29703915297939792</c:v>
                </c:pt>
                <c:pt idx="7">
                  <c:v>0.34975575576595919</c:v>
                </c:pt>
                <c:pt idx="8">
                  <c:v>0.40345812509338108</c:v>
                </c:pt>
                <c:pt idx="9">
                  <c:v>0.45817417166838764</c:v>
                </c:pt>
                <c:pt idx="10">
                  <c:v>0.51393287001802757</c:v>
                </c:pt>
                <c:pt idx="11">
                  <c:v>0.57076430942975753</c:v>
                </c:pt>
                <c:pt idx="12">
                  <c:v>0.62869974835424669</c:v>
                </c:pt>
                <c:pt idx="13">
                  <c:v>0.687771671424519</c:v>
                </c:pt>
                <c:pt idx="14">
                  <c:v>0.74801385056421943</c:v>
                </c:pt>
                <c:pt idx="15">
                  <c:v>0.80946140898944219</c:v>
                </c:pt>
                <c:pt idx="16">
                  <c:v>0.87215088974076627</c:v>
                </c:pt>
                <c:pt idx="17">
                  <c:v>0.93612032818252744</c:v>
                </c:pt>
                <c:pt idx="18">
                  <c:v>1.0014093287078358</c:v>
                </c:pt>
                <c:pt idx="19">
                  <c:v>1.0680591467166822</c:v>
                </c:pt>
                <c:pt idx="20">
                  <c:v>1.1361127756026543</c:v>
                </c:pt>
                <c:pt idx="21">
                  <c:v>1.2056150389502016</c:v>
                </c:pt>
                <c:pt idx="22">
                  <c:v>1.2766126892200074</c:v>
                </c:pt>
                <c:pt idx="23">
                  <c:v>1.3491545127313338</c:v>
                </c:pt>
                <c:pt idx="24">
                  <c:v>1.423291441054009</c:v>
                </c:pt>
                <c:pt idx="25">
                  <c:v>1.4990766706004872</c:v>
                </c:pt>
                <c:pt idx="26">
                  <c:v>1.5765657899192658</c:v>
                </c:pt>
                <c:pt idx="27">
                  <c:v>1.6558169155348867</c:v>
                </c:pt>
                <c:pt idx="28">
                  <c:v>1.7368908372727037</c:v>
                </c:pt>
                <c:pt idx="29">
                  <c:v>1.819851173895759</c:v>
                </c:pt>
                <c:pt idx="30">
                  <c:v>1.9047645396465269</c:v>
                </c:pt>
                <c:pt idx="31">
                  <c:v>1.9917007225225267</c:v>
                </c:pt>
                <c:pt idx="32">
                  <c:v>2.0807328755093684</c:v>
                </c:pt>
                <c:pt idx="33">
                  <c:v>2.1719377219845324</c:v>
                </c:pt>
                <c:pt idx="34">
                  <c:v>2.2653957763058674</c:v>
                </c:pt>
                <c:pt idx="35">
                  <c:v>2.3611915807848991</c:v>
                </c:pt>
                <c:pt idx="36">
                  <c:v>2.4594139606796603</c:v>
                </c:pt>
                <c:pt idx="37">
                  <c:v>2.5601562989688853</c:v>
                </c:pt>
                <c:pt idx="38">
                  <c:v>2.663516832562479</c:v>
                </c:pt>
                <c:pt idx="39">
                  <c:v>2.7695989717910479</c:v>
                </c:pt>
                <c:pt idx="40">
                  <c:v>2.8785116454803603</c:v>
                </c:pt>
                <c:pt idx="41">
                  <c:v>2.990369673881768</c:v>
                </c:pt>
                <c:pt idx="42">
                  <c:v>3.105294172732973</c:v>
                </c:pt>
                <c:pt idx="43">
                  <c:v>3.2234129906372768</c:v>
                </c:pt>
                <c:pt idx="44">
                  <c:v>3.3448611832679198</c:v>
                </c:pt>
                <c:pt idx="45">
                  <c:v>3.4697815288029719</c:v>
                </c:pt>
                <c:pt idx="46">
                  <c:v>3.5983250877121322</c:v>
                </c:pt>
                <c:pt idx="47">
                  <c:v>3.7306518121880283</c:v>
                </c:pt>
                <c:pt idx="48">
                  <c:v>3.8669312101464937</c:v>
                </c:pt>
                <c:pt idx="49">
                  <c:v>4.0073430696341363</c:v>
                </c:pt>
                <c:pt idx="50">
                  <c:v>4.1520782500839166</c:v>
                </c:pt>
                <c:pt idx="51">
                  <c:v>4.3013395481182517</c:v>
                </c:pt>
                <c:pt idx="52">
                  <c:v>4.4553426452556106</c:v>
                </c:pt>
                <c:pt idx="53">
                  <c:v>4.6143171479486194</c:v>
                </c:pt>
                <c:pt idx="54">
                  <c:v>4.7785077298613965</c:v>
                </c:pt>
                <c:pt idx="55">
                  <c:v>4.948175388314251</c:v>
                </c:pt>
                <c:pt idx="56">
                  <c:v>5.123598828493459</c:v>
                </c:pt>
                <c:pt idx="57">
                  <c:v>5.3050759918160253</c:v>
                </c:pt>
                <c:pt idx="58">
                  <c:v>5.4929257436416803</c:v>
                </c:pt>
                <c:pt idx="59">
                  <c:v>5.6874897440927281</c:v>
                </c:pt>
                <c:pt idx="60">
                  <c:v>5.8891345207766825</c:v>
                </c:pt>
                <c:pt idx="61">
                  <c:v>6.0982537745347667</c:v>
                </c:pt>
                <c:pt idx="62">
                  <c:v>6.3152709438416057</c:v>
                </c:pt>
                <c:pt idx="63">
                  <c:v>6.5406420673545318</c:v>
                </c:pt>
                <c:pt idx="64">
                  <c:v>6.7748589830361254</c:v>
                </c:pt>
                <c:pt idx="65">
                  <c:v>7.018452910280204</c:v>
                </c:pt>
                <c:pt idx="66">
                  <c:v>7.2719984734313341</c:v>
                </c:pt>
                <c:pt idx="67">
                  <c:v>7.536118225936324</c:v>
                </c:pt>
                <c:pt idx="68">
                  <c:v>7.811487754721103</c:v>
                </c:pt>
                <c:pt idx="69">
                  <c:v>8.0988414508507027</c:v>
                </c:pt>
                <c:pt idx="70">
                  <c:v>8.3989790484171571</c:v>
                </c:pt>
                <c:pt idx="71">
                  <c:v>8.7127730583958058</c:v>
                </c:pt>
                <c:pt idx="72">
                  <c:v>9.041177239547185</c:v>
                </c:pt>
                <c:pt idx="73">
                  <c:v>9.3852362810204735</c:v>
                </c:pt>
                <c:pt idx="74">
                  <c:v>9.7460969034590139</c:v>
                </c:pt>
                <c:pt idx="75">
                  <c:v>10.125020627124904</c:v>
                </c:pt>
                <c:pt idx="76">
                  <c:v>10.384932736766759</c:v>
                </c:pt>
                <c:pt idx="77">
                  <c:v>10.658540449367118</c:v>
                </c:pt>
                <c:pt idx="78">
                  <c:v>10.94695555470105</c:v>
                </c:pt>
                <c:pt idx="79">
                  <c:v>11.251413527436904</c:v>
                </c:pt>
                <c:pt idx="80">
                  <c:v>11.5732912190607</c:v>
                </c:pt>
                <c:pt idx="81">
                  <c:v>11.914127675059486</c:v>
                </c:pt>
                <c:pt idx="82">
                  <c:v>12.275648744003695</c:v>
                </c:pt>
                <c:pt idx="83">
                  <c:v>12.659796305623161</c:v>
                </c:pt>
                <c:pt idx="84">
                  <c:v>13.068763164076914</c:v>
                </c:pt>
                <c:pt idx="85">
                  <c:v>13.505034931292213</c:v>
                </c:pt>
                <c:pt idx="86">
                  <c:v>13.971440588960634</c:v>
                </c:pt>
                <c:pt idx="87">
                  <c:v>14.471213900964857</c:v>
                </c:pt>
                <c:pt idx="88">
                  <c:v>15.008068497425185</c:v>
                </c:pt>
                <c:pt idx="89">
                  <c:v>15.586290314652549</c:v>
                </c:pt>
                <c:pt idx="90">
                  <c:v>16.210852259496765</c:v>
                </c:pt>
                <c:pt idx="91">
                  <c:v>16.887557595051881</c:v>
                </c:pt>
                <c:pt idx="92">
                  <c:v>17.623220801035167</c:v>
                </c:pt>
                <c:pt idx="93">
                  <c:v>18.425897861768675</c:v>
                </c:pt>
                <c:pt idx="94">
                  <c:v>19.305182489389711</c:v>
                </c:pt>
                <c:pt idx="95">
                  <c:v>20.272591411302081</c:v>
                </c:pt>
                <c:pt idx="96">
                  <c:v>21.342071614834861</c:v>
                </c:pt>
                <c:pt idx="97">
                  <c:v>22.530677088458184</c:v>
                </c:pt>
                <c:pt idx="98">
                  <c:v>23.859485042492484</c:v>
                </c:pt>
                <c:pt idx="99">
                  <c:v>25.354856667702652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CE-42B1-8D7F-88F9B25EB5D7}"/>
            </c:ext>
          </c:extLst>
        </c:ser>
        <c:ser>
          <c:idx val="1"/>
          <c:order val="1"/>
          <c:tx>
            <c:strRef>
              <c:f>'Sensitivity Backup'!$AH$3</c:f>
              <c:strCache>
                <c:ptCount val="1"/>
                <c:pt idx="0">
                  <c:v>Total Financing Requirement (Debt + Equity)</c:v>
                </c:pt>
              </c:strCache>
            </c:strRef>
          </c:tx>
          <c:spPr>
            <a:ln w="19050" cap="rnd">
              <a:solidFill>
                <a:srgbClr val="8FAADC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'Sensitivity Backup'!$AI$4:$AI$103</c:f>
              <c:numCache>
                <c:formatCode>"$"#,##0.0</c:formatCode>
                <c:ptCount val="100"/>
                <c:pt idx="0">
                  <c:v>34.757464971430018</c:v>
                </c:pt>
                <c:pt idx="1">
                  <c:v>35.062473927809044</c:v>
                </c:pt>
                <c:pt idx="2">
                  <c:v>35.372883395484415</c:v>
                </c:pt>
                <c:pt idx="3">
                  <c:v>35.688838091069137</c:v>
                </c:pt>
                <c:pt idx="4">
                  <c:v>36.010487943487824</c:v>
                </c:pt>
                <c:pt idx="5">
                  <c:v>36.337988338537279</c:v>
                </c:pt>
                <c:pt idx="6">
                  <c:v>36.671500367433531</c:v>
                </c:pt>
                <c:pt idx="7">
                  <c:v>37.011191086719165</c:v>
                </c:pt>
                <c:pt idx="8">
                  <c:v>37.35723380457447</c:v>
                </c:pt>
                <c:pt idx="9">
                  <c:v>37.709808368144671</c:v>
                </c:pt>
                <c:pt idx="10">
                  <c:v>38.069101482418482</c:v>
                </c:pt>
                <c:pt idx="11">
                  <c:v>38.435307032744632</c:v>
                </c:pt>
                <c:pt idx="12">
                  <c:v>38.80862644111842</c:v>
                </c:pt>
                <c:pt idx="13">
                  <c:v>39.189269027636968</c:v>
                </c:pt>
                <c:pt idx="14">
                  <c:v>39.577452409926799</c:v>
                </c:pt>
                <c:pt idx="15">
                  <c:v>39.973402912681223</c:v>
                </c:pt>
                <c:pt idx="16">
                  <c:v>40.377356007014868</c:v>
                </c:pt>
                <c:pt idx="17">
                  <c:v>40.789556782843547</c:v>
                </c:pt>
                <c:pt idx="18">
                  <c:v>41.210260440304644</c:v>
                </c:pt>
                <c:pt idx="19">
                  <c:v>41.639732815976139</c:v>
                </c:pt>
                <c:pt idx="20">
                  <c:v>42.078250947545747</c:v>
                </c:pt>
                <c:pt idx="21">
                  <c:v>42.526103666275155</c:v>
                </c:pt>
                <c:pt idx="22">
                  <c:v>42.983592230294484</c:v>
                </c:pt>
                <c:pt idx="23">
                  <c:v>43.451031004974034</c:v>
                </c:pt>
                <c:pt idx="24">
                  <c:v>43.928748180091148</c:v>
                </c:pt>
                <c:pt idx="25">
                  <c:v>44.417086537004799</c:v>
                </c:pt>
                <c:pt idx="26">
                  <c:v>44.916404271754089</c:v>
                </c:pt>
                <c:pt idx="27">
                  <c:v>45.427075871442909</c:v>
                </c:pt>
                <c:pt idx="28">
                  <c:v>45.949493048999344</c:v>
                </c:pt>
                <c:pt idx="29">
                  <c:v>46.484065744934256</c:v>
                </c:pt>
                <c:pt idx="30">
                  <c:v>47.031223201713061</c:v>
                </c:pt>
                <c:pt idx="31">
                  <c:v>47.591415113668774</c:v>
                </c:pt>
                <c:pt idx="32">
                  <c:v>48.16511285840464</c:v>
                </c:pt>
                <c:pt idx="33">
                  <c:v>48.752810819194423</c:v>
                </c:pt>
                <c:pt idx="34">
                  <c:v>49.355027806890661</c:v>
                </c:pt>
                <c:pt idx="35">
                  <c:v>49.972308588019338</c:v>
                </c:pt>
                <c:pt idx="36">
                  <c:v>50.605225527720528</c:v>
                </c:pt>
                <c:pt idx="37">
                  <c:v>51.254380359390986</c:v>
                </c:pt>
                <c:pt idx="38">
                  <c:v>51.920406093255266</c:v>
                </c:pt>
                <c:pt idx="39">
                  <c:v>52.603969075655563</c:v>
                </c:pt>
                <c:pt idx="40">
                  <c:v>53.305771212721247</c:v>
                </c:pt>
                <c:pt idx="41">
                  <c:v>54.026552373951652</c:v>
                </c:pt>
                <c:pt idx="42">
                  <c:v>54.767092994322304</c:v>
                </c:pt>
                <c:pt idx="43">
                  <c:v>55.528216893188421</c:v>
                </c:pt>
                <c:pt idx="44">
                  <c:v>56.310794331384358</c:v>
                </c:pt>
                <c:pt idx="45">
                  <c:v>57.115745330386446</c:v>
                </c:pt>
                <c:pt idx="46">
                  <c:v>57.944043280698246</c:v>
                </c:pt>
                <c:pt idx="47">
                  <c:v>58.79671886852919</c:v>
                </c:pt>
                <c:pt idx="48">
                  <c:v>59.674864354438263</c:v>
                </c:pt>
                <c:pt idx="49">
                  <c:v>60.579638241198495</c:v>
                </c:pt>
                <c:pt idx="50">
                  <c:v>61.512270372508794</c:v>
                </c:pt>
                <c:pt idx="51">
                  <c:v>62.474067511770059</c:v>
                </c:pt>
                <c:pt idx="52">
                  <c:v>63.466419448892587</c:v>
                </c:pt>
                <c:pt idx="53">
                  <c:v>64.490805702575244</c:v>
                </c:pt>
                <c:pt idx="54">
                  <c:v>65.548802879517311</c:v>
                </c:pt>
                <c:pt idx="55">
                  <c:v>66.642092772241327</c:v>
                </c:pt>
                <c:pt idx="56">
                  <c:v>67.772471277125419</c:v>
                </c:pt>
                <c:pt idx="57">
                  <c:v>68.941858243587433</c:v>
                </c:pt>
                <c:pt idx="58">
                  <c:v>70.152308348712864</c:v>
                </c:pt>
                <c:pt idx="59">
                  <c:v>71.40602315287083</c:v>
                </c:pt>
                <c:pt idx="60">
                  <c:v>72.705364454928443</c:v>
                </c:pt>
                <c:pt idx="61">
                  <c:v>74.052869150902964</c:v>
                </c:pt>
                <c:pt idx="62">
                  <c:v>75.451265757079824</c:v>
                </c:pt>
                <c:pt idx="63">
                  <c:v>76.903492856088448</c:v>
                </c:pt>
                <c:pt idx="64">
                  <c:v>78.412719711494162</c:v>
                </c:pt>
                <c:pt idx="65">
                  <c:v>79.982369348810522</c:v>
                </c:pt>
                <c:pt idx="66">
                  <c:v>81.616144483575482</c:v>
                </c:pt>
                <c:pt idx="67">
                  <c:v>83.318056671946195</c:v>
                </c:pt>
                <c:pt idx="68">
                  <c:v>85.092459202696574</c:v>
                </c:pt>
                <c:pt idx="69">
                  <c:v>86.944084282545845</c:v>
                </c:pt>
                <c:pt idx="70">
                  <c:v>88.878085169036524</c:v>
                </c:pt>
                <c:pt idx="71">
                  <c:v>90.900084073500125</c:v>
                </c:pt>
                <c:pt idx="72">
                  <c:v>93.016226744770535</c:v>
                </c:pt>
                <c:pt idx="73">
                  <c:v>95.233244861109299</c:v>
                </c:pt>
                <c:pt idx="74">
                  <c:v>97.558527562562602</c:v>
                </c:pt>
                <c:pt idx="75">
                  <c:v>100.00020372510235</c:v>
                </c:pt>
                <c:pt idx="76">
                  <c:v>102.56723690676712</c:v>
                </c:pt>
                <c:pt idx="77">
                  <c:v>105.2695353028538</c:v>
                </c:pt>
                <c:pt idx="78">
                  <c:v>108.11807955311949</c:v>
                </c:pt>
                <c:pt idx="79">
                  <c:v>111.12507187651657</c:v>
                </c:pt>
                <c:pt idx="80">
                  <c:v>114.30411080591776</c:v>
                </c:pt>
                <c:pt idx="81">
                  <c:v>117.67039679119107</c:v>
                </c:pt>
                <c:pt idx="82">
                  <c:v>121.24097525004414</c:v>
                </c:pt>
                <c:pt idx="83">
                  <c:v>125.03502524120384</c:v>
                </c:pt>
                <c:pt idx="84">
                  <c:v>129.07420409004808</c:v>
                </c:pt>
                <c:pt idx="85">
                  <c:v>133.38306105039257</c:v>
                </c:pt>
                <c:pt idx="86">
                  <c:v>137.9895366816487</c:v>
                </c:pt>
                <c:pt idx="87">
                  <c:v>142.92556939280405</c:v>
                </c:pt>
                <c:pt idx="88">
                  <c:v>148.22783701220632</c:v>
                </c:pt>
                <c:pt idx="89">
                  <c:v>153.93866977479635</c:v>
                </c:pt>
                <c:pt idx="90">
                  <c:v>160.10718281040633</c:v>
                </c:pt>
                <c:pt idx="91">
                  <c:v>166.79069229731627</c:v>
                </c:pt>
                <c:pt idx="92">
                  <c:v>174.05650173912616</c:v>
                </c:pt>
                <c:pt idx="93">
                  <c:v>181.98417641308811</c:v>
                </c:pt>
                <c:pt idx="94">
                  <c:v>190.66846903149585</c:v>
                </c:pt>
                <c:pt idx="95">
                  <c:v>200.22312505055498</c:v>
                </c:pt>
                <c:pt idx="96">
                  <c:v>210.78589249274006</c:v>
                </c:pt>
                <c:pt idx="97">
                  <c:v>222.52520581245946</c:v>
                </c:pt>
                <c:pt idx="98">
                  <c:v>235.64923498817637</c:v>
                </c:pt>
                <c:pt idx="99">
                  <c:v>250.41833745940986</c:v>
                </c:pt>
              </c:numCache>
            </c:numRef>
          </c:xVal>
          <c:yVal>
            <c:numRef>
              <c:f>'Sensitivity Backup'!$AH$4:$AH$103</c:f>
              <c:numCache>
                <c:formatCode>"$"#,##0.0</c:formatCode>
                <c:ptCount val="100"/>
                <c:pt idx="0">
                  <c:v>0</c:v>
                </c:pt>
                <c:pt idx="1">
                  <c:v>4.7334339803180123E-2</c:v>
                </c:pt>
                <c:pt idx="2">
                  <c:v>9.5506785166794866E-2</c:v>
                </c:pt>
                <c:pt idx="3">
                  <c:v>0.14453979426547728</c:v>
                </c:pt>
                <c:pt idx="4">
                  <c:v>0.19445663489742676</c:v>
                </c:pt>
                <c:pt idx="5">
                  <c:v>0.24528142128223965</c:v>
                </c:pt>
                <c:pt idx="6">
                  <c:v>0.29703915297939792</c:v>
                </c:pt>
                <c:pt idx="7">
                  <c:v>0.34975575576595919</c:v>
                </c:pt>
                <c:pt idx="8">
                  <c:v>0.40345812509338108</c:v>
                </c:pt>
                <c:pt idx="9">
                  <c:v>0.45817417166838764</c:v>
                </c:pt>
                <c:pt idx="10">
                  <c:v>0.51393287001802757</c:v>
                </c:pt>
                <c:pt idx="11">
                  <c:v>0.57076430942975753</c:v>
                </c:pt>
                <c:pt idx="12">
                  <c:v>0.62869974835424669</c:v>
                </c:pt>
                <c:pt idx="13">
                  <c:v>0.687771671424519</c:v>
                </c:pt>
                <c:pt idx="14">
                  <c:v>0.74801385056421943</c:v>
                </c:pt>
                <c:pt idx="15">
                  <c:v>0.80946140898944219</c:v>
                </c:pt>
                <c:pt idx="16">
                  <c:v>0.87215088974076627</c:v>
                </c:pt>
                <c:pt idx="17">
                  <c:v>0.93612032818252744</c:v>
                </c:pt>
                <c:pt idx="18">
                  <c:v>1.0014093287078358</c:v>
                </c:pt>
                <c:pt idx="19">
                  <c:v>1.0680591467166822</c:v>
                </c:pt>
                <c:pt idx="20">
                  <c:v>1.1361127756026543</c:v>
                </c:pt>
                <c:pt idx="21">
                  <c:v>1.2056150389502016</c:v>
                </c:pt>
                <c:pt idx="22">
                  <c:v>1.2766126892200074</c:v>
                </c:pt>
                <c:pt idx="23">
                  <c:v>1.3491545127313338</c:v>
                </c:pt>
                <c:pt idx="24">
                  <c:v>1.423291441054009</c:v>
                </c:pt>
                <c:pt idx="25">
                  <c:v>1.4990766706004872</c:v>
                </c:pt>
                <c:pt idx="26">
                  <c:v>1.5765657899192658</c:v>
                </c:pt>
                <c:pt idx="27">
                  <c:v>1.6558169155348867</c:v>
                </c:pt>
                <c:pt idx="28">
                  <c:v>1.7368908372727037</c:v>
                </c:pt>
                <c:pt idx="29">
                  <c:v>1.819851173895759</c:v>
                </c:pt>
                <c:pt idx="30">
                  <c:v>1.9047645396465269</c:v>
                </c:pt>
                <c:pt idx="31">
                  <c:v>1.9917007225225267</c:v>
                </c:pt>
                <c:pt idx="32">
                  <c:v>2.0807328755093684</c:v>
                </c:pt>
                <c:pt idx="33">
                  <c:v>2.1719377219845324</c:v>
                </c:pt>
                <c:pt idx="34">
                  <c:v>2.2653957763058674</c:v>
                </c:pt>
                <c:pt idx="35">
                  <c:v>2.3611915807848991</c:v>
                </c:pt>
                <c:pt idx="36">
                  <c:v>2.4594139606796603</c:v>
                </c:pt>
                <c:pt idx="37">
                  <c:v>2.5601562989688853</c:v>
                </c:pt>
                <c:pt idx="38">
                  <c:v>2.663516832562479</c:v>
                </c:pt>
                <c:pt idx="39">
                  <c:v>2.7695989717910479</c:v>
                </c:pt>
                <c:pt idx="40">
                  <c:v>2.8785116454803603</c:v>
                </c:pt>
                <c:pt idx="41">
                  <c:v>2.990369673881768</c:v>
                </c:pt>
                <c:pt idx="42">
                  <c:v>3.105294172732973</c:v>
                </c:pt>
                <c:pt idx="43">
                  <c:v>3.2234129906372768</c:v>
                </c:pt>
                <c:pt idx="44">
                  <c:v>3.3448611832679198</c:v>
                </c:pt>
                <c:pt idx="45">
                  <c:v>3.4697815288029719</c:v>
                </c:pt>
                <c:pt idx="46">
                  <c:v>3.5983250877121322</c:v>
                </c:pt>
                <c:pt idx="47">
                  <c:v>3.7306518121880283</c:v>
                </c:pt>
                <c:pt idx="48">
                  <c:v>3.8669312101464937</c:v>
                </c:pt>
                <c:pt idx="49">
                  <c:v>4.0073430696341363</c:v>
                </c:pt>
                <c:pt idx="50">
                  <c:v>4.1520782500839166</c:v>
                </c:pt>
                <c:pt idx="51">
                  <c:v>4.3013395481182517</c:v>
                </c:pt>
                <c:pt idx="52">
                  <c:v>4.4553426452556106</c:v>
                </c:pt>
                <c:pt idx="53">
                  <c:v>4.6143171479486194</c:v>
                </c:pt>
                <c:pt idx="54">
                  <c:v>4.7785077298613965</c:v>
                </c:pt>
                <c:pt idx="55">
                  <c:v>4.948175388314251</c:v>
                </c:pt>
                <c:pt idx="56">
                  <c:v>5.123598828493459</c:v>
                </c:pt>
                <c:pt idx="57">
                  <c:v>5.3050759918160253</c:v>
                </c:pt>
                <c:pt idx="58">
                  <c:v>5.4929257436416803</c:v>
                </c:pt>
                <c:pt idx="59">
                  <c:v>5.6874897440927281</c:v>
                </c:pt>
                <c:pt idx="60">
                  <c:v>5.8891345207766825</c:v>
                </c:pt>
                <c:pt idx="61">
                  <c:v>6.0982537745347667</c:v>
                </c:pt>
                <c:pt idx="62">
                  <c:v>6.3152709438416057</c:v>
                </c:pt>
                <c:pt idx="63">
                  <c:v>6.5406420673545318</c:v>
                </c:pt>
                <c:pt idx="64">
                  <c:v>6.7748589830361254</c:v>
                </c:pt>
                <c:pt idx="65">
                  <c:v>7.018452910280204</c:v>
                </c:pt>
                <c:pt idx="66">
                  <c:v>7.2719984734313341</c:v>
                </c:pt>
                <c:pt idx="67">
                  <c:v>7.536118225936324</c:v>
                </c:pt>
                <c:pt idx="68">
                  <c:v>7.811487754721103</c:v>
                </c:pt>
                <c:pt idx="69">
                  <c:v>8.0988414508507027</c:v>
                </c:pt>
                <c:pt idx="70">
                  <c:v>8.3989790484171571</c:v>
                </c:pt>
                <c:pt idx="71">
                  <c:v>8.7127730583958058</c:v>
                </c:pt>
                <c:pt idx="72">
                  <c:v>9.041177239547185</c:v>
                </c:pt>
                <c:pt idx="73">
                  <c:v>9.3852362810204735</c:v>
                </c:pt>
                <c:pt idx="74">
                  <c:v>9.7460969034590139</c:v>
                </c:pt>
                <c:pt idx="75">
                  <c:v>10.125020627124904</c:v>
                </c:pt>
                <c:pt idx="76">
                  <c:v>10.523398506590322</c:v>
                </c:pt>
                <c:pt idx="77">
                  <c:v>10.94276819468358</c:v>
                </c:pt>
                <c:pt idx="78">
                  <c:v>11.384833776889097</c:v>
                </c:pt>
                <c:pt idx="79">
                  <c:v>11.851488915566879</c:v>
                </c:pt>
                <c:pt idx="80">
                  <c:v>12.344843966998088</c:v>
                </c:pt>
                <c:pt idx="81">
                  <c:v>12.867257889064252</c:v>
                </c:pt>
                <c:pt idx="82">
                  <c:v>13.421375960110714</c:v>
                </c:pt>
                <c:pt idx="83">
                  <c:v>14.010174578222971</c:v>
                </c:pt>
                <c:pt idx="84">
                  <c:v>14.637014743766153</c:v>
                </c:pt>
                <c:pt idx="85">
                  <c:v>15.305706255464518</c:v>
                </c:pt>
                <c:pt idx="86">
                  <c:v>16.020585208674873</c:v>
                </c:pt>
                <c:pt idx="87">
                  <c:v>16.786608125119244</c:v>
                </c:pt>
                <c:pt idx="88">
                  <c:v>17.609467036978895</c:v>
                </c:pt>
                <c:pt idx="89">
                  <c:v>18.495731173387707</c:v>
                </c:pt>
                <c:pt idx="90">
                  <c:v>19.45302271139613</c:v>
                </c:pt>
                <c:pt idx="91">
                  <c:v>20.49023654866296</c:v>
                </c:pt>
                <c:pt idx="92">
                  <c:v>21.617817515936487</c:v>
                </c:pt>
                <c:pt idx="93">
                  <c:v>22.84811334859317</c:v>
                </c:pt>
                <c:pt idx="94">
                  <c:v>24.19582872003512</c:v>
                </c:pt>
                <c:pt idx="95">
                  <c:v>25.678615787649321</c:v>
                </c:pt>
                <c:pt idx="96">
                  <c:v>27.317851666988641</c:v>
                </c:pt>
                <c:pt idx="97">
                  <c:v>29.139675701072601</c:v>
                </c:pt>
                <c:pt idx="98">
                  <c:v>31.176393788856867</c:v>
                </c:pt>
                <c:pt idx="99">
                  <c:v>33.468410801367526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CE-42B1-8D7F-88F9B25EB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8307808"/>
        <c:axId val="1166685424"/>
      </c:scatterChart>
      <c:valAx>
        <c:axId val="798307808"/>
        <c:scaling>
          <c:orientation val="minMax"/>
          <c:max val="250"/>
          <c:min val="0"/>
        </c:scaling>
        <c:delete val="0"/>
        <c:axPos val="b"/>
        <c:numFmt formatCode="&quot;$&quot;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9898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166685424"/>
        <c:crosses val="autoZero"/>
        <c:crossBetween val="midCat"/>
        <c:majorUnit val="50"/>
      </c:valAx>
      <c:valAx>
        <c:axId val="1166685424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1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Required External Financing ($Millions)</a:t>
                </a:r>
              </a:p>
            </c:rich>
          </c:tx>
          <c:layout>
            <c:manualLayout>
              <c:xMode val="edge"/>
              <c:yMode val="edge"/>
              <c:x val="5.195169282107044E-4"/>
              <c:y val="0.10455707146883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&quot;$&quot;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89898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79830780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870295438357135"/>
          <c:y val="1.905461096637567E-2"/>
          <c:w val="0.64694274134272645"/>
          <c:h val="7.27881918770105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1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313996883202101E-2"/>
          <c:y val="0.10153301385790424"/>
          <c:w val="0.73252563156167994"/>
          <c:h val="0.679812441854113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68-4714-9B5E-0786DBA6A09F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68-4714-9B5E-0786DBA6A09F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68-4714-9B5E-0786DBA6A09F}"/>
              </c:ext>
            </c:extLst>
          </c:dPt>
          <c:cat>
            <c:strRef>
              <c:f>Sheet1!$A$2:$A$5</c:f>
              <c:strCache>
                <c:ptCount val="4"/>
                <c:pt idx="0">
                  <c:v>Banks Headquartered in 
Montana &amp; Wyoming</c:v>
                </c:pt>
                <c:pt idx="1">
                  <c:v>Removed: 
Asset Size</c:v>
                </c:pt>
                <c:pt idx="2">
                  <c:v>Removed: 
Liquidity Criteria</c:v>
                </c:pt>
                <c:pt idx="3">
                  <c:v>Potential Acquisition 
Candidates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1">
                  <c:v>24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68-4714-9B5E-0786DBA6A0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 3</c:v>
                </c:pt>
              </c:strCache>
            </c:strRef>
          </c:tx>
          <c:spPr>
            <a:solidFill>
              <a:srgbClr val="13236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FAAD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068-4714-9B5E-0786DBA6A09F}"/>
              </c:ext>
            </c:extLst>
          </c:dPt>
          <c:dPt>
            <c:idx val="1"/>
            <c:invertIfNegative val="0"/>
            <c:bubble3D val="0"/>
            <c:spPr>
              <a:solidFill>
                <a:srgbClr val="13236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7068-4714-9B5E-0786DBA6A09F}"/>
              </c:ext>
            </c:extLst>
          </c:dPt>
          <c:dPt>
            <c:idx val="2"/>
            <c:invertIfNegative val="0"/>
            <c:bubble3D val="0"/>
            <c:spPr>
              <a:solidFill>
                <a:srgbClr val="13236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068-4714-9B5E-0786DBA6A09F}"/>
              </c:ext>
            </c:extLst>
          </c:dPt>
          <c:dPt>
            <c:idx val="3"/>
            <c:invertIfNegative val="0"/>
            <c:bubble3D val="0"/>
            <c:spPr>
              <a:solidFill>
                <a:srgbClr val="8FAAD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7068-4714-9B5E-0786DBA6A09F}"/>
              </c:ext>
            </c:extLst>
          </c:dPt>
          <c:dPt>
            <c:idx val="4"/>
            <c:invertIfNegative val="0"/>
            <c:bubble3D val="0"/>
            <c:spPr>
              <a:solidFill>
                <a:srgbClr val="8EB4E3"/>
              </a:solidFill>
            </c:spPr>
            <c:extLst>
              <c:ext xmlns:c16="http://schemas.microsoft.com/office/drawing/2014/chart" uri="{C3380CC4-5D6E-409C-BE32-E72D297353CC}">
                <c16:uniqueId val="{00000010-7068-4714-9B5E-0786DBA6A09F}"/>
              </c:ext>
            </c:extLst>
          </c:dPt>
          <c:dLbls>
            <c:dLbl>
              <c:idx val="0"/>
              <c:layout>
                <c:manualLayout>
                  <c:x val="3.0809137139107612E-4"/>
                  <c:y val="-0.35174001971649516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lang="en-US" sz="1300" b="1" i="1">
                      <a:latin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45056184383202E-2"/>
                      <c:h val="0.1112429975662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7068-4714-9B5E-0786DBA6A0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068-4714-9B5E-0786DBA6A09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5.6235594011498323E-2"/>
                      <c:h val="8.37144697745435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7068-4714-9B5E-0786DBA6A09F}"/>
                </c:ext>
              </c:extLst>
            </c:dLbl>
            <c:dLbl>
              <c:idx val="3"/>
              <c:layout>
                <c:manualLayout>
                  <c:x val="1.0252624671916011E-7"/>
                  <c:y val="-9.359656097157072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lang="en-US" sz="1300" b="1" i="1"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300" dirty="0"/>
                      <a:t>5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52450377296588E-2"/>
                      <c:h val="0.1293840806208701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E-7068-4714-9B5E-0786DBA6A09F}"/>
                </c:ext>
              </c:extLst>
            </c:dLbl>
            <c:dLbl>
              <c:idx val="4"/>
              <c:layout>
                <c:manualLayout>
                  <c:x val="0"/>
                  <c:y val="-7.157417225835371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068-4714-9B5E-0786DBA6A09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en-US" sz="1300" b="1" i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Banks Headquartered in 
Montana &amp; Wyoming</c:v>
                </c:pt>
                <c:pt idx="1">
                  <c:v>Removed: 
Asset Size</c:v>
                </c:pt>
                <c:pt idx="2">
                  <c:v>Removed: 
Liquidity Criteria</c:v>
                </c:pt>
                <c:pt idx="3">
                  <c:v>Potential Acquisition 
Candidates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59</c:v>
                </c:pt>
                <c:pt idx="1">
                  <c:v>35</c:v>
                </c:pt>
                <c:pt idx="2">
                  <c:v>19</c:v>
                </c:pt>
                <c:pt idx="3" formatCode="#,##0.0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068-4714-9B5E-0786DBA6A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591147920"/>
        <c:axId val="591148312"/>
      </c:barChart>
      <c:catAx>
        <c:axId val="59114792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 vert="horz" anchor="t" anchorCtr="0"/>
          <a:lstStyle/>
          <a:p>
            <a:pPr>
              <a:defRPr sz="1100" b="1" baseline="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591148312"/>
        <c:crosses val="autoZero"/>
        <c:auto val="1"/>
        <c:lblAlgn val="ctr"/>
        <c:lblOffset val="100"/>
        <c:noMultiLvlLbl val="0"/>
      </c:catAx>
      <c:valAx>
        <c:axId val="591148312"/>
        <c:scaling>
          <c:orientation val="minMax"/>
          <c:max val="67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591147920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494354385700798E-3"/>
          <c:y val="0.11805013053290894"/>
          <c:w val="0.87777840676167362"/>
          <c:h val="0.685318147412448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rgbClr val="00297B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F0A30"/>
              </a:solidFill>
              <a:ln>
                <a:noFill/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053-4FE6-9343-16B84ED3858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053-4FE6-9343-16B84ED3858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053-4FE6-9343-16B84ED3858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053-4FE6-9343-16B84ED3858B}"/>
              </c:ext>
            </c:extLst>
          </c:dPt>
          <c:cat>
            <c:strRef>
              <c:f>Sheet1!$A$2</c:f>
              <c:strCache>
                <c:ptCount val="1"/>
                <c:pt idx="0">
                  <c:v>State of Candidate 
Institutions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3-4FE6-9343-16B84ED3858B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MD</c:v>
                </c:pt>
              </c:strCache>
            </c:strRef>
          </c:tx>
          <c:spPr>
            <a:solidFill>
              <a:srgbClr val="022A8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68-4962-8B5D-FE9130BF0502}"/>
              </c:ext>
            </c:extLst>
          </c:dPt>
          <c:cat>
            <c:strRef>
              <c:f>Sheet1!$A$2</c:f>
              <c:strCache>
                <c:ptCount val="1"/>
                <c:pt idx="0">
                  <c:v>State of Candidate 
Institutions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53-4FE6-9343-16B84ED38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8"/>
        <c:overlap val="100"/>
        <c:axId val="591147920"/>
        <c:axId val="591148312"/>
      </c:barChart>
      <c:catAx>
        <c:axId val="59114792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>
            <a:solidFill>
              <a:srgbClr val="7F7F7F"/>
            </a:solidFill>
          </a:ln>
        </c:spPr>
        <c:txPr>
          <a:bodyPr rot="0" vert="horz" anchor="t" anchorCtr="0"/>
          <a:lstStyle/>
          <a:p>
            <a:pPr>
              <a:defRPr sz="1100" b="1" baseline="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591148312"/>
        <c:crosses val="autoZero"/>
        <c:auto val="1"/>
        <c:lblAlgn val="ctr"/>
        <c:lblOffset val="100"/>
        <c:noMultiLvlLbl val="0"/>
      </c:catAx>
      <c:valAx>
        <c:axId val="591148312"/>
        <c:scaling>
          <c:orientation val="minMax"/>
          <c:max val="12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591147920"/>
        <c:crosses val="autoZero"/>
        <c:crossBetween val="between"/>
        <c:majorUnit val="50"/>
      </c:valAx>
    </c:plotArea>
    <c:plotVisOnly val="1"/>
    <c:dispBlanksAs val="gap"/>
    <c:showDLblsOverMax val="0"/>
  </c:chart>
  <c:txPr>
    <a:bodyPr/>
    <a:lstStyle/>
    <a:p>
      <a:pPr>
        <a:defRPr sz="1300"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2051052020136825"/>
          <c:y val="7.7468430972489968E-2"/>
          <c:w val="0.53594903043657649"/>
          <c:h val="0.84843375711667124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'[1]Inputs for FF'!$F$9:$F$15</c:f>
              <c:numCache>
                <c:formatCode>"$"#,##0.0</c:formatCode>
                <c:ptCount val="7"/>
                <c:pt idx="0">
                  <c:v>66</c:v>
                </c:pt>
                <c:pt idx="1">
                  <c:v>68.196375000000003</c:v>
                </c:pt>
                <c:pt idx="2">
                  <c:v>66.5</c:v>
                </c:pt>
                <c:pt idx="3">
                  <c:v>65</c:v>
                </c:pt>
                <c:pt idx="4">
                  <c:v>71.316464000000011</c:v>
                </c:pt>
                <c:pt idx="5">
                  <c:v>69.599999999999994</c:v>
                </c:pt>
                <c:pt idx="6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46-444D-A064-DEE41F7625F7}"/>
            </c:ext>
          </c:extLst>
        </c:ser>
        <c:ser>
          <c:idx val="1"/>
          <c:order val="1"/>
          <c:spPr>
            <a:solidFill>
              <a:srgbClr val="132361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046-444D-A064-DEE41F7625F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046-444D-A064-DEE41F7625F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046-444D-A064-DEE41F7625F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046-444D-A064-DEE41F7625F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046-444D-A064-DEE41F7625F7}"/>
              </c:ext>
            </c:extLst>
          </c:dPt>
          <c:dPt>
            <c:idx val="5"/>
            <c:invertIfNegative val="0"/>
            <c:bubble3D val="0"/>
            <c:spPr>
              <a:solidFill>
                <a:srgbClr val="B8CCE4"/>
              </a:solidFill>
            </c:spPr>
            <c:extLst>
              <c:ext xmlns:c16="http://schemas.microsoft.com/office/drawing/2014/chart" uri="{C3380CC4-5D6E-409C-BE32-E72D297353CC}">
                <c16:uniqueId val="{00000007-3046-444D-A064-DEE41F7625F7}"/>
              </c:ext>
            </c:extLst>
          </c:dPt>
          <c:dPt>
            <c:idx val="6"/>
            <c:invertIfNegative val="0"/>
            <c:bubble3D val="0"/>
            <c:spPr>
              <a:solidFill>
                <a:srgbClr val="831B1B"/>
              </a:solidFill>
            </c:spPr>
            <c:extLst>
              <c:ext xmlns:c16="http://schemas.microsoft.com/office/drawing/2014/chart" uri="{C3380CC4-5D6E-409C-BE32-E72D297353CC}">
                <c16:uniqueId val="{00000009-3046-444D-A064-DEE41F7625F7}"/>
              </c:ext>
            </c:extLst>
          </c:dPt>
          <c:dPt>
            <c:idx val="7"/>
            <c:invertIfNegative val="0"/>
            <c:bubble3D val="0"/>
            <c:spPr>
              <a:solidFill>
                <a:srgbClr val="831B1B"/>
              </a:solidFill>
            </c:spPr>
            <c:extLst>
              <c:ext xmlns:c16="http://schemas.microsoft.com/office/drawing/2014/chart" uri="{C3380CC4-5D6E-409C-BE32-E72D297353CC}">
                <c16:uniqueId val="{0000000B-3046-444D-A064-DEE41F7625F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046-444D-A064-DEE41F7625F7}"/>
              </c:ext>
            </c:extLst>
          </c:dPt>
          <c:dPt>
            <c:idx val="9"/>
            <c:invertIfNegative val="0"/>
            <c:bubble3D val="0"/>
            <c:spPr>
              <a:solidFill>
                <a:srgbClr val="8FAADC"/>
              </a:solidFill>
            </c:spPr>
            <c:extLst>
              <c:ext xmlns:c16="http://schemas.microsoft.com/office/drawing/2014/chart" uri="{C3380CC4-5D6E-409C-BE32-E72D297353CC}">
                <c16:uniqueId val="{0000000E-3046-444D-A064-DEE41F7625F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3046-444D-A064-DEE41F7625F7}"/>
              </c:ext>
            </c:extLst>
          </c:dPt>
          <c:dLbls>
            <c:delete val="1"/>
          </c:dLbls>
          <c:val>
            <c:numRef>
              <c:f>'[1]Inputs for FF'!$H$9:$H$15</c:f>
              <c:numCache>
                <c:formatCode>"$"#,##0.0</c:formatCode>
                <c:ptCount val="7"/>
                <c:pt idx="0">
                  <c:v>9.5</c:v>
                </c:pt>
                <c:pt idx="1">
                  <c:v>9.0928499999999843</c:v>
                </c:pt>
                <c:pt idx="2">
                  <c:v>12.5</c:v>
                </c:pt>
                <c:pt idx="3">
                  <c:v>6.5</c:v>
                </c:pt>
                <c:pt idx="4">
                  <c:v>5.3291159999999849</c:v>
                </c:pt>
                <c:pt idx="5">
                  <c:v>10.900000000000006</c:v>
                </c:pt>
                <c:pt idx="6">
                  <c:v>12.700000000000003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046-444D-A064-DEE41F7625F7}"/>
            </c:ext>
          </c:extLst>
        </c:ser>
        <c:ser>
          <c:idx val="2"/>
          <c:order val="2"/>
          <c:spPr>
            <a:noFill/>
            <a:ln>
              <a:noFill/>
            </a:ln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'[1]Inputs for FF'!$I$9:$I$15</c:f>
              <c:numCache>
                <c:formatCode>"$"#,##0.0</c:formatCode>
                <c:ptCount val="7"/>
                <c:pt idx="0">
                  <c:v>75.5</c:v>
                </c:pt>
                <c:pt idx="1">
                  <c:v>77.289224999999988</c:v>
                </c:pt>
                <c:pt idx="2">
                  <c:v>79</c:v>
                </c:pt>
                <c:pt idx="3">
                  <c:v>71.5</c:v>
                </c:pt>
                <c:pt idx="4">
                  <c:v>76.645579999999995</c:v>
                </c:pt>
                <c:pt idx="5">
                  <c:v>80.5</c:v>
                </c:pt>
                <c:pt idx="6">
                  <c:v>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046-444D-A064-DEE41F7625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449035864"/>
        <c:axId val="455919680"/>
      </c:barChart>
      <c:catAx>
        <c:axId val="44903586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455919680"/>
        <c:crosses val="autoZero"/>
        <c:auto val="1"/>
        <c:lblAlgn val="ctr"/>
        <c:lblOffset val="100"/>
        <c:noMultiLvlLbl val="0"/>
      </c:catAx>
      <c:valAx>
        <c:axId val="455919680"/>
        <c:scaling>
          <c:orientation val="minMax"/>
          <c:max val="90"/>
          <c:min val="40"/>
        </c:scaling>
        <c:delete val="0"/>
        <c:axPos val="t"/>
        <c:numFmt formatCode="&quot;$&quot;#,##0.0;\(&quot;$&quot;#,##0.0\);&quot;–&quot;;@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449035864"/>
        <c:crosses val="autoZero"/>
        <c:crossBetween val="between"/>
        <c:majorUnit val="10"/>
      </c:valAx>
      <c:spPr>
        <a:noFill/>
      </c:spPr>
    </c:plotArea>
    <c:plotVisOnly val="1"/>
    <c:dispBlanksAs val="gap"/>
    <c:showDLblsOverMax val="0"/>
  </c:chart>
  <c:spPr>
    <a:noFill/>
    <a:ln w="0">
      <a:noFill/>
    </a:ln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10455421024428E-2"/>
          <c:y val="9.0356833848979579E-2"/>
          <c:w val="0.95844029081639115"/>
          <c:h val="0.7997166851834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6D9-4B56-A768-A905BDED3B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Sheet1!$A$4:$A$22</c:f>
              <c:strCache>
                <c:ptCount val="1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1Q26</c:v>
                </c:pt>
              </c:strCache>
            </c:strRef>
          </c:cat>
          <c:val>
            <c:numRef>
              <c:f>Sheet1!$B$4:$B$22</c:f>
              <c:numCache>
                <c:formatCode>General</c:formatCode>
                <c:ptCount val="19"/>
                <c:pt idx="0">
                  <c:v>77</c:v>
                </c:pt>
                <c:pt idx="1">
                  <c:v>74</c:v>
                </c:pt>
                <c:pt idx="2">
                  <c:v>73</c:v>
                </c:pt>
                <c:pt idx="3">
                  <c:v>73</c:v>
                </c:pt>
                <c:pt idx="4">
                  <c:v>65</c:v>
                </c:pt>
                <c:pt idx="5">
                  <c:v>64</c:v>
                </c:pt>
                <c:pt idx="6">
                  <c:v>61</c:v>
                </c:pt>
                <c:pt idx="7">
                  <c:v>56</c:v>
                </c:pt>
                <c:pt idx="8">
                  <c:v>52</c:v>
                </c:pt>
                <c:pt idx="9">
                  <c:v>50</c:v>
                </c:pt>
                <c:pt idx="10">
                  <c:v>48</c:v>
                </c:pt>
                <c:pt idx="11">
                  <c:v>44</c:v>
                </c:pt>
                <c:pt idx="12">
                  <c:v>41</c:v>
                </c:pt>
                <c:pt idx="13">
                  <c:v>40</c:v>
                </c:pt>
                <c:pt idx="14">
                  <c:v>39</c:v>
                </c:pt>
                <c:pt idx="15">
                  <c:v>37</c:v>
                </c:pt>
                <c:pt idx="16">
                  <c:v>37</c:v>
                </c:pt>
                <c:pt idx="17">
                  <c:v>36</c:v>
                </c:pt>
                <c:pt idx="1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6-45B3-8645-FFF6DBFBF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2041504"/>
        <c:axId val="392041896"/>
      </c:barChart>
      <c:catAx>
        <c:axId val="39204150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endParaRPr lang="en-US"/>
          </a:p>
        </c:txPr>
        <c:crossAx val="392041896"/>
        <c:crosses val="autoZero"/>
        <c:auto val="1"/>
        <c:lblAlgn val="ctr"/>
        <c:lblOffset val="100"/>
        <c:noMultiLvlLbl val="0"/>
      </c:catAx>
      <c:valAx>
        <c:axId val="392041896"/>
        <c:scaling>
          <c:orientation val="minMax"/>
          <c:max val="85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392041504"/>
        <c:crosses val="autoZero"/>
        <c:crossBetween val="between"/>
        <c:majorUnit val="8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10455421024428E-2"/>
          <c:y val="9.0356833848979579E-2"/>
          <c:w val="0.95844029081639115"/>
          <c:h val="0.7997166851834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6D9-4B56-A768-A905BDED3B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Sheet1!$A$4:$A$22</c:f>
              <c:strCache>
                <c:ptCount val="1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1Q26</c:v>
                </c:pt>
              </c:strCache>
            </c:strRef>
          </c:cat>
          <c:val>
            <c:numRef>
              <c:f>Sheet1!$B$4:$B$22</c:f>
              <c:numCache>
                <c:formatCode>General</c:formatCode>
                <c:ptCount val="19"/>
                <c:pt idx="0">
                  <c:v>39</c:v>
                </c:pt>
                <c:pt idx="1">
                  <c:v>37</c:v>
                </c:pt>
                <c:pt idx="2">
                  <c:v>37</c:v>
                </c:pt>
                <c:pt idx="3">
                  <c:v>37</c:v>
                </c:pt>
                <c:pt idx="4">
                  <c:v>35</c:v>
                </c:pt>
                <c:pt idx="5">
                  <c:v>34</c:v>
                </c:pt>
                <c:pt idx="6">
                  <c:v>32</c:v>
                </c:pt>
                <c:pt idx="7">
                  <c:v>32</c:v>
                </c:pt>
                <c:pt idx="8">
                  <c:v>32</c:v>
                </c:pt>
                <c:pt idx="9">
                  <c:v>32</c:v>
                </c:pt>
                <c:pt idx="10">
                  <c:v>31</c:v>
                </c:pt>
                <c:pt idx="11">
                  <c:v>30</c:v>
                </c:pt>
                <c:pt idx="12">
                  <c:v>30</c:v>
                </c:pt>
                <c:pt idx="13">
                  <c:v>29</c:v>
                </c:pt>
                <c:pt idx="14">
                  <c:v>28</c:v>
                </c:pt>
                <c:pt idx="15">
                  <c:v>26</c:v>
                </c:pt>
                <c:pt idx="16">
                  <c:v>26</c:v>
                </c:pt>
                <c:pt idx="17">
                  <c:v>25</c:v>
                </c:pt>
                <c:pt idx="1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6-45B3-8645-FFF6DBFBF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2041504"/>
        <c:axId val="392041896"/>
      </c:barChart>
      <c:catAx>
        <c:axId val="39204150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endParaRPr lang="en-US"/>
          </a:p>
        </c:txPr>
        <c:crossAx val="392041896"/>
        <c:crosses val="autoZero"/>
        <c:auto val="1"/>
        <c:lblAlgn val="ctr"/>
        <c:lblOffset val="100"/>
        <c:noMultiLvlLbl val="0"/>
      </c:catAx>
      <c:valAx>
        <c:axId val="392041896"/>
        <c:scaling>
          <c:orientation val="minMax"/>
          <c:max val="44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392041504"/>
        <c:crosses val="autoZero"/>
        <c:crossBetween val="between"/>
        <c:majorUnit val="8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353733321547674"/>
          <c:y val="2.8025365262589849E-2"/>
          <c:w val="0.63504173675648279"/>
          <c:h val="0.956688071866906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59D-4C45-91E2-4DDFA1A93FE1}"/>
              </c:ext>
            </c:extLst>
          </c:dPt>
          <c:dPt>
            <c:idx val="1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59D-4C45-91E2-4DDFA1A93FE1}"/>
              </c:ext>
            </c:extLst>
          </c:dPt>
          <c:dPt>
            <c:idx val="2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59D-4C45-91E2-4DDFA1A93FE1}"/>
              </c:ext>
            </c:extLst>
          </c:dPt>
          <c:dPt>
            <c:idx val="3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59D-4C45-91E2-4DDFA1A93FE1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59D-4C45-91E2-4DDFA1A93FE1}"/>
              </c:ext>
            </c:extLst>
          </c:dPt>
          <c:dPt>
            <c:idx val="5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BB99-4720-8CA0-F8CDE3118F2A}"/>
              </c:ext>
            </c:extLst>
          </c:dPt>
          <c:dPt>
            <c:idx val="6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59D-4C45-91E2-4DDFA1A93FE1}"/>
              </c:ext>
            </c:extLst>
          </c:dPt>
          <c:dPt>
            <c:idx val="7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59D-4C45-91E2-4DDFA1A93FE1}"/>
              </c:ext>
            </c:extLst>
          </c:dPt>
          <c:dPt>
            <c:idx val="8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59D-4C45-91E2-4DDFA1A93FE1}"/>
              </c:ext>
            </c:extLst>
          </c:dPt>
          <c:dPt>
            <c:idx val="9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B99-4720-8CA0-F8CDE3118F2A}"/>
              </c:ext>
            </c:extLst>
          </c:dPt>
          <c:dPt>
            <c:idx val="10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59D-4C45-91E2-4DDFA1A93FE1}"/>
              </c:ext>
            </c:extLst>
          </c:dPt>
          <c:dPt>
            <c:idx val="11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59D-4C45-91E2-4DDFA1A93FE1}"/>
              </c:ext>
            </c:extLst>
          </c:dPt>
          <c:dPt>
            <c:idx val="12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59D-4C45-91E2-4DDFA1A93FE1}"/>
              </c:ext>
            </c:extLst>
          </c:dPt>
          <c:dPt>
            <c:idx val="13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BB99-4720-8CA0-F8CDE3118F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1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4"/>
              <c:pt idx="0">
                <c:v>Glacier Bank</c:v>
              </c:pt>
              <c:pt idx="1">
                <c:v>First Interstate Bank</c:v>
              </c:pt>
              <c:pt idx="2">
                <c:v>Opportunity Bank of MT</c:v>
              </c:pt>
              <c:pt idx="3">
                <c:v>Citizens Alliance Bank</c:v>
              </c:pt>
              <c:pt idx="4">
                <c:v>First Security Bank</c:v>
              </c:pt>
              <c:pt idx="5">
                <c:v>Stockman Bank of MT</c:v>
              </c:pt>
              <c:pt idx="6">
                <c:v>Bravera Bank</c:v>
              </c:pt>
              <c:pt idx="7">
                <c:v>State Bank of Townsend</c:v>
              </c:pt>
              <c:pt idx="8">
                <c:v>Little Horn State Bank</c:v>
              </c:pt>
              <c:pt idx="9">
                <c:v>Bank of Bridger, N.A.</c:v>
              </c:pt>
              <c:pt idx="10">
                <c:v>Sterling Bank</c:v>
              </c:pt>
              <c:pt idx="11">
                <c:v>United Bank</c:v>
              </c:pt>
              <c:pt idx="12">
                <c:v>Ascent Bank</c:v>
              </c:pt>
              <c:pt idx="13">
                <c:v>The Bank of Commerce</c:v>
              </c:pt>
            </c:strLit>
          </c:cat>
          <c:val>
            <c:numRef>
              <c:f>'[Montana - Most Active Acquirers - June 2026_v01.xlsx]Most Active Acquirers'!$F$3:$F$16</c:f>
              <c:numCache>
                <c:formatCode>General</c:formatCode>
                <c:ptCount val="14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59D-4C45-91E2-4DDFA1A93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4004911"/>
        <c:axId val="1134003663"/>
      </c:barChart>
      <c:catAx>
        <c:axId val="11340049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F7F7F">
                <a:alpha val="96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003663"/>
        <c:crosses val="autoZero"/>
        <c:auto val="1"/>
        <c:lblAlgn val="ctr"/>
        <c:lblOffset val="100"/>
        <c:noMultiLvlLbl val="0"/>
      </c:catAx>
      <c:valAx>
        <c:axId val="1134003663"/>
        <c:scaling>
          <c:orientation val="minMax"/>
          <c:max val="11"/>
        </c:scaling>
        <c:delete val="1"/>
        <c:axPos val="t"/>
        <c:numFmt formatCode="General" sourceLinked="1"/>
        <c:majorTickMark val="out"/>
        <c:minorTickMark val="none"/>
        <c:tickLblPos val="nextTo"/>
        <c:crossAx val="113400491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1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052954725746114"/>
          <c:y val="2.8025365262589849E-2"/>
          <c:w val="0.60947045274253886"/>
          <c:h val="0.9568605973796183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FAAD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E5-4403-8ECD-966001EC8717}"/>
              </c:ext>
            </c:extLst>
          </c:dPt>
          <c:dPt>
            <c:idx val="1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E5-4403-8ECD-966001EC8717}"/>
              </c:ext>
            </c:extLst>
          </c:dPt>
          <c:dPt>
            <c:idx val="2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AE5-4403-8ECD-966001EC8717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chemeClr val="bg1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AE5-4403-8ECD-966001EC8717}"/>
              </c:ext>
            </c:extLst>
          </c:dPt>
          <c:dPt>
            <c:idx val="4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AE5-4403-8ECD-966001EC8717}"/>
              </c:ext>
            </c:extLst>
          </c:dPt>
          <c:dPt>
            <c:idx val="5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AE5-4403-8ECD-966001EC8717}"/>
              </c:ext>
            </c:extLst>
          </c:dPt>
          <c:dPt>
            <c:idx val="6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AE5-4403-8ECD-966001EC8717}"/>
              </c:ext>
            </c:extLst>
          </c:dPt>
          <c:dPt>
            <c:idx val="7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4130-463B-847E-931D06DD69BB}"/>
              </c:ext>
            </c:extLst>
          </c:dPt>
          <c:dPt>
            <c:idx val="8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AE5-4403-8ECD-966001EC8717}"/>
              </c:ext>
            </c:extLst>
          </c:dPt>
          <c:dPt>
            <c:idx val="9"/>
            <c:invertIfNegative val="0"/>
            <c:bubble3D val="0"/>
            <c:spPr>
              <a:pattFill prst="dkDn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AE5-4403-8ECD-966001EC8717}"/>
              </c:ext>
            </c:extLst>
          </c:dPt>
          <c:dPt>
            <c:idx val="10"/>
            <c:invertIfNegative val="0"/>
            <c:bubble3D val="0"/>
            <c:spPr>
              <a:pattFill prst="dkDn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AE5-4403-8ECD-966001EC8717}"/>
              </c:ext>
            </c:extLst>
          </c:dPt>
          <c:dPt>
            <c:idx val="11"/>
            <c:invertIfNegative val="0"/>
            <c:bubble3D val="0"/>
            <c:spPr>
              <a:pattFill prst="dkDnDiag">
                <a:fgClr>
                  <a:srgbClr val="8FAADC"/>
                </a:fgClr>
                <a:bgClr>
                  <a:prstClr val="white"/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AE5-4403-8ECD-966001EC8717}"/>
              </c:ext>
            </c:extLst>
          </c:dPt>
          <c:dPt>
            <c:idx val="12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9AE5-4403-8ECD-966001EC8717}"/>
              </c:ext>
            </c:extLst>
          </c:dPt>
          <c:dPt>
            <c:idx val="13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9AE5-4403-8ECD-966001EC8717}"/>
              </c:ext>
            </c:extLst>
          </c:dPt>
          <c:dPt>
            <c:idx val="14"/>
            <c:invertIfNegative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4130-463B-847E-931D06DD69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1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5"/>
              <c:pt idx="0">
                <c:v>Glacier Bank</c:v>
              </c:pt>
              <c:pt idx="1">
                <c:v>Banner Capital Bank</c:v>
              </c:pt>
              <c:pt idx="2">
                <c:v>First Interstate Bank</c:v>
              </c:pt>
              <c:pt idx="3">
                <c:v>First Security Corp.</c:v>
              </c:pt>
              <c:pt idx="4">
                <c:v>Midland Financial Corp.</c:v>
              </c:pt>
              <c:pt idx="5">
                <c:v>Norwest Corporation</c:v>
              </c:pt>
              <c:pt idx="6">
                <c:v>United Bancorp. of WY</c:v>
              </c:pt>
              <c:pt idx="7">
                <c:v>Bank of Bridger, N.A.</c:v>
              </c:pt>
              <c:pt idx="8">
                <c:v>Capitol Bancorporation, Inc.</c:v>
              </c:pt>
              <c:pt idx="9">
                <c:v>Community First Bancorp, Inc</c:v>
              </c:pt>
              <c:pt idx="10">
                <c:v>Community First Bankshares, Inc.</c:v>
              </c:pt>
              <c:pt idx="11">
                <c:v>First National Banks-West Co.</c:v>
              </c:pt>
              <c:pt idx="12">
                <c:v>First Northern Bank of WY</c:v>
              </c:pt>
              <c:pt idx="13">
                <c:v>Points West Comm. Bank</c:v>
              </c:pt>
              <c:pt idx="14">
                <c:v>Riverstone Bank</c:v>
              </c:pt>
            </c:strLit>
          </c:cat>
          <c:val>
            <c:numRef>
              <c:f>'[Wyoming - Most Active Acquirers - June 2026_v01.xlsx]Most Active Acquirers'!$F$3:$F$17</c:f>
              <c:numCache>
                <c:formatCode>General</c:formatCode>
                <c:ptCount val="15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9AE5-4403-8ECD-966001EC8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4004911"/>
        <c:axId val="1134003663"/>
      </c:barChart>
      <c:catAx>
        <c:axId val="11340049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F7F7F">
                <a:alpha val="96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003663"/>
        <c:crosses val="autoZero"/>
        <c:auto val="1"/>
        <c:lblAlgn val="ctr"/>
        <c:lblOffset val="100"/>
        <c:noMultiLvlLbl val="0"/>
      </c:catAx>
      <c:valAx>
        <c:axId val="1134003663"/>
        <c:scaling>
          <c:orientation val="minMax"/>
          <c:max val="4.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13400491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000" b="1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9881810137645"/>
          <c:y val="0.17195198660512265"/>
          <c:w val="0.706855985522162"/>
          <c:h val="0.68716914792457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65-4D24-83ED-3A0D79854002}"/>
              </c:ext>
            </c:extLst>
          </c:dPt>
          <c:dPt>
            <c:idx val="1"/>
            <c:bubble3D val="0"/>
            <c:spPr>
              <a:solidFill>
                <a:srgbClr val="25408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65-4D24-83ED-3A0D79854002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65-4D24-83ED-3A0D79854002}"/>
              </c:ext>
            </c:extLst>
          </c:dPt>
          <c:dPt>
            <c:idx val="3"/>
            <c:bubble3D val="0"/>
            <c:spPr>
              <a:solidFill>
                <a:srgbClr val="7F7F7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65-4D24-83ED-3A0D79854002}"/>
              </c:ext>
            </c:extLst>
          </c:dPt>
          <c:dPt>
            <c:idx val="4"/>
            <c:bubble3D val="0"/>
            <c:spPr>
              <a:solidFill>
                <a:srgbClr val="C8C8C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B65-4D24-83ED-3A0D79854002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B65-4D24-83ED-3A0D79854002}"/>
              </c:ext>
            </c:extLst>
          </c:dPt>
          <c:dPt>
            <c:idx val="6"/>
            <c:bubble3D val="0"/>
            <c:spPr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B65-4D24-83ED-3A0D79854002}"/>
              </c:ext>
            </c:extLst>
          </c:dPt>
          <c:dPt>
            <c:idx val="7"/>
            <c:bubble3D val="0"/>
            <c:spPr>
              <a:solidFill>
                <a:srgbClr val="7F7F7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B65-4D24-83ED-3A0D79854002}"/>
              </c:ext>
            </c:extLst>
          </c:dPt>
          <c:dLbls>
            <c:dLbl>
              <c:idx val="0"/>
              <c:layout>
                <c:manualLayout>
                  <c:x val="-4.4134385254496956E-2"/>
                  <c:y val="4.71190248252708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1244737611833"/>
                      <c:h val="0.158597883597883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65-4D24-83ED-3A0D79854002}"/>
                </c:ext>
              </c:extLst>
            </c:dLbl>
            <c:dLbl>
              <c:idx val="1"/>
              <c:layout>
                <c:manualLayout>
                  <c:x val="-3.8086524987459309E-3"/>
                  <c:y val="2.5746546997992984E-3"/>
                </c:manualLayout>
              </c:layout>
              <c:tx>
                <c:rich>
                  <a:bodyPr/>
                  <a:lstStyle/>
                  <a:p>
                    <a:fld id="{E297B5FC-01B9-4B1F-86BF-091598FEE716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0993ACA7-AA96-4513-BD44-A4B7AE0B5EAA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8089262019099"/>
                      <c:h val="0.126481434550621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B65-4D24-83ED-3A0D79854002}"/>
                </c:ext>
              </c:extLst>
            </c:dLbl>
            <c:dLbl>
              <c:idx val="2"/>
              <c:layout>
                <c:manualLayout>
                  <c:x val="-4.6233642537269262E-3"/>
                  <c:y val="-7.1432630444834798E-3"/>
                </c:manualLayout>
              </c:layout>
              <c:tx>
                <c:rich>
                  <a:bodyPr/>
                  <a:lstStyle/>
                  <a:p>
                    <a:fld id="{EB61DEB3-8507-4ABF-B24F-B9D1A6A06B3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00BA4A5D-D213-4289-A4F3-03DECCA0F806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41758345897224"/>
                      <c:h val="0.134913713497741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B65-4D24-83ED-3A0D79854002}"/>
                </c:ext>
              </c:extLst>
            </c:dLbl>
            <c:dLbl>
              <c:idx val="3"/>
              <c:layout>
                <c:manualLayout>
                  <c:x val="6.9443430914141648E-3"/>
                  <c:y val="-2.410761054419820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65-4D24-83ED-3A0D79854002}"/>
                </c:ext>
              </c:extLst>
            </c:dLbl>
            <c:dLbl>
              <c:idx val="4"/>
              <c:layout>
                <c:manualLayout>
                  <c:x val="-3.2957339693216632E-2"/>
                  <c:y val="-1.9954025748697115E-2"/>
                </c:manualLayout>
              </c:layout>
              <c:tx>
                <c:rich>
                  <a:bodyPr/>
                  <a:lstStyle/>
                  <a:p>
                    <a:fld id="{B4602A9B-3F96-4D21-8B8D-C587BA11D1A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DD1A3739-1192-4A85-8FDF-909F18F022ED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72948830703697"/>
                      <c:h val="0.136284422780485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65-4D24-83ED-3A0D79854002}"/>
                </c:ext>
              </c:extLst>
            </c:dLbl>
            <c:dLbl>
              <c:idx val="5"/>
              <c:layout>
                <c:manualLayout>
                  <c:x val="-5.8872970742951142E-2"/>
                  <c:y val="-1.4536630232194822E-2"/>
                </c:manualLayout>
              </c:layout>
              <c:tx>
                <c:rich>
                  <a:bodyPr/>
                  <a:lstStyle/>
                  <a:p>
                    <a:fld id="{D6F46B25-5D08-4B08-9A2B-ECA12953B53B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EEF96D0-FB58-4138-BE02-E2C1133858BE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31643324591762"/>
                      <c:h val="0.153160854893138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B65-4D24-83ED-3A0D79854002}"/>
                </c:ext>
              </c:extLst>
            </c:dLbl>
            <c:dLbl>
              <c:idx val="6"/>
              <c:layout>
                <c:manualLayout>
                  <c:x val="0.14004625163617113"/>
                  <c:y val="-0.33283854797989637"/>
                </c:manualLayout>
              </c:layout>
              <c:tx>
                <c:rich>
                  <a:bodyPr/>
                  <a:lstStyle/>
                  <a:p>
                    <a:fld id="{8555FA4D-B130-4708-8B25-6BE56C2F5EF1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BE2ADBED-0933-46AB-9056-31A2EAFDA53B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54377341296647"/>
                      <c:h val="0.137787359913344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B65-4D24-83ED-3A0D79854002}"/>
                </c:ext>
              </c:extLst>
            </c:dLbl>
            <c:dLbl>
              <c:idx val="7"/>
              <c:layout>
                <c:manualLayout>
                  <c:x val="0.20089931605768163"/>
                  <c:y val="0.133219748393519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65-4D24-83ED-3A0D7985400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First Interstate Bank</c:v>
                </c:pt>
                <c:pt idx="1">
                  <c:v>Wells Fargo</c:v>
                </c:pt>
                <c:pt idx="2">
                  <c:v>Glacier Bank</c:v>
                </c:pt>
                <c:pt idx="3">
                  <c:v>NBH Bank</c:v>
                </c:pt>
                <c:pt idx="4">
                  <c:v>Pinnacle Bank
</c:v>
                </c:pt>
                <c:pt idx="5">
                  <c:v>U.S. Bank</c:v>
                </c:pt>
                <c:pt idx="6">
                  <c:v>Other Institutions</c:v>
                </c:pt>
              </c:strCache>
            </c:strRef>
          </c:cat>
          <c:val>
            <c:numRef>
              <c:f>Sheet1!$B$2:$B$8</c:f>
              <c:numCache>
                <c:formatCode>#,##0.00;\(#,##0.00\)</c:formatCode>
                <c:ptCount val="7"/>
                <c:pt idx="0">
                  <c:v>13.28</c:v>
                </c:pt>
                <c:pt idx="1">
                  <c:v>10.66</c:v>
                </c:pt>
                <c:pt idx="2">
                  <c:v>6.53</c:v>
                </c:pt>
                <c:pt idx="3">
                  <c:v>6.04</c:v>
                </c:pt>
                <c:pt idx="4">
                  <c:v>5.16</c:v>
                </c:pt>
                <c:pt idx="5" formatCode="General">
                  <c:v>4.8</c:v>
                </c:pt>
                <c:pt idx="6" formatCode="#,##0.00_);\(#,##0.00\)">
                  <c:v>53.53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B65-4D24-83ED-3A0D79854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9881810137645"/>
          <c:y val="0.17195198660512265"/>
          <c:w val="0.706855985522162"/>
          <c:h val="0.68716914792457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13236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65-4D24-83ED-3A0D79854002}"/>
              </c:ext>
            </c:extLst>
          </c:dPt>
          <c:dPt>
            <c:idx val="1"/>
            <c:bubble3D val="0"/>
            <c:spPr>
              <a:solidFill>
                <a:srgbClr val="25408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65-4D24-83ED-3A0D79854002}"/>
              </c:ext>
            </c:extLst>
          </c:dPt>
          <c:dPt>
            <c:idx val="2"/>
            <c:bubble3D val="0"/>
            <c:spPr>
              <a:solidFill>
                <a:srgbClr val="8FAAD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65-4D24-83ED-3A0D79854002}"/>
              </c:ext>
            </c:extLst>
          </c:dPt>
          <c:dPt>
            <c:idx val="3"/>
            <c:bubble3D val="0"/>
            <c:spPr>
              <a:solidFill>
                <a:srgbClr val="7F7F7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65-4D24-83ED-3A0D79854002}"/>
              </c:ext>
            </c:extLst>
          </c:dPt>
          <c:dPt>
            <c:idx val="4"/>
            <c:bubble3D val="0"/>
            <c:spPr>
              <a:solidFill>
                <a:srgbClr val="C8C8C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B65-4D24-83ED-3A0D79854002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B65-4D24-83ED-3A0D79854002}"/>
              </c:ext>
            </c:extLst>
          </c:dPt>
          <c:dPt>
            <c:idx val="6"/>
            <c:bubble3D val="0"/>
            <c:spPr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B65-4D24-83ED-3A0D79854002}"/>
              </c:ext>
            </c:extLst>
          </c:dPt>
          <c:dPt>
            <c:idx val="7"/>
            <c:bubble3D val="0"/>
            <c:spPr>
              <a:solidFill>
                <a:srgbClr val="7F7F7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B65-4D24-83ED-3A0D79854002}"/>
              </c:ext>
            </c:extLst>
          </c:dPt>
          <c:dLbls>
            <c:dLbl>
              <c:idx val="0"/>
              <c:layout>
                <c:manualLayout>
                  <c:x val="-1.6204266930360037E-2"/>
                  <c:y val="5.00290776140866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1244737611833"/>
                      <c:h val="0.158597883597883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65-4D24-83ED-3A0D79854002}"/>
                </c:ext>
              </c:extLst>
            </c:dLbl>
            <c:dLbl>
              <c:idx val="1"/>
              <c:layout>
                <c:manualLayout>
                  <c:x val="-9.7885368156747071E-3"/>
                  <c:y val="-1.0520642814621495E-2"/>
                </c:manualLayout>
              </c:layout>
              <c:tx>
                <c:rich>
                  <a:bodyPr/>
                  <a:lstStyle/>
                  <a:p>
                    <a:fld id="{E297B5FC-01B9-4B1F-86BF-091598FEE716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0993ACA7-AA96-4513-BD44-A4B7AE0B5EAA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59370594683602"/>
                      <c:h val="0.175952331960491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B65-4D24-83ED-3A0D79854002}"/>
                </c:ext>
              </c:extLst>
            </c:dLbl>
            <c:dLbl>
              <c:idx val="2"/>
              <c:layout>
                <c:manualLayout>
                  <c:x val="-2.1400228599121631E-2"/>
                  <c:y val="-1.1456900754039618E-7"/>
                </c:manualLayout>
              </c:layout>
              <c:tx>
                <c:rich>
                  <a:bodyPr/>
                  <a:lstStyle/>
                  <a:p>
                    <a:fld id="{EB61DEB3-8507-4ABF-B24F-B9D1A6A06B3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  <a:p>
                    <a:fld id="{00BA4A5D-D213-4289-A4F3-03DECCA0F806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40926180317404"/>
                      <c:h val="0.134913713497741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B65-4D24-83ED-3A0D79854002}"/>
                </c:ext>
              </c:extLst>
            </c:dLbl>
            <c:dLbl>
              <c:idx val="3"/>
              <c:layout>
                <c:manualLayout>
                  <c:x val="3.2335359749720551E-2"/>
                  <c:y val="3.409344523211909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65-4D24-83ED-3A0D79854002}"/>
                </c:ext>
              </c:extLst>
            </c:dLbl>
            <c:dLbl>
              <c:idx val="4"/>
              <c:layout>
                <c:manualLayout>
                  <c:x val="1.6555142790480728E-2"/>
                  <c:y val="-5.4037618046176806E-3"/>
                </c:manualLayout>
              </c:layout>
              <c:tx>
                <c:rich>
                  <a:bodyPr/>
                  <a:lstStyle/>
                  <a:p>
                    <a:fld id="{B4602A9B-3F96-4D21-8B8D-C587BA11D1A0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DD1A3739-1192-4A85-8FDF-909F18F022ED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79936998290005"/>
                      <c:h val="0.10718388921451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65-4D24-83ED-3A0D79854002}"/>
                </c:ext>
              </c:extLst>
            </c:dLbl>
            <c:dLbl>
              <c:idx val="5"/>
              <c:layout>
                <c:manualLayout>
                  <c:x val="3.7612892558612734E-2"/>
                  <c:y val="1.4563915296240341E-2"/>
                </c:manualLayout>
              </c:layout>
              <c:tx>
                <c:rich>
                  <a:bodyPr/>
                  <a:lstStyle/>
                  <a:p>
                    <a:fld id="{D6F46B25-5D08-4B08-9A2B-ECA12953B53B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2EEF96D0-FB58-4138-BE02-E2C1133858BE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55104324090133"/>
                      <c:h val="0.153160890173691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B65-4D24-83ED-3A0D79854002}"/>
                </c:ext>
              </c:extLst>
            </c:dLbl>
            <c:dLbl>
              <c:idx val="6"/>
              <c:layout>
                <c:manualLayout>
                  <c:x val="0.16289816662864676"/>
                  <c:y val="-0.33865865355752806"/>
                </c:manualLayout>
              </c:layout>
              <c:tx>
                <c:rich>
                  <a:bodyPr/>
                  <a:lstStyle/>
                  <a:p>
                    <a:fld id="{8555FA4D-B130-4708-8B25-6BE56C2F5EF1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BE2ADBED-0933-46AB-9056-31A2EAFDA53B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54377341296647"/>
                      <c:h val="0.137787359913344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B65-4D24-83ED-3A0D79854002}"/>
                </c:ext>
              </c:extLst>
            </c:dLbl>
            <c:dLbl>
              <c:idx val="7"/>
              <c:layout>
                <c:manualLayout>
                  <c:x val="0.20089931605768163"/>
                  <c:y val="0.133219748393519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65-4D24-83ED-3A0D7985400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Glacier Bank</c:v>
                </c:pt>
                <c:pt idx="1">
                  <c:v>First Interstate Bank</c:v>
                </c:pt>
                <c:pt idx="2">
                  <c:v>Stockman Bank</c:v>
                </c:pt>
                <c:pt idx="3">
                  <c:v>Wells Fargo</c:v>
                </c:pt>
                <c:pt idx="4">
                  <c:v>U.S. Bank
</c:v>
                </c:pt>
                <c:pt idx="5">
                  <c:v>Other Institutions</c:v>
                </c:pt>
              </c:strCache>
            </c:strRef>
          </c:cat>
          <c:val>
            <c:numRef>
              <c:f>Sheet1!$B$2:$B$7</c:f>
              <c:numCache>
                <c:formatCode>#,##0.00;\(#,##0.00\)</c:formatCode>
                <c:ptCount val="6"/>
                <c:pt idx="0">
                  <c:v>21.39</c:v>
                </c:pt>
                <c:pt idx="1">
                  <c:v>16.57</c:v>
                </c:pt>
                <c:pt idx="2">
                  <c:v>15.01</c:v>
                </c:pt>
                <c:pt idx="3">
                  <c:v>8.7200000000000006</c:v>
                </c:pt>
                <c:pt idx="4">
                  <c:v>8.1</c:v>
                </c:pt>
                <c:pt idx="5" formatCode="#,##0.00_);\(#,##0.00\)">
                  <c:v>30.210000000000008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B65-4D24-83ED-3A0D79854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689890902546095E-2"/>
          <c:y val="0.16165862860892388"/>
          <c:w val="0.80767439518269768"/>
          <c:h val="0.7327749343832020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Number of Announced Transactions  – left axis</c:v>
                </c:pt>
              </c:strCache>
            </c:strRef>
          </c:tx>
          <c:spPr>
            <a:solidFill>
              <a:srgbClr val="8FAAD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451-4707-9632-4ACEA2E9540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451-4707-9632-4ACEA2E95405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51-4707-9632-4ACEA2E9540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451-4707-9632-4ACEA2E95405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451-4707-9632-4ACEA2E9540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451-4707-9632-4ACEA2E9540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451-4707-9632-4ACEA2E95405}"/>
              </c:ext>
            </c:extLst>
          </c:dPt>
          <c:dLbls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300" b="1" i="1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451-4707-9632-4ACEA2E95405}"/>
                </c:ext>
              </c:extLst>
            </c:dLbl>
            <c:dLbl>
              <c:idx val="3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711153835883466E-2"/>
                      <c:h val="5.65000000000000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451-4707-9632-4ACEA2E95405}"/>
                </c:ext>
              </c:extLst>
            </c:dLbl>
            <c:dLbl>
              <c:idx val="3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51-4707-9632-4ACEA2E95405}"/>
                </c:ext>
              </c:extLst>
            </c:dLbl>
            <c:dLbl>
              <c:idx val="3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51-4707-9632-4ACEA2E95405}"/>
                </c:ext>
              </c:extLst>
            </c:dLbl>
            <c:dLbl>
              <c:idx val="36"/>
              <c:layout>
                <c:manualLayout>
                  <c:x val="-9.7909805589194844E-17"/>
                  <c:y val="-0.122916666666666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322784814118853E-2"/>
                      <c:h val="4.41874999999999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2-1AE1-4BFE-A107-F5739C6794B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300" b="1" i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Sheet1!$A$3:$A$39</c:f>
              <c:strCach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2026E</c:v>
                </c:pt>
              </c:strCache>
            </c:strRef>
          </c:cat>
          <c:val>
            <c:numRef>
              <c:f>Sheet1!$B$3:$B$39</c:f>
              <c:numCache>
                <c:formatCode>General</c:formatCode>
                <c:ptCount val="37"/>
                <c:pt idx="0">
                  <c:v>170</c:v>
                </c:pt>
                <c:pt idx="1">
                  <c:v>274</c:v>
                </c:pt>
                <c:pt idx="2">
                  <c:v>357</c:v>
                </c:pt>
                <c:pt idx="3">
                  <c:v>451</c:v>
                </c:pt>
                <c:pt idx="4">
                  <c:v>524</c:v>
                </c:pt>
                <c:pt idx="5">
                  <c:v>435</c:v>
                </c:pt>
                <c:pt idx="6">
                  <c:v>442</c:v>
                </c:pt>
                <c:pt idx="7">
                  <c:v>453</c:v>
                </c:pt>
                <c:pt idx="8">
                  <c:v>475</c:v>
                </c:pt>
                <c:pt idx="9">
                  <c:v>335</c:v>
                </c:pt>
                <c:pt idx="10">
                  <c:v>254</c:v>
                </c:pt>
                <c:pt idx="11">
                  <c:v>251</c:v>
                </c:pt>
                <c:pt idx="12">
                  <c:v>211</c:v>
                </c:pt>
                <c:pt idx="13">
                  <c:v>259</c:v>
                </c:pt>
                <c:pt idx="14">
                  <c:v>269</c:v>
                </c:pt>
                <c:pt idx="15">
                  <c:v>269</c:v>
                </c:pt>
                <c:pt idx="16">
                  <c:v>294</c:v>
                </c:pt>
                <c:pt idx="17">
                  <c:v>280</c:v>
                </c:pt>
                <c:pt idx="18">
                  <c:v>146</c:v>
                </c:pt>
                <c:pt idx="19">
                  <c:v>110</c:v>
                </c:pt>
                <c:pt idx="20">
                  <c:v>176</c:v>
                </c:pt>
                <c:pt idx="21">
                  <c:v>145</c:v>
                </c:pt>
                <c:pt idx="22">
                  <c:v>217</c:v>
                </c:pt>
                <c:pt idx="23">
                  <c:v>222</c:v>
                </c:pt>
                <c:pt idx="24">
                  <c:v>277</c:v>
                </c:pt>
                <c:pt idx="25">
                  <c:v>275</c:v>
                </c:pt>
                <c:pt idx="26">
                  <c:v>240</c:v>
                </c:pt>
                <c:pt idx="27">
                  <c:v>248</c:v>
                </c:pt>
                <c:pt idx="28">
                  <c:v>252</c:v>
                </c:pt>
                <c:pt idx="29">
                  <c:v>252</c:v>
                </c:pt>
                <c:pt idx="30">
                  <c:v>112</c:v>
                </c:pt>
                <c:pt idx="31">
                  <c:v>199</c:v>
                </c:pt>
                <c:pt idx="32">
                  <c:v>153</c:v>
                </c:pt>
                <c:pt idx="33">
                  <c:v>96</c:v>
                </c:pt>
                <c:pt idx="34">
                  <c:v>125</c:v>
                </c:pt>
                <c:pt idx="35">
                  <c:v>186</c:v>
                </c:pt>
                <c:pt idx="3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51-4707-9632-4ACEA2E95405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Projected Number of Announced Transactions in 2021 - left axis</c:v>
                </c:pt>
              </c:strCache>
            </c:strRef>
          </c:tx>
          <c:spPr>
            <a:pattFill prst="dkUpDiag">
              <a:fgClr>
                <a:srgbClr val="8FAADC"/>
              </a:fgClr>
              <a:bgClr>
                <a:sysClr val="window" lastClr="FFFFFF"/>
              </a:bgClr>
            </a:pattFill>
          </c:spPr>
          <c:invertIfNegative val="0"/>
          <c:dPt>
            <c:idx val="31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ysClr val="window" lastClr="FFFFFF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451-4707-9632-4ACEA2E95405}"/>
              </c:ext>
            </c:extLst>
          </c:dPt>
          <c:dPt>
            <c:idx val="33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ysClr val="window" lastClr="FFFFFF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451-4707-9632-4ACEA2E95405}"/>
              </c:ext>
            </c:extLst>
          </c:dPt>
          <c:dPt>
            <c:idx val="34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ysClr val="window" lastClr="FFFFFF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451-4707-9632-4ACEA2E95405}"/>
              </c:ext>
            </c:extLst>
          </c:dPt>
          <c:dPt>
            <c:idx val="35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ysClr val="window" lastClr="FFFFFF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451-4707-9632-4ACEA2E95405}"/>
              </c:ext>
            </c:extLst>
          </c:dPt>
          <c:dPt>
            <c:idx val="36"/>
            <c:invertIfNegative val="0"/>
            <c:bubble3D val="0"/>
            <c:spPr>
              <a:pattFill prst="dkUpDiag">
                <a:fgClr>
                  <a:srgbClr val="8FAADC"/>
                </a:fgClr>
                <a:bgClr>
                  <a:sysClr val="window" lastClr="FFFFFF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E141-4364-8C49-4C5718DEE33D}"/>
              </c:ext>
            </c:extLst>
          </c:dPt>
          <c:dLbls>
            <c:dLbl>
              <c:idx val="31"/>
              <c:layout>
                <c:manualLayout>
                  <c:x val="-1.4123737710753294E-3"/>
                  <c:y val="-4.7024770341207424E-2"/>
                </c:manualLayout>
              </c:layout>
              <c:tx>
                <c:rich>
                  <a:bodyPr rot="-5400000" vert="horz" wrap="square" lIns="38100" tIns="19050" rIns="38100" bIns="19050" anchor="ctr">
                    <a:noAutofit/>
                  </a:bodyPr>
                  <a:lstStyle/>
                  <a:p>
                    <a:pPr>
                      <a:defRPr sz="1000" b="1" i="1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000" b="1" i="1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225</a:t>
                    </a:r>
                    <a:endParaRPr lang="en-US" sz="1000" b="1" i="1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5.8408959473286164E-2"/>
                      <c:h val="3.628576115485564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2451-4707-9632-4ACEA2E95405}"/>
                </c:ext>
              </c:extLst>
            </c:dLbl>
            <c:dLbl>
              <c:idx val="33"/>
              <c:layout>
                <c:manualLayout>
                  <c:x val="6.6757456807935232E-4"/>
                  <c:y val="4.9626968503937011E-2"/>
                </c:manualLayout>
              </c:layout>
              <c:tx>
                <c:rich>
                  <a:bodyPr rot="-5400000" vert="horz" wrap="square" lIns="38100" tIns="19050" rIns="38100" bIns="19050" anchor="ctr">
                    <a:noAutofit/>
                  </a:bodyPr>
                  <a:lstStyle/>
                  <a:p>
                    <a:pPr>
                      <a:defRPr sz="1000" b="1" i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defRPr>
                    </a:pPr>
                    <a:r>
                      <a:rPr lang="en-US" sz="1000" b="1" i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105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386899516676011E-2"/>
                      <c:h val="6.18333333333333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2451-4707-9632-4ACEA2E95405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451-4707-9632-4ACEA2E95405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451-4707-9632-4ACEA2E954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Sheet1!$A$3:$A$39</c:f>
              <c:strCach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2026E</c:v>
                </c:pt>
              </c:strCache>
            </c:strRef>
          </c:cat>
          <c:val>
            <c:numRef>
              <c:f>Sheet1!$C$3:$C$39</c:f>
              <c:numCache>
                <c:formatCode>General</c:formatCode>
                <c:ptCount val="37"/>
                <c:pt idx="36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451-4707-9632-4ACEA2E95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690256840"/>
        <c:axId val="690257232"/>
      </c:barChart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Rate of Consolidation (%) – right axis</c:v>
                </c:pt>
              </c:strCache>
            </c:strRef>
          </c:tx>
          <c:spPr>
            <a:ln>
              <a:solidFill>
                <a:srgbClr val="D2232A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3-2451-4707-9632-4ACEA2E95405}"/>
              </c:ext>
            </c:extLst>
          </c:dPt>
          <c:dPt>
            <c:idx val="34"/>
            <c:bubble3D val="0"/>
            <c:extLst>
              <c:ext xmlns:c16="http://schemas.microsoft.com/office/drawing/2014/chart" uri="{C3380CC4-5D6E-409C-BE32-E72D297353CC}">
                <c16:uniqueId val="{00000014-2451-4707-9632-4ACEA2E95405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5-2451-4707-9632-4ACEA2E95405}"/>
              </c:ext>
            </c:extLst>
          </c:dPt>
          <c:dPt>
            <c:idx val="36"/>
            <c:bubble3D val="0"/>
            <c:spPr>
              <a:ln>
                <a:solidFill>
                  <a:srgbClr val="D2232A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5380-4F15-AC3A-8A7B04268F22}"/>
              </c:ext>
            </c:extLst>
          </c:dPt>
          <c:dLbls>
            <c:dLbl>
              <c:idx val="0"/>
              <c:layout>
                <c:manualLayout>
                  <c:x val="-1.7387636687206939E-2"/>
                  <c:y val="-7.0322834645669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451-4707-9632-4ACEA2E95405}"/>
                </c:ext>
              </c:extLst>
            </c:dLbl>
            <c:dLbl>
              <c:idx val="1"/>
              <c:layout>
                <c:manualLayout>
                  <c:x val="-1.8529452023255566E-2"/>
                  <c:y val="-5.66094160104986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451-4707-9632-4ACEA2E95405}"/>
                </c:ext>
              </c:extLst>
            </c:dLbl>
            <c:dLbl>
              <c:idx val="2"/>
              <c:layout>
                <c:manualLayout>
                  <c:x val="-1.7489252421033576E-2"/>
                  <c:y val="-6.4072834645669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451-4707-9632-4ACEA2E95405}"/>
                </c:ext>
              </c:extLst>
            </c:dLbl>
            <c:dLbl>
              <c:idx val="3"/>
              <c:layout>
                <c:manualLayout>
                  <c:x val="-1.7794173829689241E-2"/>
                  <c:y val="-6.823950131233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451-4707-9632-4ACEA2E95405}"/>
                </c:ext>
              </c:extLst>
            </c:dLbl>
            <c:dLbl>
              <c:idx val="4"/>
              <c:layout>
                <c:manualLayout>
                  <c:x val="-1.7489297255290817E-2"/>
                  <c:y val="-4.9489501312335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451-4707-9632-4ACEA2E95405}"/>
                </c:ext>
              </c:extLst>
            </c:dLbl>
            <c:dLbl>
              <c:idx val="5"/>
              <c:layout>
                <c:manualLayout>
                  <c:x val="-1.8722785823365447E-2"/>
                  <c:y val="-4.7406167979002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451-4707-9632-4ACEA2E95405}"/>
                </c:ext>
              </c:extLst>
            </c:dLbl>
            <c:dLbl>
              <c:idx val="6"/>
              <c:layout>
                <c:manualLayout>
                  <c:x val="-1.892603403022898E-2"/>
                  <c:y val="-5.5739501312335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451-4707-9632-4ACEA2E95405}"/>
                </c:ext>
              </c:extLst>
            </c:dLbl>
            <c:dLbl>
              <c:idx val="7"/>
              <c:layout>
                <c:manualLayout>
                  <c:x val="-1.7489252421033576E-2"/>
                  <c:y val="-5.573950131233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451-4707-9632-4ACEA2E95405}"/>
                </c:ext>
              </c:extLst>
            </c:dLbl>
            <c:dLbl>
              <c:idx val="8"/>
              <c:layout>
                <c:manualLayout>
                  <c:x val="-1.7194302887097057E-2"/>
                  <c:y val="-3.57760826771653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451-4707-9632-4ACEA2E95405}"/>
                </c:ext>
              </c:extLst>
            </c:dLbl>
            <c:dLbl>
              <c:idx val="9"/>
              <c:layout>
                <c:manualLayout>
                  <c:x val="-1.431080127240764E-2"/>
                  <c:y val="-5.1572834645669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451-4707-9632-4ACEA2E95405}"/>
                </c:ext>
              </c:extLst>
            </c:dLbl>
            <c:dLbl>
              <c:idx val="10"/>
              <c:layout>
                <c:manualLayout>
                  <c:x val="-1.4717338414889919E-2"/>
                  <c:y val="-5.3656167979002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451-4707-9632-4ACEA2E95405}"/>
                </c:ext>
              </c:extLst>
            </c:dLbl>
            <c:dLbl>
              <c:idx val="11"/>
              <c:layout>
                <c:manualLayout>
                  <c:x val="-1.5688002349862479E-2"/>
                  <c:y val="-4.1447834645669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451-4707-9632-4ACEA2E95405}"/>
                </c:ext>
              </c:extLst>
            </c:dLbl>
            <c:dLbl>
              <c:idx val="12"/>
              <c:layout>
                <c:manualLayout>
                  <c:x val="-2.0159595527607883E-2"/>
                  <c:y val="-5.573950131233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451-4707-9632-4ACEA2E95405}"/>
                </c:ext>
              </c:extLst>
            </c:dLbl>
            <c:dLbl>
              <c:idx val="13"/>
              <c:layout>
                <c:manualLayout>
                  <c:x val="-1.7023151486020988E-2"/>
                  <c:y val="-4.97811679790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451-4707-9632-4ACEA2E95405}"/>
                </c:ext>
              </c:extLst>
            </c:dLbl>
            <c:dLbl>
              <c:idx val="14"/>
              <c:layout>
                <c:manualLayout>
                  <c:x val="-1.7489252421033576E-2"/>
                  <c:y val="-3.907283464566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451-4707-9632-4ACEA2E95405}"/>
                </c:ext>
              </c:extLst>
            </c:dLbl>
            <c:dLbl>
              <c:idx val="15"/>
              <c:layout>
                <c:manualLayout>
                  <c:x val="-2.1799597248619889E-2"/>
                  <c:y val="-5.3656167979002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451-4707-9632-4ACEA2E95405}"/>
                </c:ext>
              </c:extLst>
            </c:dLbl>
            <c:dLbl>
              <c:idx val="18"/>
              <c:layout>
                <c:manualLayout>
                  <c:x val="-1.1945379574489021E-2"/>
                  <c:y val="-4.5322834645669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451-4707-9632-4ACEA2E95405}"/>
                </c:ext>
              </c:extLst>
            </c:dLbl>
            <c:dLbl>
              <c:idx val="19"/>
              <c:layout>
                <c:manualLayout>
                  <c:x val="-1.5876289917016898E-2"/>
                  <c:y val="-7.7104166666666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451-4707-9632-4ACEA2E95405}"/>
                </c:ext>
              </c:extLst>
            </c:dLbl>
            <c:dLbl>
              <c:idx val="20"/>
              <c:layout>
                <c:manualLayout>
                  <c:x val="-1.9450810057058177E-2"/>
                  <c:y val="-3.54374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451-4707-9632-4ACEA2E95405}"/>
                </c:ext>
              </c:extLst>
            </c:dLbl>
            <c:dLbl>
              <c:idx val="21"/>
              <c:layout>
                <c:manualLayout>
                  <c:x val="-2.2931449238155592E-2"/>
                  <c:y val="-6.61561679790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451-4707-9632-4ACEA2E95405}"/>
                </c:ext>
              </c:extLst>
            </c:dLbl>
            <c:dLbl>
              <c:idx val="22"/>
              <c:layout>
                <c:manualLayout>
                  <c:x val="-2.0785959193216685E-2"/>
                  <c:y val="-4.58541666666666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451-4707-9632-4ACEA2E95405}"/>
                </c:ext>
              </c:extLst>
            </c:dLbl>
            <c:dLbl>
              <c:idx val="23"/>
              <c:layout>
                <c:manualLayout>
                  <c:x val="-2.4469919510481761E-2"/>
                  <c:y val="-4.7406167979002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451-4707-9632-4ACEA2E95405}"/>
                </c:ext>
              </c:extLst>
            </c:dLbl>
            <c:dLbl>
              <c:idx val="24"/>
              <c:layout>
                <c:manualLayout>
                  <c:x val="-2.2104497812563143E-2"/>
                  <c:y val="-4.11561679790026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451-4707-9632-4ACEA2E95405}"/>
                </c:ext>
              </c:extLst>
            </c:dLbl>
            <c:dLbl>
              <c:idx val="26"/>
              <c:layout>
                <c:manualLayout>
                  <c:x val="-1.4615689202642668E-2"/>
                  <c:y val="-4.9489501312335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451-4707-9632-4ACEA2E95405}"/>
                </c:ext>
              </c:extLst>
            </c:dLbl>
            <c:dLbl>
              <c:idx val="29"/>
              <c:layout>
                <c:manualLayout>
                  <c:x val="-1.5183589314013087E-2"/>
                  <c:y val="-3.9364501312335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451-4707-9632-4ACEA2E95405}"/>
                </c:ext>
              </c:extLst>
            </c:dLbl>
            <c:dLbl>
              <c:idx val="30"/>
              <c:layout>
                <c:manualLayout>
                  <c:x val="-1.9109873942998273E-2"/>
                  <c:y val="-0.138156167979002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2451-4707-9632-4ACEA2E95405}"/>
                </c:ext>
              </c:extLst>
            </c:dLbl>
            <c:dLbl>
              <c:idx val="31"/>
              <c:layout>
                <c:manualLayout>
                  <c:x val="-1.702315148602089E-2"/>
                  <c:y val="-3.7281167979002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451-4707-9632-4ACEA2E95405}"/>
                </c:ext>
              </c:extLst>
            </c:dLbl>
            <c:dLbl>
              <c:idx val="32"/>
              <c:layout>
                <c:manualLayout>
                  <c:x val="-1.5338130198277006E-2"/>
                  <c:y val="-4.97811679790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2451-4707-9632-4ACEA2E95405}"/>
                </c:ext>
              </c:extLst>
            </c:dLbl>
            <c:dLbl>
              <c:idx val="33"/>
              <c:layout>
                <c:manualLayout>
                  <c:x val="-1.8358300622179496E-2"/>
                  <c:y val="-7.06145013123360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451-4707-9632-4ACEA2E95405}"/>
                </c:ext>
              </c:extLst>
            </c:dLbl>
            <c:dLbl>
              <c:idx val="34"/>
              <c:layout>
                <c:manualLayout>
                  <c:x val="-2.5034046302972141E-2"/>
                  <c:y val="-5.39478346456692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451-4707-9632-4ACEA2E95405}"/>
                </c:ext>
              </c:extLst>
            </c:dLbl>
            <c:dLbl>
              <c:idx val="35"/>
              <c:layout>
                <c:manualLayout>
                  <c:x val="-2.2834414383614207E-2"/>
                  <c:y val="-4.9062500000000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451-4707-9632-4ACEA2E95405}"/>
                </c:ext>
              </c:extLst>
            </c:dLbl>
            <c:dLbl>
              <c:idx val="36"/>
              <c:layout>
                <c:manualLayout>
                  <c:x val="-1.7493817838980272E-2"/>
                  <c:y val="-3.86458333333333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380-4F15-AC3A-8A7B04268F22}"/>
                </c:ext>
              </c:extLst>
            </c:dLbl>
            <c:numFmt formatCode="0.0%" sourceLinked="0"/>
            <c:spPr>
              <a:ln>
                <a:noFill/>
              </a:ln>
            </c:spPr>
            <c:txPr>
              <a:bodyPr rot="-5400000" vert="horz"/>
              <a:lstStyle/>
              <a:p>
                <a:pPr>
                  <a:defRPr sz="1300" b="1" i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Sheet1!$A$3:$A$39</c:f>
              <c:strCach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2026E</c:v>
                </c:pt>
              </c:strCache>
            </c:strRef>
          </c:cat>
          <c:val>
            <c:numRef>
              <c:f>Sheet1!$D$3:$D$39</c:f>
              <c:numCache>
                <c:formatCode>0.0%</c:formatCode>
                <c:ptCount val="37"/>
                <c:pt idx="0">
                  <c:v>1.117979744837564E-2</c:v>
                </c:pt>
                <c:pt idx="1">
                  <c:v>1.8222931630752861E-2</c:v>
                </c:pt>
                <c:pt idx="2">
                  <c:v>2.490234375E-2</c:v>
                </c:pt>
                <c:pt idx="3">
                  <c:v>3.2838211737294308E-2</c:v>
                </c:pt>
                <c:pt idx="4">
                  <c:v>3.9841849148418491E-2</c:v>
                </c:pt>
                <c:pt idx="5">
                  <c:v>3.4777742244963224E-2</c:v>
                </c:pt>
                <c:pt idx="6">
                  <c:v>3.716784392869156E-2</c:v>
                </c:pt>
                <c:pt idx="7">
                  <c:v>3.9799683711122823E-2</c:v>
                </c:pt>
                <c:pt idx="8">
                  <c:v>4.3662101296075007E-2</c:v>
                </c:pt>
                <c:pt idx="9">
                  <c:v>3.2128128896135033E-2</c:v>
                </c:pt>
                <c:pt idx="10">
                  <c:v>2.4909287045209377E-2</c:v>
                </c:pt>
                <c:pt idx="11">
                  <c:v>2.5389439611571921E-2</c:v>
                </c:pt>
                <c:pt idx="12">
                  <c:v>2.1983746613877891E-2</c:v>
                </c:pt>
                <c:pt idx="13">
                  <c:v>2.7721288665310928E-2</c:v>
                </c:pt>
                <c:pt idx="14">
                  <c:v>2.9315605928509153E-2</c:v>
                </c:pt>
                <c:pt idx="15">
                  <c:v>2.9975484733675062E-2</c:v>
                </c:pt>
                <c:pt idx="16">
                  <c:v>3.2974427994616418E-2</c:v>
                </c:pt>
                <c:pt idx="17">
                  <c:v>3.1952527673171291E-2</c:v>
                </c:pt>
                <c:pt idx="18">
                  <c:v>1.6955057484612703E-2</c:v>
                </c:pt>
                <c:pt idx="19">
                  <c:v>1.3134328358208954E-2</c:v>
                </c:pt>
                <c:pt idx="20">
                  <c:v>2.177140029688273E-2</c:v>
                </c:pt>
                <c:pt idx="21">
                  <c:v>1.8762939958592132E-2</c:v>
                </c:pt>
                <c:pt idx="22">
                  <c:v>2.9225589225589224E-2</c:v>
                </c:pt>
                <c:pt idx="23">
                  <c:v>3.1053294167016365E-2</c:v>
                </c:pt>
                <c:pt idx="24">
                  <c:v>4.0290909090909093E-2</c:v>
                </c:pt>
                <c:pt idx="25">
                  <c:v>4.1869671132764921E-2</c:v>
                </c:pt>
                <c:pt idx="26">
                  <c:v>3.847386983007374E-2</c:v>
                </c:pt>
                <c:pt idx="27">
                  <c:v>4.1561923914865094E-2</c:v>
                </c:pt>
                <c:pt idx="28">
                  <c:v>4.4032849903896561E-2</c:v>
                </c:pt>
                <c:pt idx="29">
                  <c:v>4.6170758519604248E-2</c:v>
                </c:pt>
                <c:pt idx="30">
                  <c:v>2.1423106350420811E-2</c:v>
                </c:pt>
                <c:pt idx="31">
                  <c:v>3.9398138982379725E-2</c:v>
                </c:pt>
                <c:pt idx="32">
                  <c:v>3.1301145662847793E-2</c:v>
                </c:pt>
                <c:pt idx="33">
                  <c:v>2.0180786209796089E-2</c:v>
                </c:pt>
                <c:pt idx="34">
                  <c:v>2.6928048255062474E-2</c:v>
                </c:pt>
                <c:pt idx="35">
                  <c:v>4.0933098591549297E-2</c:v>
                </c:pt>
                <c:pt idx="36">
                  <c:v>4.2841037204058623E-2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2451-4707-9632-4ACEA2E95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0258016"/>
        <c:axId val="690257624"/>
      </c:lineChart>
      <c:catAx>
        <c:axId val="690256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3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690257232"/>
        <c:crosses val="autoZero"/>
        <c:auto val="1"/>
        <c:lblAlgn val="ctr"/>
        <c:lblOffset val="0"/>
        <c:tickLblSkip val="1"/>
        <c:noMultiLvlLbl val="0"/>
      </c:catAx>
      <c:valAx>
        <c:axId val="690257232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ctr" anchorCtr="0"/>
              <a:lstStyle/>
              <a:p>
                <a:pPr>
                  <a:defRPr sz="13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sz="13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Number of Transactions </a:t>
                </a:r>
              </a:p>
            </c:rich>
          </c:tx>
          <c:layout>
            <c:manualLayout>
              <c:xMode val="edge"/>
              <c:yMode val="edge"/>
              <c:x val="7.8028428373874562E-3"/>
              <c:y val="0.3902721456692913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300" b="1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690256840"/>
        <c:crosses val="autoZero"/>
        <c:crossBetween val="between"/>
      </c:valAx>
      <c:valAx>
        <c:axId val="690257624"/>
        <c:scaling>
          <c:orientation val="minMax"/>
          <c:max val="6.0000000000000012E-2"/>
          <c:min val="0"/>
        </c:scaling>
        <c:delete val="0"/>
        <c:axPos val="r"/>
        <c:title>
          <c:tx>
            <c:rich>
              <a:bodyPr rot="-5400000" vert="horz" anchor="ctr" anchorCtr="0"/>
              <a:lstStyle/>
              <a:p>
                <a:pPr>
                  <a:defRPr sz="1300"/>
                </a:pPr>
                <a:r>
                  <a:rPr lang="en-US" sz="1300" dirty="0">
                    <a:latin typeface="Calibri" pitchFamily="34" charset="0"/>
                    <a:cs typeface="Calibri" pitchFamily="34" charset="0"/>
                  </a:rPr>
                  <a:t>% of U.S.</a:t>
                </a:r>
                <a:r>
                  <a:rPr lang="en-US" sz="1300" baseline="0" dirty="0">
                    <a:latin typeface="Calibri" pitchFamily="34" charset="0"/>
                    <a:cs typeface="Calibri" pitchFamily="34" charset="0"/>
                  </a:rPr>
                  <a:t> Institutions</a:t>
                </a:r>
                <a:endParaRPr lang="en-US" sz="1300" dirty="0">
                  <a:latin typeface="Calibri" pitchFamily="34" charset="0"/>
                  <a:cs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94439881808813797"/>
              <c:y val="0.39308005249343825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300" b="1" i="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690258016"/>
        <c:crosses val="max"/>
        <c:crossBetween val="between"/>
      </c:valAx>
      <c:catAx>
        <c:axId val="69025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025762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0"/>
        <c:txPr>
          <a:bodyPr/>
          <a:lstStyle/>
          <a:p>
            <a:pPr algn="just">
              <a:defRPr sz="1300" b="0" i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txPr>
          <a:bodyPr/>
          <a:lstStyle/>
          <a:p>
            <a:pPr algn="just">
              <a:defRPr sz="1300" b="0" i="1">
                <a:latin typeface="Calibri" pitchFamily="34" charset="0"/>
                <a:cs typeface="Calibri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3029657341858944"/>
          <c:y val="0.15376788057742785"/>
          <c:w val="0.71594859823007584"/>
          <c:h val="7.8906496062992132E-2"/>
        </c:manualLayout>
      </c:layout>
      <c:overlay val="0"/>
      <c:txPr>
        <a:bodyPr/>
        <a:lstStyle/>
        <a:p>
          <a:pPr algn="just">
            <a:defRPr sz="1100" b="0" i="1">
              <a:latin typeface="Calibri" pitchFamily="34" charset="0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38145" cy="464205"/>
          </a:xfrm>
          <a:prstGeom prst="rect">
            <a:avLst/>
          </a:prstGeom>
        </p:spPr>
        <p:txBody>
          <a:bodyPr vert="horz" lIns="88104" tIns="44053" rIns="88104" bIns="440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5" y="4"/>
            <a:ext cx="3038145" cy="464205"/>
          </a:xfrm>
          <a:prstGeom prst="rect">
            <a:avLst/>
          </a:prstGeom>
        </p:spPr>
        <p:txBody>
          <a:bodyPr vert="horz" lIns="88104" tIns="44053" rIns="88104" bIns="44053" rtlCol="0"/>
          <a:lstStyle>
            <a:lvl1pPr algn="r">
              <a:defRPr sz="1200"/>
            </a:lvl1pPr>
          </a:lstStyle>
          <a:p>
            <a:fld id="{16C10CFA-1100-4F08-8B0A-BE5AE918FC40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30662"/>
            <a:ext cx="3038145" cy="464205"/>
          </a:xfrm>
          <a:prstGeom prst="rect">
            <a:avLst/>
          </a:prstGeom>
        </p:spPr>
        <p:txBody>
          <a:bodyPr vert="horz" lIns="88104" tIns="44053" rIns="88104" bIns="440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830662"/>
            <a:ext cx="3038145" cy="464205"/>
          </a:xfrm>
          <a:prstGeom prst="rect">
            <a:avLst/>
          </a:prstGeom>
        </p:spPr>
        <p:txBody>
          <a:bodyPr vert="horz" lIns="88104" tIns="44053" rIns="88104" bIns="44053" rtlCol="0" anchor="b"/>
          <a:lstStyle>
            <a:lvl1pPr algn="r">
              <a:defRPr sz="1200"/>
            </a:lvl1pPr>
          </a:lstStyle>
          <a:p>
            <a:fld id="{B316265F-2B45-4D52-8BD7-0F33057CA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35" tIns="46568" rIns="93135" bIns="4656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35" tIns="46568" rIns="93135" bIns="46568" rtlCol="0"/>
          <a:lstStyle>
            <a:lvl1pPr algn="r">
              <a:defRPr sz="1300"/>
            </a:lvl1pPr>
          </a:lstStyle>
          <a:p>
            <a:fld id="{B5E416F2-4FC1-4285-AD11-53F7AF3EB68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5" tIns="46568" rIns="93135" bIns="465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35" tIns="46568" rIns="93135" bIns="465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35" tIns="46568" rIns="93135" bIns="4656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35" tIns="46568" rIns="93135" bIns="46568" rtlCol="0" anchor="b"/>
          <a:lstStyle>
            <a:lvl1pPr algn="r">
              <a:defRPr sz="1300"/>
            </a:lvl1pPr>
          </a:lstStyle>
          <a:p>
            <a:fld id="{DBC54979-7919-40F3-BFF3-27C25BD6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3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59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B08B-D092-6257-8FD8-E7CC5069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6B8B2-7688-C4A2-D87E-604007792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58C64-467E-B6A5-C54F-3402D508E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DA738-4580-13F9-266A-DBD0BB788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4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91D6C-63E7-EBAD-B6B8-27542C64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722F0-5DAB-224D-BEF6-A9A7B3268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91EB6-FBE8-D0B4-A72C-EB269556E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/>
              <a:t>Source:</a:t>
            </a:r>
          </a:p>
          <a:p>
            <a:r>
              <a:rPr lang="en-US" sz="1200"/>
              <a:t>https://www.macrotrends.net/2015/fed-funds-rate-historical-chart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F6CA7-DB15-3B58-D325-20BA6DE60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276DE-A229-42BB-345A-ACC293FE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A4CD6-0EC0-95A0-2344-8D0EDFBBF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03E0E-181C-2AD8-1155-DB1A39651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Source:</a:t>
            </a:r>
          </a:p>
          <a:p>
            <a:r>
              <a:rPr lang="en-US"/>
              <a:t>https://www.macrotrends.net/2015/fed-funds-rate-historical-chart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3920D-ECC2-9622-6B27-9DE29C442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5D8B8-C7D7-5FB0-96D1-E9311B0F4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8348D-5670-51B6-5396-802EE1E6A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AAC18-A08D-C0ED-84DA-BBECEB57E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Source:</a:t>
            </a:r>
          </a:p>
          <a:p>
            <a:r>
              <a:rPr lang="en-US"/>
              <a:t>https://www.macrotrends.net/2015/fed-funds-rate-historical-chart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E679F-1C6E-4E09-5629-0EBCADC70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7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Source:</a:t>
            </a:r>
          </a:p>
          <a:p>
            <a:r>
              <a:rPr lang="en-US"/>
              <a:t>https://www.macrotrends.net/2015/fed-funds-rate-historical-chart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4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4937-C6EC-40B2-117D-A9FD21465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BF31F-00D5-CA8C-174D-89ED986CD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4F8B4B-D693-D775-7510-8D11DECC2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Slide: Sale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6B2B6-4FEA-EAEC-3B88-1BAB6C857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98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6603-CF76-2851-FE0B-64E5CAD7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442E75-99A6-BC39-929F-F0E7219D6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9AF38-170F-9F33-43B7-6FC23CCF0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Slide: Sale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47DA3-4C4C-E525-7079-0B4CD1047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20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Slide: Strategic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2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Slide: Acquisition Rationale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4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01">
              <a:defRPr/>
            </a:pPr>
            <a:r>
              <a:rPr lang="en-US" dirty="0"/>
              <a:t>Prior tagline: </a:t>
            </a:r>
            <a:r>
              <a:rPr lang="en-US" i="1" dirty="0">
                <a:latin typeface="Franklin Gothic Book" pitchFamily="34" charset="0"/>
                <a:cs typeface="Helvetica" pitchFamily="34" charset="0"/>
              </a:rPr>
              <a:t>Independent, client-centric approach to merger &amp; acquisition advisory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73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2FC57-4986-8358-8E12-4E8B0553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C2889-F874-7155-50AE-CA9FDCD7D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50FA4-ECDC-6015-8CC4-873810447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7A74F-7381-7DF0-6755-68AED014F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0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Slide: Sale 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9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Slide: Acquisition Best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Slide: Sale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0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D9F84-A503-0F70-4983-A2209D6A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2485D-A107-4299-55BF-29F4D45B2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B906E-66D9-50E9-ACA8-EF7A5EB86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2514">
              <a:defRPr/>
            </a:pPr>
            <a:r>
              <a:rPr lang="en-US"/>
              <a:t>Prior tagline: </a:t>
            </a:r>
            <a:r>
              <a:rPr lang="en-US" i="1">
                <a:latin typeface="Franklin Gothic Book" pitchFamily="34" charset="0"/>
                <a:cs typeface="Helvetica" pitchFamily="34" charset="0"/>
              </a:rPr>
              <a:t>Independent, client-centric approach to merger &amp; acquisition advisory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DBE42-BB74-7111-2018-2C92C4EB8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3C8F-2EA9-B67D-9059-579751A9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5D80F-9C04-AE7C-EE0E-3DC391027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20C96-FD90-0D92-A986-155CD831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55993-BBE7-2E8C-FC38-03BE91DD7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22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422 institutions in IL as of 9/19 </a:t>
            </a:r>
            <a:r>
              <a:rPr lang="en-US" b="1">
                <a:sym typeface="Wingdings" panose="05000000000000000000" pitchFamily="2" charset="2"/>
              </a:rPr>
              <a:t> FDIC / 2019 number from SNL screener (425)</a:t>
            </a:r>
            <a:endParaRPr lang="en-US" b="1"/>
          </a:p>
          <a:p>
            <a:endParaRPr lang="en-US"/>
          </a:p>
          <a:p>
            <a:r>
              <a:rPr lang="en-US"/>
              <a:t>Number of institution</a:t>
            </a:r>
          </a:p>
          <a:p>
            <a:r>
              <a:rPr lang="en-US"/>
              <a:t>http://www2.fdic.gov/qbp/qbp_report.asp?menuItem=STBL&amp;TBL1=INST_FINC_PROF_AGG&amp;TBL2=INST_FINC_PROF_AGG&amp;TBL3=INST_FINC_PROF_AGG&amp;ST1=NT&amp;ST2=NT&amp;ST3=NT&amp;CALLYM1=201309&amp;CALLYM2=201209&amp;CALLYM3=201109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SNL</a:t>
            </a:r>
            <a:r>
              <a:rPr lang="en-US" baseline="0"/>
              <a:t> </a:t>
            </a:r>
            <a:r>
              <a:rPr lang="en-US" baseline="0">
                <a:sym typeface="Wingdings" panose="05000000000000000000" pitchFamily="2" charset="2"/>
              </a:rPr>
              <a:t> Industries  Deposit Market Share  Mississippi  Banks and thrifts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https://www.capitaliq.spglobal.com/web/client?auth=inherit#branch/marketshare</a:t>
            </a:r>
          </a:p>
          <a:p>
            <a:r>
              <a:rPr lang="en-US"/>
              <a:t>Detailed report -&gt; ownership mode 200 &amp; 2022 </a:t>
            </a:r>
            <a:r>
              <a:rPr lang="en-US" b="1"/>
              <a:t>(HOLDING COMPANY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4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7B6E8-E832-F0DA-404B-8CAAAD393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1B4D0-0F7A-4970-3B46-09C18FA4C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9F511-E964-D2FF-C30C-2D594247F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https://www.capitaliq.spglobal.com/web/client?auth=inherit#branch/marketshare</a:t>
            </a:r>
          </a:p>
          <a:p>
            <a:r>
              <a:rPr lang="en-US"/>
              <a:t>Detailed report -&gt; ownership mode 200 &amp; 2022 </a:t>
            </a:r>
            <a:r>
              <a:rPr lang="en-US" b="1"/>
              <a:t>(HOLDING COMPANY LEVEL)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8F16B-1536-30DD-ED0D-3CE27BDCC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SNL </a:t>
            </a:r>
            <a:r>
              <a:rPr lang="en-US">
                <a:sym typeface="Wingdings" panose="05000000000000000000" pitchFamily="2" charset="2"/>
              </a:rPr>
              <a:t> Deposit Market Share</a:t>
            </a:r>
            <a:r>
              <a:rPr lang="en-US" baseline="0">
                <a:sym typeface="Wingdings" panose="05000000000000000000" pitchFamily="2" charset="2"/>
              </a:rPr>
              <a:t>  click on Georgia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132">
              <a:defRPr/>
            </a:pPr>
            <a:fld id="{DBC54979-7919-40F3-BFF3-27C25BD6EB21}" type="slidenum">
              <a:rPr lang="en-US" sz="1700" kern="0">
                <a:solidFill>
                  <a:sysClr val="windowText" lastClr="000000"/>
                </a:solidFill>
              </a:rPr>
              <a:pPr defTabSz="881132">
                <a:defRPr/>
              </a:pPr>
              <a:t>12</a:t>
            </a:fld>
            <a:endParaRPr lang="en-US" sz="17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2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96E2-DCAF-B199-2CEA-D9FC99BA1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6E713-B47C-D376-E5FD-055A0029E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E9D47-3D6F-E947-F48E-81BEEEE67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Slide: Sale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07B89-43A8-E541-C88D-945739FE44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4979-7919-40F3-BFF3-27C25BD6E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1E50DC3F-F054-6046-E066-471FE3D3186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gray">
          <a:xfrm flipV="1">
            <a:off x="990599" y="6676216"/>
            <a:ext cx="8103321" cy="4786"/>
          </a:xfrm>
          <a:prstGeom prst="line">
            <a:avLst/>
          </a:prstGeom>
          <a:noFill/>
          <a:ln w="0" cap="rnd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 userDrawn="1"/>
        </p:nvSpPr>
        <p:spPr bwMode="gray">
          <a:xfrm>
            <a:off x="19852" y="722184"/>
            <a:ext cx="910959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637"/>
            <a:ext cx="1525092" cy="50836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1AAA1D-8F07-4403-A3F5-6C3F2633A91C}"/>
              </a:ext>
            </a:extLst>
          </p:cNvPr>
          <p:cNvSpPr txBox="1">
            <a:spLocks/>
          </p:cNvSpPr>
          <p:nvPr userDrawn="1"/>
        </p:nvSpPr>
        <p:spPr>
          <a:xfrm>
            <a:off x="7040880" y="658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baseline="0">
                <a:solidFill>
                  <a:schemeClr val="tx1"/>
                </a:solidFill>
                <a:latin typeface="+mj-lt"/>
              </a:rPr>
              <a:t> </a:t>
            </a:r>
            <a:fld id="{AFD0E834-A166-4CBF-AB10-3683370AAB08}" type="slidenum">
              <a:rPr lang="en-US" sz="1000" b="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1A591C-65D5-448C-5C12-912D52605C31}"/>
              </a:ext>
            </a:extLst>
          </p:cNvPr>
          <p:cNvSpPr/>
          <p:nvPr userDrawn="1"/>
        </p:nvSpPr>
        <p:spPr>
          <a:xfrm>
            <a:off x="-1760195" y="742035"/>
            <a:ext cx="391762" cy="391762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82A0A-7B75-6D30-975D-698EECB40275}"/>
              </a:ext>
            </a:extLst>
          </p:cNvPr>
          <p:cNvSpPr txBox="1"/>
          <p:nvPr userDrawn="1"/>
        </p:nvSpPr>
        <p:spPr>
          <a:xfrm>
            <a:off x="-1908269" y="1179212"/>
            <a:ext cx="687908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Olsen Palmer Blue</a:t>
            </a:r>
          </a:p>
          <a:p>
            <a:pPr algn="ctr"/>
            <a:r>
              <a:rPr lang="en-US" sz="700"/>
              <a:t>RGB: 37 64 143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A4C6E4-BF2E-912B-B522-5CACBD8FDF75}"/>
              </a:ext>
            </a:extLst>
          </p:cNvPr>
          <p:cNvSpPr/>
          <p:nvPr userDrawn="1"/>
        </p:nvSpPr>
        <p:spPr>
          <a:xfrm>
            <a:off x="-932117" y="742035"/>
            <a:ext cx="391762" cy="391762"/>
          </a:xfrm>
          <a:prstGeom prst="rect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76DD0-6FDC-9CCC-2360-96807C0311B0}"/>
              </a:ext>
            </a:extLst>
          </p:cNvPr>
          <p:cNvSpPr txBox="1"/>
          <p:nvPr userDrawn="1"/>
        </p:nvSpPr>
        <p:spPr>
          <a:xfrm>
            <a:off x="-1080190" y="1179212"/>
            <a:ext cx="687908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Bankers Blue</a:t>
            </a:r>
          </a:p>
          <a:p>
            <a:pPr algn="ctr"/>
            <a:r>
              <a:rPr lang="en-US" sz="700"/>
              <a:t>RGB: 143 170 220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2ACFA-D82B-8104-C300-3C1D1DA96D04}"/>
              </a:ext>
            </a:extLst>
          </p:cNvPr>
          <p:cNvSpPr/>
          <p:nvPr userDrawn="1"/>
        </p:nvSpPr>
        <p:spPr>
          <a:xfrm>
            <a:off x="-1760195" y="1600200"/>
            <a:ext cx="391762" cy="391762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F70F82-A78D-F487-27CB-7DF1AB258DAD}"/>
              </a:ext>
            </a:extLst>
          </p:cNvPr>
          <p:cNvSpPr txBox="1"/>
          <p:nvPr userDrawn="1"/>
        </p:nvSpPr>
        <p:spPr>
          <a:xfrm>
            <a:off x="-1908269" y="2046150"/>
            <a:ext cx="687908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Presentation Blue</a:t>
            </a:r>
          </a:p>
          <a:p>
            <a:pPr algn="ctr"/>
            <a:r>
              <a:rPr lang="en-US" sz="700"/>
              <a:t>RGB: 19 35 97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34F0AE-83FA-C4AE-6EBF-C2ABE296B1DC}"/>
              </a:ext>
            </a:extLst>
          </p:cNvPr>
          <p:cNvSpPr/>
          <p:nvPr userDrawn="1"/>
        </p:nvSpPr>
        <p:spPr>
          <a:xfrm>
            <a:off x="-932117" y="1600200"/>
            <a:ext cx="391762" cy="391762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4F496B-056D-E5BD-BCD3-CC69AC3F179D}"/>
              </a:ext>
            </a:extLst>
          </p:cNvPr>
          <p:cNvSpPr txBox="1"/>
          <p:nvPr userDrawn="1"/>
        </p:nvSpPr>
        <p:spPr>
          <a:xfrm>
            <a:off x="-1033118" y="2046150"/>
            <a:ext cx="593765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Industry Gray</a:t>
            </a:r>
          </a:p>
          <a:p>
            <a:pPr algn="ctr"/>
            <a:r>
              <a:rPr lang="en-US" sz="700"/>
              <a:t>RGB: 200 200 200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80767D-2EE1-C3E3-F5FA-370E1560C7F3}"/>
              </a:ext>
            </a:extLst>
          </p:cNvPr>
          <p:cNvSpPr/>
          <p:nvPr userDrawn="1"/>
        </p:nvSpPr>
        <p:spPr>
          <a:xfrm>
            <a:off x="-1760195" y="2438400"/>
            <a:ext cx="391762" cy="39176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E032FF-8B2C-1E04-0472-2D017B6D8EAE}"/>
              </a:ext>
            </a:extLst>
          </p:cNvPr>
          <p:cNvSpPr txBox="1"/>
          <p:nvPr userDrawn="1"/>
        </p:nvSpPr>
        <p:spPr>
          <a:xfrm>
            <a:off x="-1890886" y="2868722"/>
            <a:ext cx="653142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Tombstone Gray</a:t>
            </a:r>
          </a:p>
          <a:p>
            <a:pPr algn="ctr"/>
            <a:r>
              <a:rPr lang="en-US" sz="700"/>
              <a:t>RGB: 127 127 127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DA1BF8-E85E-7A49-E06C-E857BAABDAAB}"/>
              </a:ext>
            </a:extLst>
          </p:cNvPr>
          <p:cNvSpPr/>
          <p:nvPr userDrawn="1"/>
        </p:nvSpPr>
        <p:spPr>
          <a:xfrm>
            <a:off x="-932117" y="2438400"/>
            <a:ext cx="391762" cy="391762"/>
          </a:xfrm>
          <a:prstGeom prst="rect">
            <a:avLst/>
          </a:prstGeom>
          <a:solidFill>
            <a:srgbClr val="036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B5E77B-55EE-215C-9ED9-C6ACC268C826}"/>
              </a:ext>
            </a:extLst>
          </p:cNvPr>
          <p:cNvSpPr txBox="1"/>
          <p:nvPr userDrawn="1"/>
        </p:nvSpPr>
        <p:spPr>
          <a:xfrm>
            <a:off x="-1033118" y="2868722"/>
            <a:ext cx="593765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Illinois Green</a:t>
            </a:r>
          </a:p>
          <a:p>
            <a:pPr algn="ctr"/>
            <a:r>
              <a:rPr lang="en-US" sz="700"/>
              <a:t>RGB: 3 97 59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13F96B-A8C1-A683-6026-AF3B22C372D5}"/>
              </a:ext>
            </a:extLst>
          </p:cNvPr>
          <p:cNvSpPr/>
          <p:nvPr userDrawn="1"/>
        </p:nvSpPr>
        <p:spPr>
          <a:xfrm>
            <a:off x="-1760195" y="3276600"/>
            <a:ext cx="391762" cy="3917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6A0564-EBC4-08BE-995D-DD3C76651D4A}"/>
              </a:ext>
            </a:extLst>
          </p:cNvPr>
          <p:cNvSpPr txBox="1"/>
          <p:nvPr userDrawn="1"/>
        </p:nvSpPr>
        <p:spPr>
          <a:xfrm>
            <a:off x="-1916371" y="3704232"/>
            <a:ext cx="704111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Tennessee Yellow</a:t>
            </a:r>
          </a:p>
          <a:p>
            <a:pPr algn="ctr"/>
            <a:r>
              <a:rPr lang="en-US" sz="700"/>
              <a:t>RGB: 255 192 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233695B-BE68-12CB-4F84-3A4DCE0E9866}"/>
              </a:ext>
            </a:extLst>
          </p:cNvPr>
          <p:cNvSpPr/>
          <p:nvPr userDrawn="1"/>
        </p:nvSpPr>
        <p:spPr>
          <a:xfrm>
            <a:off x="-932117" y="3276600"/>
            <a:ext cx="391762" cy="391762"/>
          </a:xfrm>
          <a:prstGeom prst="rect">
            <a:avLst/>
          </a:prstGeom>
          <a:solidFill>
            <a:srgbClr val="D2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BB5C17-B793-C358-F8F7-EFA25F1A4ECE}"/>
              </a:ext>
            </a:extLst>
          </p:cNvPr>
          <p:cNvSpPr txBox="1"/>
          <p:nvPr userDrawn="1"/>
        </p:nvSpPr>
        <p:spPr>
          <a:xfrm>
            <a:off x="-1085111" y="3704232"/>
            <a:ext cx="704111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Red</a:t>
            </a:r>
          </a:p>
          <a:p>
            <a:pPr algn="ctr"/>
            <a:r>
              <a:rPr lang="en-US" sz="700"/>
              <a:t>RGB: 210 35 42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1A9143-0A6E-3F53-6786-E4FF40840A82}"/>
              </a:ext>
            </a:extLst>
          </p:cNvPr>
          <p:cNvSpPr/>
          <p:nvPr userDrawn="1"/>
        </p:nvSpPr>
        <p:spPr>
          <a:xfrm>
            <a:off x="-1760195" y="4078461"/>
            <a:ext cx="391762" cy="391762"/>
          </a:xfrm>
          <a:prstGeom prst="rect">
            <a:avLst/>
          </a:prstGeom>
          <a:solidFill>
            <a:srgbClr val="8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E98808-37BE-CBB5-F70B-3AA7120695F9}"/>
              </a:ext>
            </a:extLst>
          </p:cNvPr>
          <p:cNvSpPr txBox="1"/>
          <p:nvPr userDrawn="1"/>
        </p:nvSpPr>
        <p:spPr>
          <a:xfrm>
            <a:off x="-1900286" y="4496523"/>
            <a:ext cx="704111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Oxblood</a:t>
            </a:r>
          </a:p>
          <a:p>
            <a:pPr algn="ctr"/>
            <a:r>
              <a:rPr lang="en-US" sz="700"/>
              <a:t>RGB: 131 27 27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DFCE39-F20C-4E28-B969-10EA5CFB4AD4}"/>
              </a:ext>
            </a:extLst>
          </p:cNvPr>
          <p:cNvSpPr/>
          <p:nvPr userDrawn="1"/>
        </p:nvSpPr>
        <p:spPr>
          <a:xfrm>
            <a:off x="-932117" y="4078461"/>
            <a:ext cx="391762" cy="391762"/>
          </a:xfrm>
          <a:prstGeom prst="rect">
            <a:avLst/>
          </a:prstGeom>
          <a:solidFill>
            <a:srgbClr val="9E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187BF3-F0AF-DB6C-471A-FC9A8E9228D5}"/>
              </a:ext>
            </a:extLst>
          </p:cNvPr>
          <p:cNvSpPr txBox="1"/>
          <p:nvPr userDrawn="1"/>
        </p:nvSpPr>
        <p:spPr>
          <a:xfrm>
            <a:off x="-1088292" y="4496523"/>
            <a:ext cx="704111" cy="1780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00"/>
              <a:t>Alabama Red</a:t>
            </a:r>
          </a:p>
          <a:p>
            <a:pPr algn="ctr"/>
            <a:r>
              <a:rPr lang="en-US" sz="700"/>
              <a:t>RGB: 158 27 50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72653-C9D9-CE5D-8756-979BBB638534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35629" y="106103"/>
            <a:ext cx="558291" cy="475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9A2E1B-94B9-1431-3771-FF5708323D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70868" y="106103"/>
            <a:ext cx="558291" cy="5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8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E21DE14D-29A9-484E-8AEA-773D1D33365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0D19C4-C4EE-4FE0-9561-D0545D7670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18304" y="1426464"/>
            <a:ext cx="4187952" cy="4800600"/>
          </a:xfr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Branch Map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48997AA-D537-4F8B-A67F-0846E7EEE7E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gray">
          <a:xfrm flipV="1">
            <a:off x="990599" y="6676216"/>
            <a:ext cx="8103321" cy="4786"/>
          </a:xfrm>
          <a:prstGeom prst="line">
            <a:avLst/>
          </a:prstGeom>
          <a:noFill/>
          <a:ln w="0" cap="rnd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7040880" y="658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baseline="0">
                <a:solidFill>
                  <a:schemeClr val="tx1"/>
                </a:solidFill>
                <a:latin typeface="+mj-lt"/>
              </a:rPr>
              <a:t> </a:t>
            </a:r>
            <a:fld id="{AFD0E834-A166-4CBF-AB10-3683370AAB08}" type="slidenum">
              <a:rPr lang="en-US" sz="1000" b="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Line 15"/>
          <p:cNvSpPr>
            <a:spLocks noChangeShapeType="1"/>
          </p:cNvSpPr>
          <p:nvPr userDrawn="1"/>
        </p:nvSpPr>
        <p:spPr bwMode="gray">
          <a:xfrm>
            <a:off x="19852" y="722184"/>
            <a:ext cx="910959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637"/>
            <a:ext cx="1525092" cy="508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CCE3AB-F1CB-4888-8C95-4D0D5D0F4D6F}"/>
              </a:ext>
            </a:extLst>
          </p:cNvPr>
          <p:cNvGrpSpPr/>
          <p:nvPr userDrawn="1"/>
        </p:nvGrpSpPr>
        <p:grpSpPr>
          <a:xfrm>
            <a:off x="90713" y="990400"/>
            <a:ext cx="4176487" cy="301423"/>
            <a:chOff x="90713" y="734368"/>
            <a:chExt cx="4176487" cy="3014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1AE18-62D2-449B-B44E-977A260A3679}"/>
                </a:ext>
              </a:extLst>
            </p:cNvPr>
            <p:cNvSpPr txBox="1"/>
            <p:nvPr/>
          </p:nvSpPr>
          <p:spPr>
            <a:xfrm>
              <a:off x="90713" y="734368"/>
              <a:ext cx="4116105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Company Overview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E8EAB5-B57B-43C8-91CD-3DCB380E6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" y="1035790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BD24DF-B2EE-429A-93AD-784FA75E7E86}"/>
              </a:ext>
            </a:extLst>
          </p:cNvPr>
          <p:cNvGrpSpPr/>
          <p:nvPr userDrawn="1"/>
        </p:nvGrpSpPr>
        <p:grpSpPr>
          <a:xfrm>
            <a:off x="90712" y="3721173"/>
            <a:ext cx="4176488" cy="301423"/>
            <a:chOff x="4662712" y="734368"/>
            <a:chExt cx="4176488" cy="301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94A8FC-11D1-45B2-A724-085CF7BF26B8}"/>
                </a:ext>
              </a:extLst>
            </p:cNvPr>
            <p:cNvSpPr txBox="1"/>
            <p:nvPr/>
          </p:nvSpPr>
          <p:spPr>
            <a:xfrm>
              <a:off x="4662712" y="734368"/>
              <a:ext cx="4116105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Financial Highlights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6B4F4F-79A5-4E8F-87D4-218A3165B6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1035790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9B863A-44FA-4264-9AAE-44397BF6BB31}"/>
              </a:ext>
            </a:extLst>
          </p:cNvPr>
          <p:cNvGrpSpPr/>
          <p:nvPr userDrawn="1"/>
        </p:nvGrpSpPr>
        <p:grpSpPr>
          <a:xfrm>
            <a:off x="4662712" y="990400"/>
            <a:ext cx="4190773" cy="301423"/>
            <a:chOff x="4662712" y="3200400"/>
            <a:chExt cx="4190773" cy="3014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7B2C6B-C130-4A8E-8005-E8C9628FF197}"/>
                </a:ext>
              </a:extLst>
            </p:cNvPr>
            <p:cNvSpPr txBox="1"/>
            <p:nvPr/>
          </p:nvSpPr>
          <p:spPr>
            <a:xfrm>
              <a:off x="4662712" y="3200400"/>
              <a:ext cx="4190773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Branch Map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815270-3324-4DC6-94E4-E7E9D1EED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8685" y="3501822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694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0D19C4-C4EE-4FE0-9561-D0545D76704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00" y="3899460"/>
            <a:ext cx="8753856" cy="2501340"/>
          </a:xfr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Branch Map</a:t>
            </a:r>
          </a:p>
        </p:txBody>
      </p:sp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FE45A384-446E-4104-A5E7-E96E879B39F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848997AA-D537-4F8B-A67F-0846E7EEE7E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gray">
          <a:xfrm flipV="1">
            <a:off x="990599" y="6676216"/>
            <a:ext cx="8103321" cy="4786"/>
          </a:xfrm>
          <a:prstGeom prst="line">
            <a:avLst/>
          </a:prstGeom>
          <a:noFill/>
          <a:ln w="0" cap="rnd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9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7040880" y="658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baseline="0">
                <a:solidFill>
                  <a:schemeClr val="tx1"/>
                </a:solidFill>
                <a:latin typeface="+mj-lt"/>
              </a:rPr>
              <a:t> </a:t>
            </a:r>
            <a:fld id="{AFD0E834-A166-4CBF-AB10-3683370AAB08}" type="slidenum">
              <a:rPr lang="en-US" sz="1000" b="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Line 15"/>
          <p:cNvSpPr>
            <a:spLocks noChangeShapeType="1"/>
          </p:cNvSpPr>
          <p:nvPr userDrawn="1"/>
        </p:nvSpPr>
        <p:spPr bwMode="gray">
          <a:xfrm>
            <a:off x="19852" y="722184"/>
            <a:ext cx="910959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637"/>
            <a:ext cx="1525092" cy="508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CCE3AB-F1CB-4888-8C95-4D0D5D0F4D6F}"/>
              </a:ext>
            </a:extLst>
          </p:cNvPr>
          <p:cNvGrpSpPr/>
          <p:nvPr userDrawn="1"/>
        </p:nvGrpSpPr>
        <p:grpSpPr>
          <a:xfrm>
            <a:off x="90713" y="990400"/>
            <a:ext cx="4176487" cy="301423"/>
            <a:chOff x="90713" y="734368"/>
            <a:chExt cx="4176487" cy="3014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1AE18-62D2-449B-B44E-977A260A3679}"/>
                </a:ext>
              </a:extLst>
            </p:cNvPr>
            <p:cNvSpPr txBox="1"/>
            <p:nvPr/>
          </p:nvSpPr>
          <p:spPr>
            <a:xfrm>
              <a:off x="90713" y="734368"/>
              <a:ext cx="4116105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Company Overview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E8EAB5-B57B-43C8-91CD-3DCB380E6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" y="1035790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BD24DF-B2EE-429A-93AD-784FA75E7E86}"/>
              </a:ext>
            </a:extLst>
          </p:cNvPr>
          <p:cNvGrpSpPr/>
          <p:nvPr userDrawn="1"/>
        </p:nvGrpSpPr>
        <p:grpSpPr>
          <a:xfrm>
            <a:off x="90712" y="3508577"/>
            <a:ext cx="4176488" cy="301423"/>
            <a:chOff x="4662712" y="734368"/>
            <a:chExt cx="4176488" cy="301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94A8FC-11D1-45B2-A724-085CF7BF26B8}"/>
                </a:ext>
              </a:extLst>
            </p:cNvPr>
            <p:cNvSpPr txBox="1"/>
            <p:nvPr/>
          </p:nvSpPr>
          <p:spPr>
            <a:xfrm>
              <a:off x="4662712" y="734368"/>
              <a:ext cx="4116105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Branch Map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6B4F4F-79A5-4E8F-87D4-218A3165B6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1035790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9B863A-44FA-4264-9AAE-44397BF6BB31}"/>
              </a:ext>
            </a:extLst>
          </p:cNvPr>
          <p:cNvGrpSpPr/>
          <p:nvPr userDrawn="1"/>
        </p:nvGrpSpPr>
        <p:grpSpPr>
          <a:xfrm>
            <a:off x="4662712" y="990400"/>
            <a:ext cx="4190773" cy="301423"/>
            <a:chOff x="4662712" y="3200400"/>
            <a:chExt cx="4190773" cy="3014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7B2C6B-C130-4A8E-8005-E8C9628FF197}"/>
                </a:ext>
              </a:extLst>
            </p:cNvPr>
            <p:cNvSpPr txBox="1"/>
            <p:nvPr/>
          </p:nvSpPr>
          <p:spPr>
            <a:xfrm>
              <a:off x="4662712" y="3200400"/>
              <a:ext cx="4190773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 b="1" i="1">
                  <a:solidFill>
                    <a:srgbClr val="002060"/>
                  </a:solidFill>
                </a:defRPr>
              </a:lvl1pPr>
            </a:lstStyle>
            <a:p>
              <a:r>
                <a:rPr lang="en-US" sz="1300" i="0">
                  <a:solidFill>
                    <a:srgbClr val="132361"/>
                  </a:solidFill>
                </a:rPr>
                <a:t>Financial Highlights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815270-3324-4DC6-94E4-E7E9D1EED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8685" y="3501822"/>
              <a:ext cx="4114800" cy="1"/>
            </a:xfrm>
            <a:prstGeom prst="line">
              <a:avLst/>
            </a:prstGeom>
            <a:ln w="28575"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44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D5B5E8A-613F-694C-9384-59AA1AE00D4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gray">
          <a:xfrm>
            <a:off x="2057400" y="28194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 userDrawn="1"/>
        </p:nvSpPr>
        <p:spPr bwMode="gray">
          <a:xfrm>
            <a:off x="2057400" y="36576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637"/>
            <a:ext cx="1525092" cy="50836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35DC37-7260-40C7-9E27-449B80FD3094}"/>
              </a:ext>
            </a:extLst>
          </p:cNvPr>
          <p:cNvSpPr txBox="1">
            <a:spLocks/>
          </p:cNvSpPr>
          <p:nvPr userDrawn="1"/>
        </p:nvSpPr>
        <p:spPr>
          <a:xfrm>
            <a:off x="7040880" y="658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baseline="0">
                <a:solidFill>
                  <a:schemeClr val="tx1"/>
                </a:solidFill>
                <a:latin typeface="+mj-lt"/>
              </a:rPr>
              <a:t> </a:t>
            </a:r>
            <a:fld id="{AFD0E834-A166-4CBF-AB10-3683370AAB08}" type="slidenum">
              <a:rPr lang="en-US" sz="1000" b="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b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9615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 not remove" hidden="1">
            <a:extLst>
              <a:ext uri="{FF2B5EF4-FFF2-40B4-BE49-F238E27FC236}">
                <a16:creationId xmlns:a16="http://schemas.microsoft.com/office/drawing/2014/main" id="{DCCD5920-ADD5-B99D-BEC3-67EFABAE6B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 userDrawn="1"/>
        </p:nvSpPr>
        <p:spPr bwMode="gray">
          <a:xfrm>
            <a:off x="2057400" y="36576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040880" y="65867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baseline="0">
                <a:solidFill>
                  <a:schemeClr val="tx1"/>
                </a:solidFill>
                <a:latin typeface="+mj-lt"/>
              </a:rPr>
              <a:t> </a:t>
            </a:r>
            <a:fld id="{AFD0E834-A166-4CBF-AB10-3683370AAB08}" type="slidenum">
              <a:rPr lang="en-US" sz="1000" b="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 b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637"/>
            <a:ext cx="1525092" cy="5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D8262-537E-9D13-4045-FD9D28D3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997AA-D537-4F8B-A67F-0846E7EEE7E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3551D-B290-80F4-EDD5-D7876B51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5734D-8EC0-E226-0D43-01E2FEF5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E834-A166-4CBF-AB10-3683370AA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6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2458991E-57BF-E270-8C69-5E0E475225E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997AA-D537-4F8B-A67F-0846E7EEE7ED}" type="datetimeFigureOut">
              <a:rPr lang="en-US" smtClean="0"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E834-A166-4CBF-AB10-3683370AAB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9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 Content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997AA-D537-4F8B-A67F-0846E7EEE7E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E834-A166-4CBF-AB10-3683370AA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7" r:id="rId2"/>
    <p:sldLayoutId id="2147483688" r:id="rId3"/>
    <p:sldLayoutId id="2147483684" r:id="rId4"/>
    <p:sldLayoutId id="2147483685" r:id="rId5"/>
    <p:sldLayoutId id="2147483693" r:id="rId6"/>
    <p:sldLayoutId id="214748369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png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chart" Target="../charts/chart5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chart" Target="../charts/chart6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chart" Target="../charts/chart11.xml"/><Relationship Id="rId5" Type="http://schemas.openxmlformats.org/officeDocument/2006/relationships/image" Target="../media/image50.emf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jpe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9" Type="http://schemas.openxmlformats.org/officeDocument/2006/relationships/image" Target="../media/image72.jpeg"/><Relationship Id="rId21" Type="http://schemas.openxmlformats.org/officeDocument/2006/relationships/image" Target="../media/image97.png"/><Relationship Id="rId34" Type="http://schemas.openxmlformats.org/officeDocument/2006/relationships/image" Target="../media/image11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33" Type="http://schemas.openxmlformats.org/officeDocument/2006/relationships/image" Target="../media/image109.png"/><Relationship Id="rId38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37" Type="http://schemas.openxmlformats.org/officeDocument/2006/relationships/image" Target="../media/image113.pn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36" Type="http://schemas.openxmlformats.org/officeDocument/2006/relationships/image" Target="../media/image112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31" Type="http://schemas.openxmlformats.org/officeDocument/2006/relationships/image" Target="../media/image107.png"/><Relationship Id="rId4" Type="http://schemas.openxmlformats.org/officeDocument/2006/relationships/image" Target="../media/image81.png"/><Relationship Id="rId9" Type="http://schemas.openxmlformats.org/officeDocument/2006/relationships/image" Target="../media/image58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6.png"/><Relationship Id="rId35" Type="http://schemas.openxmlformats.org/officeDocument/2006/relationships/image" Target="../media/image111.png"/><Relationship Id="rId8" Type="http://schemas.openxmlformats.org/officeDocument/2006/relationships/image" Target="../media/image85.png"/><Relationship Id="rId3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chart" Target="../charts/chart20.xm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13" Type="http://schemas.openxmlformats.org/officeDocument/2006/relationships/image" Target="../media/image133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0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42.emf"/><Relationship Id="rId4" Type="http://schemas.openxmlformats.org/officeDocument/2006/relationships/chart" Target="../charts/char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chart" Target="../charts/char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chart" Target="../charts/chart2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47.emf"/><Relationship Id="rId5" Type="http://schemas.openxmlformats.org/officeDocument/2006/relationships/image" Target="../media/image146.emf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50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49.emf"/><Relationship Id="rId5" Type="http://schemas.openxmlformats.org/officeDocument/2006/relationships/image" Target="../media/image148.emf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2" Type="http://schemas.openxmlformats.org/officeDocument/2006/relationships/image" Target="../media/image162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svg"/><Relationship Id="rId4" Type="http://schemas.openxmlformats.org/officeDocument/2006/relationships/image" Target="../media/image164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43D86-6497-95D1-4BDD-AC001B2F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26746"/>
          <a:stretch/>
        </p:blipFill>
        <p:spPr>
          <a:xfrm>
            <a:off x="415637" y="3664812"/>
            <a:ext cx="1540477" cy="2208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15637" y="597494"/>
            <a:ext cx="8312727" cy="2130567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5F3497-891C-49EE-8A3F-3CD5CCFCEE00}"/>
              </a:ext>
            </a:extLst>
          </p:cNvPr>
          <p:cNvCxnSpPr/>
          <p:nvPr/>
        </p:nvCxnSpPr>
        <p:spPr>
          <a:xfrm>
            <a:off x="714375" y="777343"/>
            <a:ext cx="0" cy="171215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EDBC84-CCE3-48F6-B0D5-81E6F36F59B3}"/>
              </a:ext>
            </a:extLst>
          </p:cNvPr>
          <p:cNvCxnSpPr/>
          <p:nvPr/>
        </p:nvCxnSpPr>
        <p:spPr>
          <a:xfrm>
            <a:off x="825113" y="844386"/>
            <a:ext cx="0" cy="171215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19C1D93-5A86-45A3-BDB0-141B1240D512}"/>
              </a:ext>
            </a:extLst>
          </p:cNvPr>
          <p:cNvSpPr/>
          <p:nvPr/>
        </p:nvSpPr>
        <p:spPr>
          <a:xfrm>
            <a:off x="415637" y="2775835"/>
            <a:ext cx="8312727" cy="348365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June 2026</a:t>
            </a:r>
            <a:endParaRPr lang="en-US" sz="1400" i="1" dirty="0">
              <a:solidFill>
                <a:srgbClr val="FF0000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99D83-8FEE-46AE-8BDE-DDA542C68DBF}"/>
              </a:ext>
            </a:extLst>
          </p:cNvPr>
          <p:cNvSpPr txBox="1"/>
          <p:nvPr/>
        </p:nvSpPr>
        <p:spPr>
          <a:xfrm>
            <a:off x="914400" y="838200"/>
            <a:ext cx="7732403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Community Bank Mergers and Acquisitions:</a:t>
            </a:r>
          </a:p>
          <a:p>
            <a:pPr algn="ctr">
              <a:spcAft>
                <a:spcPts val="900"/>
              </a:spcAft>
            </a:pPr>
            <a:r>
              <a:rPr lang="en-US" sz="2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Market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7B6215-3897-4BD6-8A6F-FD69ADC1A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749799"/>
            <a:ext cx="3886199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EC7357-7A24-4D9F-83A2-22A21DEDD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8395"/>
          <a:stretch/>
        </p:blipFill>
        <p:spPr>
          <a:xfrm>
            <a:off x="0" y="6017906"/>
            <a:ext cx="9144000" cy="163263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CD2FC26-3808-434B-9923-DCD5836D5F8F}"/>
              </a:ext>
            </a:extLst>
          </p:cNvPr>
          <p:cNvGraphicFramePr>
            <a:graphicFrameLocks noGrp="1"/>
          </p:cNvGraphicFramePr>
          <p:nvPr/>
        </p:nvGraphicFramePr>
        <p:xfrm>
          <a:off x="0" y="6153912"/>
          <a:ext cx="914400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92229029"/>
                    </a:ext>
                  </a:extLst>
                </a:gridCol>
              </a:tblGrid>
              <a:tr h="70408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Futura PT Book" panose="020B0502020204020303" pitchFamily="34" charset="0"/>
                        </a:rPr>
                        <a:t>Washington, DC • Birmingham • Chicago • Dallas • Denver • Kansas City</a:t>
                      </a:r>
                    </a:p>
                  </a:txBody>
                  <a:tcPr marL="56777" marR="56777" marT="43070" marB="430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5929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8DC15D5-66E4-4848-B3EF-E5928BADA825}"/>
              </a:ext>
            </a:extLst>
          </p:cNvPr>
          <p:cNvSpPr txBox="1"/>
          <p:nvPr/>
        </p:nvSpPr>
        <p:spPr>
          <a:xfrm>
            <a:off x="246018" y="3352800"/>
            <a:ext cx="2640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Presented by: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74C08-66CA-462E-A64C-94F951F23DEA}"/>
              </a:ext>
            </a:extLst>
          </p:cNvPr>
          <p:cNvSpPr txBox="1"/>
          <p:nvPr/>
        </p:nvSpPr>
        <p:spPr>
          <a:xfrm>
            <a:off x="1956114" y="3632333"/>
            <a:ext cx="24688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Brian Palmer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latin typeface="Franklin Gothic Book" panose="020B0503020102020204" pitchFamily="34" charset="0"/>
              </a:rPr>
              <a:t>Co-Founder &amp; President</a:t>
            </a:r>
          </a:p>
          <a:p>
            <a:r>
              <a:rPr lang="en-US" sz="1200" dirty="0">
                <a:latin typeface="Franklin Gothic Book" panose="020B0503020102020204" pitchFamily="34" charset="0"/>
              </a:rPr>
              <a:t>bpalmer@olsenpalmer.com</a:t>
            </a:r>
          </a:p>
          <a:p>
            <a:r>
              <a:rPr lang="en-US" sz="1200" dirty="0">
                <a:latin typeface="Franklin Gothic Book" panose="020B0503020102020204" pitchFamily="34" charset="0"/>
              </a:rPr>
              <a:t>720-797-9233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D69F0-BC8F-4EEB-1B23-FFBC579E67D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638450" y="3210528"/>
            <a:ext cx="1045994" cy="862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10B47-DD5E-6DAD-3984-F222F223F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75969"/>
            <a:ext cx="1045994" cy="9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9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2160348" y="1411273"/>
            <a:ext cx="381920" cy="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13656" y="1312267"/>
            <a:ext cx="1086409" cy="198013"/>
          </a:xfrm>
          <a:prstGeom prst="rect">
            <a:avLst/>
          </a:prstGeom>
          <a:solidFill>
            <a:srgbClr val="132361"/>
          </a:solidFill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947574" y="1312267"/>
            <a:ext cx="1085074" cy="198013"/>
          </a:xfrm>
          <a:prstGeom prst="rect">
            <a:avLst/>
          </a:prstGeom>
          <a:solidFill>
            <a:srgbClr val="132361"/>
          </a:solidFill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71999" y="762000"/>
            <a:ext cx="4121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Most Active Acquirers of Montana Banks</a:t>
            </a:r>
            <a:r>
              <a:rPr lang="en-US" sz="1400" b="1" baseline="30000" dirty="0">
                <a:solidFill>
                  <a:srgbClr val="002060"/>
                </a:solidFill>
              </a:rPr>
              <a:t>1</a:t>
            </a:r>
            <a:endParaRPr lang="en-US" sz="1400" b="1" dirty="0">
              <a:solidFill>
                <a:srgbClr val="132361"/>
              </a:solidFill>
            </a:endParaRPr>
          </a:p>
          <a:p>
            <a:r>
              <a:rPr lang="en-US" sz="1400" i="1" dirty="0"/>
              <a:t>By Number of Montana Banks Acquired Since 1990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F20A54-AE84-408E-8E42-7668D5548017}"/>
              </a:ext>
            </a:extLst>
          </p:cNvPr>
          <p:cNvSpPr txBox="1"/>
          <p:nvPr/>
        </p:nvSpPr>
        <p:spPr>
          <a:xfrm>
            <a:off x="0" y="762000"/>
            <a:ext cx="4245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Top 10 Banks in Montana: 2000 vs. 2025</a:t>
            </a:r>
          </a:p>
          <a:p>
            <a:r>
              <a:rPr lang="en-US" sz="1400" i="1" dirty="0"/>
              <a:t>Ranked by Statewide Deposit Market Share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31345-8DBB-5976-94FD-07F68F8491A2}"/>
              </a:ext>
            </a:extLst>
          </p:cNvPr>
          <p:cNvSpPr txBox="1"/>
          <p:nvPr/>
        </p:nvSpPr>
        <p:spPr>
          <a:xfrm>
            <a:off x="2125579" y="6297134"/>
            <a:ext cx="29979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i="1"/>
              <a:t>Indicates new entrant into the top 10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E71A5F4D-F31E-97B6-F510-AE62939AD49E}"/>
              </a:ext>
            </a:extLst>
          </p:cNvPr>
          <p:cNvSpPr>
            <a:spLocks/>
          </p:cNvSpPr>
          <p:nvPr/>
        </p:nvSpPr>
        <p:spPr>
          <a:xfrm>
            <a:off x="1981683" y="6329348"/>
            <a:ext cx="155118" cy="159466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7" name="AutoShape 49">
            <a:extLst>
              <a:ext uri="{FF2B5EF4-FFF2-40B4-BE49-F238E27FC236}">
                <a16:creationId xmlns:a16="http://schemas.microsoft.com/office/drawing/2014/main" id="{7BADF11E-CABD-AD58-082F-3C1505AA28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3387" y="6529526"/>
            <a:ext cx="131566" cy="132499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B73FDC-9693-8A22-347C-839731A09034}"/>
              </a:ext>
            </a:extLst>
          </p:cNvPr>
          <p:cNvSpPr txBox="1"/>
          <p:nvPr/>
        </p:nvSpPr>
        <p:spPr>
          <a:xfrm>
            <a:off x="2124547" y="6453043"/>
            <a:ext cx="29979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i="1"/>
              <a:t>Acquired/Liquidated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D5851-0475-DA21-356A-0ABD52465BA9}"/>
              </a:ext>
            </a:extLst>
          </p:cNvPr>
          <p:cNvSpPr txBox="1"/>
          <p:nvPr/>
        </p:nvSpPr>
        <p:spPr>
          <a:xfrm>
            <a:off x="4572001" y="6239396"/>
            <a:ext cx="457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1 – Excludes FDIC-assisted transactions and branch acquisitions. </a:t>
            </a:r>
          </a:p>
          <a:p>
            <a:pPr algn="r"/>
            <a:r>
              <a:rPr lang="en-US" sz="800" i="1">
                <a:latin typeface="Franklin Gothic Book" pitchFamily="34" charset="0"/>
              </a:rPr>
              <a:t>Note: Deposit market share as of June 30, 2025. Most active acquirer data as of June 10, 2026. Source: S&amp;P Global.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CD8EAAE-3208-4BC5-A06B-C7916AC85AF6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028285"/>
              </p:ext>
            </p:extLst>
          </p:nvPr>
        </p:nvGraphicFramePr>
        <p:xfrm>
          <a:off x="4573952" y="1283797"/>
          <a:ext cx="4446081" cy="498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1" name="Rectangle 100">
            <a:extLst>
              <a:ext uri="{FF2B5EF4-FFF2-40B4-BE49-F238E27FC236}">
                <a16:creationId xmlns:a16="http://schemas.microsoft.com/office/drawing/2014/main" id="{EAA7A0DA-425E-15ED-77F9-3526CDBB64C4}"/>
              </a:ext>
            </a:extLst>
          </p:cNvPr>
          <p:cNvSpPr/>
          <p:nvPr/>
        </p:nvSpPr>
        <p:spPr>
          <a:xfrm>
            <a:off x="7391400" y="4392870"/>
            <a:ext cx="420624" cy="146304"/>
          </a:xfrm>
          <a:prstGeom prst="rect">
            <a:avLst/>
          </a:prstGeom>
          <a:solidFill>
            <a:srgbClr val="13236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3FF3CAB-E95B-A04F-2583-877F80F3C19B}"/>
              </a:ext>
            </a:extLst>
          </p:cNvPr>
          <p:cNvSpPr txBox="1"/>
          <p:nvPr/>
        </p:nvSpPr>
        <p:spPr>
          <a:xfrm>
            <a:off x="7803112" y="4305300"/>
            <a:ext cx="132407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/>
              <a:t>Going Concern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B6A9229-4F5A-A10B-4E3B-DAE58E054F3D}"/>
              </a:ext>
            </a:extLst>
          </p:cNvPr>
          <p:cNvSpPr txBox="1"/>
          <p:nvPr/>
        </p:nvSpPr>
        <p:spPr>
          <a:xfrm>
            <a:off x="7803112" y="4038600"/>
            <a:ext cx="850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Acquired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8E1B38E-8BBD-5F4F-BCB2-174A678B9491}"/>
              </a:ext>
            </a:extLst>
          </p:cNvPr>
          <p:cNvSpPr/>
          <p:nvPr/>
        </p:nvSpPr>
        <p:spPr>
          <a:xfrm>
            <a:off x="7391400" y="4116562"/>
            <a:ext cx="420624" cy="146304"/>
          </a:xfrm>
          <a:prstGeom prst="rect">
            <a:avLst/>
          </a:prstGeom>
          <a:pattFill prst="dkUpDiag">
            <a:fgClr>
              <a:srgbClr val="8FAADC"/>
            </a:fgClr>
            <a:bgClr>
              <a:sysClr val="window" lastClr="FFFFFF"/>
            </a:bgClr>
          </a:patt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C80E5F-5326-6463-7116-79E60C825297}"/>
              </a:ext>
            </a:extLst>
          </p:cNvPr>
          <p:cNvSpPr txBox="1"/>
          <p:nvPr/>
        </p:nvSpPr>
        <p:spPr>
          <a:xfrm>
            <a:off x="185989" y="1675849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1.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8773F8-CEBB-1D3A-78EA-61BECD9C040E}"/>
              </a:ext>
            </a:extLst>
          </p:cNvPr>
          <p:cNvSpPr txBox="1"/>
          <p:nvPr/>
        </p:nvSpPr>
        <p:spPr>
          <a:xfrm>
            <a:off x="185989" y="2140931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2.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2C9830-153C-2971-71F0-16B82D3B422F}"/>
              </a:ext>
            </a:extLst>
          </p:cNvPr>
          <p:cNvSpPr txBox="1"/>
          <p:nvPr/>
        </p:nvSpPr>
        <p:spPr>
          <a:xfrm>
            <a:off x="185989" y="2606013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3.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2A2506-40C6-A52F-831C-BF5A07B23DD2}"/>
              </a:ext>
            </a:extLst>
          </p:cNvPr>
          <p:cNvSpPr txBox="1"/>
          <p:nvPr/>
        </p:nvSpPr>
        <p:spPr>
          <a:xfrm>
            <a:off x="185989" y="3071095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4.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865C77-F744-F054-8AE9-071263454C46}"/>
              </a:ext>
            </a:extLst>
          </p:cNvPr>
          <p:cNvSpPr txBox="1"/>
          <p:nvPr/>
        </p:nvSpPr>
        <p:spPr>
          <a:xfrm>
            <a:off x="185989" y="3536177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5.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60C48F-4E04-291F-5CD1-A72388C054AD}"/>
              </a:ext>
            </a:extLst>
          </p:cNvPr>
          <p:cNvSpPr txBox="1"/>
          <p:nvPr/>
        </p:nvSpPr>
        <p:spPr>
          <a:xfrm>
            <a:off x="185989" y="4001259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6.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062426-4516-881E-50D2-4F4FCF0AD33C}"/>
              </a:ext>
            </a:extLst>
          </p:cNvPr>
          <p:cNvSpPr txBox="1"/>
          <p:nvPr/>
        </p:nvSpPr>
        <p:spPr>
          <a:xfrm>
            <a:off x="185989" y="4466341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7.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7FFA49-9CB3-DD72-A77B-719E7E877C0F}"/>
              </a:ext>
            </a:extLst>
          </p:cNvPr>
          <p:cNvSpPr txBox="1"/>
          <p:nvPr/>
        </p:nvSpPr>
        <p:spPr>
          <a:xfrm>
            <a:off x="185989" y="4931423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8.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D407A4-2F36-0CF0-B126-DE68B2348F4A}"/>
              </a:ext>
            </a:extLst>
          </p:cNvPr>
          <p:cNvSpPr txBox="1"/>
          <p:nvPr/>
        </p:nvSpPr>
        <p:spPr>
          <a:xfrm>
            <a:off x="185989" y="5396505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9.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E25876-8F46-ADCC-D99D-9E6937628E5A}"/>
              </a:ext>
            </a:extLst>
          </p:cNvPr>
          <p:cNvSpPr txBox="1"/>
          <p:nvPr/>
        </p:nvSpPr>
        <p:spPr>
          <a:xfrm>
            <a:off x="185989" y="5861590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10.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6F8C49-1ABE-FD98-25A2-A3CB2FBB73BF}"/>
              </a:ext>
            </a:extLst>
          </p:cNvPr>
          <p:cNvSpPr/>
          <p:nvPr/>
        </p:nvSpPr>
        <p:spPr>
          <a:xfrm>
            <a:off x="145773" y="1614412"/>
            <a:ext cx="4273827" cy="4654155"/>
          </a:xfrm>
          <a:prstGeom prst="rect">
            <a:avLst/>
          </a:prstGeom>
          <a:noFill/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i="1">
              <a:solidFill>
                <a:schemeClr val="bg1"/>
              </a:solidFill>
            </a:endParaRPr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2855BE50-1111-A9CC-A089-F7DBAE5D7AAB}"/>
              </a:ext>
            </a:extLst>
          </p:cNvPr>
          <p:cNvSpPr>
            <a:spLocks/>
          </p:cNvSpPr>
          <p:nvPr/>
        </p:nvSpPr>
        <p:spPr>
          <a:xfrm>
            <a:off x="2275996" y="4986263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60" name="Diamond 59">
            <a:extLst>
              <a:ext uri="{FF2B5EF4-FFF2-40B4-BE49-F238E27FC236}">
                <a16:creationId xmlns:a16="http://schemas.microsoft.com/office/drawing/2014/main" id="{0A3F3D59-8645-4DD1-D5C0-5E37AE1EBC57}"/>
              </a:ext>
            </a:extLst>
          </p:cNvPr>
          <p:cNvSpPr>
            <a:spLocks/>
          </p:cNvSpPr>
          <p:nvPr/>
        </p:nvSpPr>
        <p:spPr>
          <a:xfrm>
            <a:off x="2275996" y="5929122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F60EABE-5229-F3C9-09EC-75F2790D3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910" y="5902528"/>
            <a:ext cx="1143001" cy="228600"/>
          </a:xfrm>
          <a:prstGeom prst="rect">
            <a:avLst/>
          </a:prstGeom>
        </p:spPr>
      </p:pic>
      <p:sp>
        <p:nvSpPr>
          <p:cNvPr id="66" name="Diamond 65">
            <a:extLst>
              <a:ext uri="{FF2B5EF4-FFF2-40B4-BE49-F238E27FC236}">
                <a16:creationId xmlns:a16="http://schemas.microsoft.com/office/drawing/2014/main" id="{89F28801-8069-02E4-ECB1-659FD9A9D800}"/>
              </a:ext>
            </a:extLst>
          </p:cNvPr>
          <p:cNvSpPr>
            <a:spLocks/>
          </p:cNvSpPr>
          <p:nvPr/>
        </p:nvSpPr>
        <p:spPr>
          <a:xfrm>
            <a:off x="2275996" y="4071290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D318C67-D731-3A21-9B45-7D7593B10E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4273"/>
          <a:stretch>
            <a:fillRect/>
          </a:stretch>
        </p:blipFill>
        <p:spPr>
          <a:xfrm>
            <a:off x="3086639" y="5302568"/>
            <a:ext cx="823543" cy="47625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E3240A1-F4DA-4C96-A404-B1949B3598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b="22267"/>
          <a:stretch>
            <a:fillRect/>
          </a:stretch>
        </p:blipFill>
        <p:spPr>
          <a:xfrm>
            <a:off x="2981793" y="4469417"/>
            <a:ext cx="1033235" cy="309563"/>
          </a:xfrm>
          <a:prstGeom prst="rect">
            <a:avLst/>
          </a:prstGeom>
        </p:spPr>
      </p:pic>
      <p:sp>
        <p:nvSpPr>
          <p:cNvPr id="74" name="Diamond 73">
            <a:extLst>
              <a:ext uri="{FF2B5EF4-FFF2-40B4-BE49-F238E27FC236}">
                <a16:creationId xmlns:a16="http://schemas.microsoft.com/office/drawing/2014/main" id="{5F093D31-1CC3-AE30-9D73-3D731897C5FD}"/>
              </a:ext>
            </a:extLst>
          </p:cNvPr>
          <p:cNvSpPr>
            <a:spLocks/>
          </p:cNvSpPr>
          <p:nvPr/>
        </p:nvSpPr>
        <p:spPr>
          <a:xfrm>
            <a:off x="2275996" y="4536492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87E68772-22B2-3940-402D-370B553C69C4}"/>
              </a:ext>
            </a:extLst>
          </p:cNvPr>
          <p:cNvSpPr>
            <a:spLocks/>
          </p:cNvSpPr>
          <p:nvPr/>
        </p:nvSpPr>
        <p:spPr>
          <a:xfrm>
            <a:off x="2275996" y="5452987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393F244-F01D-D723-FA38-6C51879182B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810" b="38542"/>
          <a:stretch>
            <a:fillRect/>
          </a:stretch>
        </p:blipFill>
        <p:spPr>
          <a:xfrm>
            <a:off x="674728" y="1681468"/>
            <a:ext cx="1333330" cy="30196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28687BB-81D0-9F29-BD08-E7C9D20BF6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287" r="21683"/>
          <a:stretch>
            <a:fillRect/>
          </a:stretch>
        </p:blipFill>
        <p:spPr>
          <a:xfrm>
            <a:off x="1124852" y="2082689"/>
            <a:ext cx="433083" cy="4271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1B14D8B-6580-94B0-FD43-127CF36640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36" t="38452" r="4947" b="37786"/>
          <a:stretch>
            <a:fillRect/>
          </a:stretch>
        </p:blipFill>
        <p:spPr>
          <a:xfrm>
            <a:off x="791744" y="2618200"/>
            <a:ext cx="1099299" cy="29051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C6092EF-A4C9-8D9D-7CEF-59ADC5F50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10638"/>
          <a:stretch>
            <a:fillRect/>
          </a:stretch>
        </p:blipFill>
        <p:spPr>
          <a:xfrm>
            <a:off x="723576" y="3039775"/>
            <a:ext cx="1235634" cy="37668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A30BF53-FAC7-5137-E115-128B509B16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792" y="4035877"/>
            <a:ext cx="1231203" cy="2462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DEA76E4-8BED-2EF8-D3DD-85A476B744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383" y="3586185"/>
            <a:ext cx="1358021" cy="22061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7D33A8C-4DF3-7599-BB9E-DB5E09D9BAD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4871" b="6908"/>
          <a:stretch>
            <a:fillRect/>
          </a:stretch>
        </p:blipFill>
        <p:spPr>
          <a:xfrm>
            <a:off x="772176" y="4896566"/>
            <a:ext cx="1138435" cy="354806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D277652A-FCDE-F4B0-A771-D4E0C1FB33CE}"/>
              </a:ext>
            </a:extLst>
          </p:cNvPr>
          <p:cNvSpPr/>
          <p:nvPr/>
        </p:nvSpPr>
        <p:spPr>
          <a:xfrm>
            <a:off x="1070805" y="5660232"/>
            <a:ext cx="541177" cy="63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utoShape 49">
            <a:extLst>
              <a:ext uri="{FF2B5EF4-FFF2-40B4-BE49-F238E27FC236}">
                <a16:creationId xmlns:a16="http://schemas.microsoft.com/office/drawing/2014/main" id="{0626B79A-A50C-D73D-CD2A-5363EAC05F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0772" y="3056285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" name="AutoShape 49">
            <a:extLst>
              <a:ext uri="{FF2B5EF4-FFF2-40B4-BE49-F238E27FC236}">
                <a16:creationId xmlns:a16="http://schemas.microsoft.com/office/drawing/2014/main" id="{D37FBD82-E9B8-9A48-AF34-A34DF7B65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0772" y="4902135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" name="AutoShape 49">
            <a:extLst>
              <a:ext uri="{FF2B5EF4-FFF2-40B4-BE49-F238E27FC236}">
                <a16:creationId xmlns:a16="http://schemas.microsoft.com/office/drawing/2014/main" id="{F6E97FB5-36BE-57B9-6AD1-4F700A33A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0772" y="5844994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1" name="AutoShape 49">
            <a:extLst>
              <a:ext uri="{FF2B5EF4-FFF2-40B4-BE49-F238E27FC236}">
                <a16:creationId xmlns:a16="http://schemas.microsoft.com/office/drawing/2014/main" id="{6A1A35FA-E05C-A0D4-AEED-CA22DEB844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0772" y="5368859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12BD3B73-002E-43F5-72A0-2FD1B048BB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9400" y="1722144"/>
            <a:ext cx="1358021" cy="22061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FA8261B-66B7-2006-668C-5B5E830AC9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2809" y="2640337"/>
            <a:ext cx="1231203" cy="24623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C809826-2B43-4DE7-8711-23E1ACAC29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810" b="38542"/>
          <a:stretch>
            <a:fillRect/>
          </a:stretch>
        </p:blipFill>
        <p:spPr>
          <a:xfrm>
            <a:off x="2831745" y="2145285"/>
            <a:ext cx="1333330" cy="30196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C179E8E-25AF-7813-4772-D45B985789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287" r="21683"/>
          <a:stretch>
            <a:fillRect/>
          </a:stretch>
        </p:blipFill>
        <p:spPr>
          <a:xfrm>
            <a:off x="3281869" y="3014539"/>
            <a:ext cx="433083" cy="42716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6284696-3C25-D19B-34E2-C3FB07942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36" t="38452" r="4947" b="37786"/>
          <a:stretch>
            <a:fillRect/>
          </a:stretch>
        </p:blipFill>
        <p:spPr>
          <a:xfrm>
            <a:off x="2948761" y="3551237"/>
            <a:ext cx="1099299" cy="290513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FAA538D-51ED-126C-136E-A40917766F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0478" y="4956057"/>
            <a:ext cx="1295865" cy="23582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B5F4A96-7448-9C04-FC41-EF7F4B260F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2567" y="3928323"/>
            <a:ext cx="1291686" cy="44305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A4CD6180-DE27-1645-038C-C3D1C1FE841C}"/>
              </a:ext>
            </a:extLst>
          </p:cNvPr>
          <p:cNvSpPr txBox="1"/>
          <p:nvPr/>
        </p:nvSpPr>
        <p:spPr>
          <a:xfrm>
            <a:off x="568585" y="4501088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/>
              <a:t>Citizens Development Co.</a:t>
            </a:r>
          </a:p>
        </p:txBody>
      </p:sp>
      <p:sp>
        <p:nvSpPr>
          <p:cNvPr id="100" name="AutoShape 49">
            <a:extLst>
              <a:ext uri="{FF2B5EF4-FFF2-40B4-BE49-F238E27FC236}">
                <a16:creationId xmlns:a16="http://schemas.microsoft.com/office/drawing/2014/main" id="{79A94747-E54C-F4BA-B37E-BA54BD71B5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0772" y="4452364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72AA40A-0C75-1C08-F6E5-DC9D199F8842}"/>
              </a:ext>
            </a:extLst>
          </p:cNvPr>
          <p:cNvSpPr txBox="1"/>
          <p:nvPr/>
        </p:nvSpPr>
        <p:spPr>
          <a:xfrm>
            <a:off x="426720" y="5417583"/>
            <a:ext cx="1829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/>
              <a:t>Mountain West Financial Corp.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6122F0B-10D2-C9BB-2CFC-B282A9F8D1CD}"/>
              </a:ext>
            </a:extLst>
          </p:cNvPr>
          <p:cNvSpPr txBox="1"/>
          <p:nvPr/>
        </p:nvSpPr>
        <p:spPr>
          <a:xfrm>
            <a:off x="663162" y="5893718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/>
              <a:t>United Financial Corp.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14AC1E1-654F-2AAA-7202-C14BC5D351C6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-4751492" y="466408"/>
            <a:ext cx="4365345" cy="169171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AE61293-F78A-78E3-4139-0F0740A06A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734156" y="2296269"/>
            <a:ext cx="4365345" cy="1696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5E8FB-1C50-DEDF-49A5-DDFC80DB9249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Montana Market Share and M&amp;A Landscape</a:t>
            </a:r>
          </a:p>
        </p:txBody>
      </p:sp>
    </p:spTree>
    <p:extLst>
      <p:ext uri="{BB962C8B-B14F-4D97-AF65-F5344CB8AC3E}">
        <p14:creationId xmlns:p14="http://schemas.microsoft.com/office/powerpoint/2010/main" val="3377320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35A3-3B26-F7B8-8A17-55ABCAA47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8AE944F-F605-5F5A-4574-B6E8E1255A6C}"/>
              </a:ext>
            </a:extLst>
          </p:cNvPr>
          <p:cNvCxnSpPr>
            <a:cxnSpLocks/>
          </p:cNvCxnSpPr>
          <p:nvPr/>
        </p:nvCxnSpPr>
        <p:spPr>
          <a:xfrm>
            <a:off x="2160348" y="1411273"/>
            <a:ext cx="381920" cy="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FAFE83F-25A2-6284-F2AB-4237CE5FE3B4}"/>
              </a:ext>
            </a:extLst>
          </p:cNvPr>
          <p:cNvSpPr/>
          <p:nvPr/>
        </p:nvSpPr>
        <p:spPr>
          <a:xfrm>
            <a:off x="713656" y="1312267"/>
            <a:ext cx="1086409" cy="198013"/>
          </a:xfrm>
          <a:prstGeom prst="rect">
            <a:avLst/>
          </a:prstGeom>
          <a:solidFill>
            <a:srgbClr val="132361"/>
          </a:solidFill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21DBE-E165-6158-9200-A6C0DDB77CC3}"/>
              </a:ext>
            </a:extLst>
          </p:cNvPr>
          <p:cNvSpPr/>
          <p:nvPr/>
        </p:nvSpPr>
        <p:spPr>
          <a:xfrm>
            <a:off x="2947574" y="1312267"/>
            <a:ext cx="1085074" cy="198013"/>
          </a:xfrm>
          <a:prstGeom prst="rect">
            <a:avLst/>
          </a:prstGeom>
          <a:solidFill>
            <a:srgbClr val="132361"/>
          </a:solidFill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76F225-AB5D-AEC9-BC69-00C289C7068D}"/>
              </a:ext>
            </a:extLst>
          </p:cNvPr>
          <p:cNvSpPr txBox="1"/>
          <p:nvPr/>
        </p:nvSpPr>
        <p:spPr>
          <a:xfrm>
            <a:off x="4572000" y="762000"/>
            <a:ext cx="4087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Most Active Acquirers of Wyoming Banks</a:t>
            </a:r>
            <a:r>
              <a:rPr lang="en-US" sz="1500" b="1" baseline="30000" dirty="0">
                <a:solidFill>
                  <a:srgbClr val="002060"/>
                </a:solidFill>
              </a:rPr>
              <a:t>1</a:t>
            </a:r>
            <a:endParaRPr lang="en-US" sz="1500" b="1" dirty="0">
              <a:solidFill>
                <a:srgbClr val="132361"/>
              </a:solidFill>
            </a:endParaRPr>
          </a:p>
          <a:p>
            <a:r>
              <a:rPr lang="en-US" sz="1400" i="1" dirty="0"/>
              <a:t>By Number of Wyoming Banks Acquired Since 1990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D55DAC-57F1-40A6-200D-846456966370}"/>
              </a:ext>
            </a:extLst>
          </p:cNvPr>
          <p:cNvSpPr txBox="1"/>
          <p:nvPr/>
        </p:nvSpPr>
        <p:spPr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Top 10 Banks in Wyoming: 2000 vs. 2025</a:t>
            </a:r>
          </a:p>
          <a:p>
            <a:r>
              <a:rPr lang="en-US" sz="1400" i="1" dirty="0"/>
              <a:t>Ranked by Statewide Deposit Market Share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CF431-2725-4CF3-B229-8F6BEE8E5D21}"/>
              </a:ext>
            </a:extLst>
          </p:cNvPr>
          <p:cNvSpPr txBox="1"/>
          <p:nvPr/>
        </p:nvSpPr>
        <p:spPr>
          <a:xfrm>
            <a:off x="2125579" y="6297134"/>
            <a:ext cx="29979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i="1"/>
              <a:t>Indicates new entrant into the top 10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912AA86B-CFD9-235C-2196-C01E22923504}"/>
              </a:ext>
            </a:extLst>
          </p:cNvPr>
          <p:cNvSpPr>
            <a:spLocks/>
          </p:cNvSpPr>
          <p:nvPr/>
        </p:nvSpPr>
        <p:spPr>
          <a:xfrm>
            <a:off x="1981683" y="6329348"/>
            <a:ext cx="155118" cy="159466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7" name="AutoShape 49">
            <a:extLst>
              <a:ext uri="{FF2B5EF4-FFF2-40B4-BE49-F238E27FC236}">
                <a16:creationId xmlns:a16="http://schemas.microsoft.com/office/drawing/2014/main" id="{B3F4D6DC-7C57-FE66-38EE-F8FD7F248E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3387" y="6529526"/>
            <a:ext cx="131566" cy="132499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CD5ECA-DBCA-4A36-5899-EF58C39AAFE6}"/>
              </a:ext>
            </a:extLst>
          </p:cNvPr>
          <p:cNvSpPr txBox="1"/>
          <p:nvPr/>
        </p:nvSpPr>
        <p:spPr>
          <a:xfrm>
            <a:off x="2124547" y="6453043"/>
            <a:ext cx="29979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i="1"/>
              <a:t>Acquired/Liquidated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3434E-A2D1-3AE7-7AAE-14117896122E}"/>
              </a:ext>
            </a:extLst>
          </p:cNvPr>
          <p:cNvSpPr txBox="1"/>
          <p:nvPr/>
        </p:nvSpPr>
        <p:spPr>
          <a:xfrm>
            <a:off x="4572001" y="6239396"/>
            <a:ext cx="457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1 – Excludes FDIC-assisted transactions and branch acquisitions. </a:t>
            </a:r>
          </a:p>
          <a:p>
            <a:pPr algn="r"/>
            <a:r>
              <a:rPr lang="en-US" sz="800" i="1">
                <a:latin typeface="Franklin Gothic Book" pitchFamily="34" charset="0"/>
              </a:rPr>
              <a:t>Note: Deposit market share as of June 30, 2025. Most active acquirer data as of June 10, 2026. Source: S&amp;P Global.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1DE7A6A-7E66-4CE7-B0ED-6312A81B42C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7474867"/>
              </p:ext>
            </p:extLst>
          </p:nvPr>
        </p:nvGraphicFramePr>
        <p:xfrm>
          <a:off x="4573952" y="1283797"/>
          <a:ext cx="4446081" cy="498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ABA8C94-4532-CE7D-A563-F96567891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5749979"/>
            <a:ext cx="796238" cy="5323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FCC734-332E-280C-0BB6-328C9EE787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36" t="38452" r="4947" b="37786"/>
          <a:stretch>
            <a:fillRect/>
          </a:stretch>
        </p:blipFill>
        <p:spPr>
          <a:xfrm>
            <a:off x="723900" y="3552100"/>
            <a:ext cx="1099299" cy="2905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56A04F-7032-103C-47A0-64A42EB09C5F}"/>
              </a:ext>
            </a:extLst>
          </p:cNvPr>
          <p:cNvSpPr txBox="1"/>
          <p:nvPr/>
        </p:nvSpPr>
        <p:spPr>
          <a:xfrm>
            <a:off x="185989" y="1675849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1.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4CD51F-5CF7-5F59-A59D-0685298E1991}"/>
              </a:ext>
            </a:extLst>
          </p:cNvPr>
          <p:cNvSpPr txBox="1"/>
          <p:nvPr/>
        </p:nvSpPr>
        <p:spPr>
          <a:xfrm>
            <a:off x="185989" y="2140931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2.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9B2C3-9CBC-7FF9-0DE7-42924A22A647}"/>
              </a:ext>
            </a:extLst>
          </p:cNvPr>
          <p:cNvSpPr txBox="1"/>
          <p:nvPr/>
        </p:nvSpPr>
        <p:spPr>
          <a:xfrm>
            <a:off x="185989" y="2606013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3.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F2215-70F7-A616-B443-286C8CF9D7F6}"/>
              </a:ext>
            </a:extLst>
          </p:cNvPr>
          <p:cNvSpPr txBox="1"/>
          <p:nvPr/>
        </p:nvSpPr>
        <p:spPr>
          <a:xfrm>
            <a:off x="185989" y="3071095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4.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B65B1E-06E8-64E6-1A33-D3884B3F6228}"/>
              </a:ext>
            </a:extLst>
          </p:cNvPr>
          <p:cNvSpPr txBox="1"/>
          <p:nvPr/>
        </p:nvSpPr>
        <p:spPr>
          <a:xfrm>
            <a:off x="185989" y="3536177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5.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9BA045-0E6E-D9A4-8DCA-1C7D86EA6C4D}"/>
              </a:ext>
            </a:extLst>
          </p:cNvPr>
          <p:cNvSpPr txBox="1"/>
          <p:nvPr/>
        </p:nvSpPr>
        <p:spPr>
          <a:xfrm>
            <a:off x="185989" y="4001259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6.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3C69A2-9BC8-3065-4872-D3ACC6E6C1E1}"/>
              </a:ext>
            </a:extLst>
          </p:cNvPr>
          <p:cNvSpPr txBox="1"/>
          <p:nvPr/>
        </p:nvSpPr>
        <p:spPr>
          <a:xfrm>
            <a:off x="185989" y="4466341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7.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D8D045-98A3-AB08-1FB8-7FDFF039D4DD}"/>
              </a:ext>
            </a:extLst>
          </p:cNvPr>
          <p:cNvSpPr txBox="1"/>
          <p:nvPr/>
        </p:nvSpPr>
        <p:spPr>
          <a:xfrm>
            <a:off x="185989" y="4931423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8.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9374A-F654-C8F8-82EC-BAFCFC0D471C}"/>
              </a:ext>
            </a:extLst>
          </p:cNvPr>
          <p:cNvSpPr txBox="1"/>
          <p:nvPr/>
        </p:nvSpPr>
        <p:spPr>
          <a:xfrm>
            <a:off x="185989" y="5396505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9.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C15D5F-547C-A1B3-6048-384435039A34}"/>
              </a:ext>
            </a:extLst>
          </p:cNvPr>
          <p:cNvSpPr txBox="1"/>
          <p:nvPr/>
        </p:nvSpPr>
        <p:spPr>
          <a:xfrm>
            <a:off x="185989" y="5861590"/>
            <a:ext cx="416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rgbClr val="132361"/>
                </a:solidFill>
              </a:rPr>
              <a:t>10.</a:t>
            </a:r>
            <a:endParaRPr lang="en-US" sz="1300" b="1" i="1" baseline="30000">
              <a:solidFill>
                <a:srgbClr val="13236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A47E4F-1540-3CDB-03D3-62B1A6EFF475}"/>
              </a:ext>
            </a:extLst>
          </p:cNvPr>
          <p:cNvSpPr/>
          <p:nvPr/>
        </p:nvSpPr>
        <p:spPr>
          <a:xfrm>
            <a:off x="145773" y="1614412"/>
            <a:ext cx="4273827" cy="4654155"/>
          </a:xfrm>
          <a:prstGeom prst="rect">
            <a:avLst/>
          </a:prstGeom>
          <a:noFill/>
          <a:ln w="9525">
            <a:solidFill>
              <a:srgbClr val="1323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i="1">
              <a:solidFill>
                <a:schemeClr val="bg1"/>
              </a:solidFill>
            </a:endParaRPr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BAA4C4C4-FD33-702A-507F-41F2742AFE98}"/>
              </a:ext>
            </a:extLst>
          </p:cNvPr>
          <p:cNvSpPr>
            <a:spLocks/>
          </p:cNvSpPr>
          <p:nvPr/>
        </p:nvSpPr>
        <p:spPr>
          <a:xfrm>
            <a:off x="2305460" y="4976043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47" name="Diamond 46">
            <a:extLst>
              <a:ext uri="{FF2B5EF4-FFF2-40B4-BE49-F238E27FC236}">
                <a16:creationId xmlns:a16="http://schemas.microsoft.com/office/drawing/2014/main" id="{DAD12D85-C670-F5C5-7986-B8E1B3DC2738}"/>
              </a:ext>
            </a:extLst>
          </p:cNvPr>
          <p:cNvSpPr>
            <a:spLocks/>
          </p:cNvSpPr>
          <p:nvPr/>
        </p:nvSpPr>
        <p:spPr>
          <a:xfrm>
            <a:off x="2305460" y="5928457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F0E83F1B-0278-67F4-2510-B982E87D43E3}"/>
              </a:ext>
            </a:extLst>
          </p:cNvPr>
          <p:cNvSpPr>
            <a:spLocks/>
          </p:cNvSpPr>
          <p:nvPr/>
        </p:nvSpPr>
        <p:spPr>
          <a:xfrm>
            <a:off x="2305460" y="2679827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53" name="AutoShape 49">
            <a:extLst>
              <a:ext uri="{FF2B5EF4-FFF2-40B4-BE49-F238E27FC236}">
                <a16:creationId xmlns:a16="http://schemas.microsoft.com/office/drawing/2014/main" id="{DA980395-F9E3-C277-8155-2025A2AA8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3054293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6B1EAF44-1ACB-B45C-6A6D-3113F2EC3FE5}"/>
              </a:ext>
            </a:extLst>
          </p:cNvPr>
          <p:cNvSpPr>
            <a:spLocks/>
          </p:cNvSpPr>
          <p:nvPr/>
        </p:nvSpPr>
        <p:spPr>
          <a:xfrm>
            <a:off x="2305460" y="5469768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ED38A46-EC8A-B356-119F-8239860919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287" r="21683"/>
          <a:stretch>
            <a:fillRect/>
          </a:stretch>
        </p:blipFill>
        <p:spPr>
          <a:xfrm>
            <a:off x="1052817" y="1661989"/>
            <a:ext cx="433083" cy="42716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FE2B3FA-0901-6590-15AC-AEF4A99C02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810" b="38542"/>
          <a:stretch>
            <a:fillRect/>
          </a:stretch>
        </p:blipFill>
        <p:spPr>
          <a:xfrm>
            <a:off x="609600" y="2616549"/>
            <a:ext cx="1333330" cy="30196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B424D3A-618B-A8A5-206B-2B2D4AE8F8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287" r="21683"/>
          <a:stretch>
            <a:fillRect/>
          </a:stretch>
        </p:blipFill>
        <p:spPr>
          <a:xfrm>
            <a:off x="1052817" y="3946681"/>
            <a:ext cx="433083" cy="42716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ADB1CE9-F93D-EBF2-C55E-E4CA57CA3A4B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3322" y="4491894"/>
            <a:ext cx="1473850" cy="24084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90B64A-BC7A-7BBC-D855-61FD3A5B4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" y="4825222"/>
            <a:ext cx="545650" cy="47705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ADBBAB7-A2F1-540B-C369-9CA293F4D1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810" b="38542"/>
          <a:stretch>
            <a:fillRect/>
          </a:stretch>
        </p:blipFill>
        <p:spPr>
          <a:xfrm>
            <a:off x="2825880" y="1724585"/>
            <a:ext cx="1333330" cy="30196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5AA9AAC-5347-390D-999C-FAF0095731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287" r="21683"/>
          <a:stretch>
            <a:fillRect/>
          </a:stretch>
        </p:blipFill>
        <p:spPr>
          <a:xfrm>
            <a:off x="3276004" y="2097305"/>
            <a:ext cx="433083" cy="42716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1EA8EF9-F14E-6159-B302-79A9FDEA5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3535" y="2657225"/>
            <a:ext cx="1358021" cy="2206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7EFE56B-3169-FCC5-0BB5-6D71A7C6C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678" y="3009900"/>
            <a:ext cx="1175734" cy="43245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CA7453D-1B52-136F-0A34-604B0B205C6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1361" b="4948"/>
          <a:stretch>
            <a:fillRect/>
          </a:stretch>
        </p:blipFill>
        <p:spPr>
          <a:xfrm>
            <a:off x="2734334" y="3560434"/>
            <a:ext cx="1516422" cy="2738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2C34B8C9-017C-2AEF-CA97-CF1991349A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36" t="38452" r="4947" b="37786"/>
          <a:stretch>
            <a:fillRect/>
          </a:stretch>
        </p:blipFill>
        <p:spPr>
          <a:xfrm>
            <a:off x="2942896" y="4015005"/>
            <a:ext cx="1099299" cy="29051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F8EB946-496F-0C38-BCD9-D2009BCA4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968" y="4491894"/>
            <a:ext cx="1473850" cy="24084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C6E5ABB-4A34-590D-6034-58645CF4EE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3693" y="4825222"/>
            <a:ext cx="1117704" cy="47705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A213E95-4227-BD7F-3058-324BE79D1A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4968" y="5366746"/>
            <a:ext cx="1475155" cy="38145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43BF1C3E-F584-B07D-189C-994BA5AD77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7500" y="5884940"/>
            <a:ext cx="1283795" cy="2624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5E43BD1-D996-24D7-E497-A45CAC060479}"/>
              </a:ext>
            </a:extLst>
          </p:cNvPr>
          <p:cNvSpPr txBox="1"/>
          <p:nvPr/>
        </p:nvSpPr>
        <p:spPr>
          <a:xfrm>
            <a:off x="493462" y="3103017"/>
            <a:ext cx="2115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/>
              <a:t>Jackson State Bank &amp; Trust</a:t>
            </a:r>
          </a:p>
        </p:txBody>
      </p:sp>
      <p:sp>
        <p:nvSpPr>
          <p:cNvPr id="100" name="Diamond 99">
            <a:extLst>
              <a:ext uri="{FF2B5EF4-FFF2-40B4-BE49-F238E27FC236}">
                <a16:creationId xmlns:a16="http://schemas.microsoft.com/office/drawing/2014/main" id="{079B9034-C896-2FE1-6209-56B3764B0532}"/>
              </a:ext>
            </a:extLst>
          </p:cNvPr>
          <p:cNvSpPr>
            <a:spLocks/>
          </p:cNvSpPr>
          <p:nvPr/>
        </p:nvSpPr>
        <p:spPr>
          <a:xfrm>
            <a:off x="2305460" y="3138421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103" name="Diamond 102">
            <a:extLst>
              <a:ext uri="{FF2B5EF4-FFF2-40B4-BE49-F238E27FC236}">
                <a16:creationId xmlns:a16="http://schemas.microsoft.com/office/drawing/2014/main" id="{BA9E4CA4-D488-BD6C-5D85-EA5875E809EA}"/>
              </a:ext>
            </a:extLst>
          </p:cNvPr>
          <p:cNvSpPr>
            <a:spLocks/>
          </p:cNvSpPr>
          <p:nvPr/>
        </p:nvSpPr>
        <p:spPr>
          <a:xfrm>
            <a:off x="2305460" y="3609650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106" name="Diamond 105">
            <a:extLst>
              <a:ext uri="{FF2B5EF4-FFF2-40B4-BE49-F238E27FC236}">
                <a16:creationId xmlns:a16="http://schemas.microsoft.com/office/drawing/2014/main" id="{CCA6F83F-DE1E-0C81-4559-C6CEB9F02188}"/>
              </a:ext>
            </a:extLst>
          </p:cNvPr>
          <p:cNvSpPr>
            <a:spLocks/>
          </p:cNvSpPr>
          <p:nvPr/>
        </p:nvSpPr>
        <p:spPr>
          <a:xfrm>
            <a:off x="2305460" y="1787863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sp>
        <p:nvSpPr>
          <p:cNvPr id="109" name="Diamond 108">
            <a:extLst>
              <a:ext uri="{FF2B5EF4-FFF2-40B4-BE49-F238E27FC236}">
                <a16:creationId xmlns:a16="http://schemas.microsoft.com/office/drawing/2014/main" id="{3AAC3462-2926-6BF5-D66F-754B3B134DC1}"/>
              </a:ext>
            </a:extLst>
          </p:cNvPr>
          <p:cNvSpPr>
            <a:spLocks/>
          </p:cNvSpPr>
          <p:nvPr/>
        </p:nvSpPr>
        <p:spPr>
          <a:xfrm>
            <a:off x="2305460" y="4072555"/>
            <a:ext cx="170630" cy="175413"/>
          </a:xfrm>
          <a:prstGeom prst="diamond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361"/>
              </a:solidFill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5940896-09B4-D769-12CC-EC6571CB4B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12" y="2210820"/>
            <a:ext cx="1377126" cy="200131"/>
          </a:xfrm>
          <a:prstGeom prst="rect">
            <a:avLst/>
          </a:prstGeom>
        </p:spPr>
      </p:pic>
      <p:sp>
        <p:nvSpPr>
          <p:cNvPr id="78" name="AutoShape 49">
            <a:extLst>
              <a:ext uri="{FF2B5EF4-FFF2-40B4-BE49-F238E27FC236}">
                <a16:creationId xmlns:a16="http://schemas.microsoft.com/office/drawing/2014/main" id="{22169C80-7BD3-C062-FA90-7955060F19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6558" y="2139051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BF65007-8C11-628C-8B3D-BF7393049E07}"/>
              </a:ext>
            </a:extLst>
          </p:cNvPr>
          <p:cNvGrpSpPr/>
          <p:nvPr/>
        </p:nvGrpSpPr>
        <p:grpSpPr>
          <a:xfrm>
            <a:off x="647700" y="5334000"/>
            <a:ext cx="1218828" cy="446948"/>
            <a:chOff x="647700" y="5334000"/>
            <a:chExt cx="1218828" cy="4469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42B148-A0E3-D290-171D-EBE14B84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7700" y="5334000"/>
              <a:ext cx="1218828" cy="446948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0022AEE-48CC-A688-EB28-78BC06BC768B}"/>
                </a:ext>
              </a:extLst>
            </p:cNvPr>
            <p:cNvSpPr/>
            <p:nvPr/>
          </p:nvSpPr>
          <p:spPr>
            <a:xfrm>
              <a:off x="1143000" y="5652938"/>
              <a:ext cx="657065" cy="61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AutoShape 49">
            <a:extLst>
              <a:ext uri="{FF2B5EF4-FFF2-40B4-BE49-F238E27FC236}">
                <a16:creationId xmlns:a16="http://schemas.microsoft.com/office/drawing/2014/main" id="{1438CF10-9C9A-73FE-6378-1BD067F25C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6558" y="5385640"/>
            <a:ext cx="341242" cy="343668"/>
          </a:xfrm>
          <a:custGeom>
            <a:avLst/>
            <a:gdLst>
              <a:gd name="T0" fmla="*/ 500063 w 21600"/>
              <a:gd name="T1" fmla="*/ 0 h 21600"/>
              <a:gd name="T2" fmla="*/ 146453 w 21600"/>
              <a:gd name="T3" fmla="*/ 147383 h 21600"/>
              <a:gd name="T4" fmla="*/ 0 w 21600"/>
              <a:gd name="T5" fmla="*/ 503237 h 21600"/>
              <a:gd name="T6" fmla="*/ 146453 w 21600"/>
              <a:gd name="T7" fmla="*/ 859092 h 21600"/>
              <a:gd name="T8" fmla="*/ 500063 w 21600"/>
              <a:gd name="T9" fmla="*/ 1006475 h 21600"/>
              <a:gd name="T10" fmla="*/ 853672 w 21600"/>
              <a:gd name="T11" fmla="*/ 859092 h 21600"/>
              <a:gd name="T12" fmla="*/ 1000125 w 21600"/>
              <a:gd name="T13" fmla="*/ 503237 h 21600"/>
              <a:gd name="T14" fmla="*/ 853672 w 21600"/>
              <a:gd name="T15" fmla="*/ 14738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86486" tIns="43243" rIns="86486" bIns="43243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792C4163-F34E-CDBA-F68A-04996F02CDFB}"/>
              </a:ext>
            </a:extLst>
          </p:cNvPr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-4141503" y="616508"/>
            <a:ext cx="3957740" cy="153792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2BBEE64-77FC-EAB1-4B46-336C9811609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141503" y="2236630"/>
            <a:ext cx="3957740" cy="1538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1383A-E130-95B8-E89C-E88501870C0D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Wyoming Market Share and M&amp;A Landscape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98CFF-876F-AE5C-B455-CB409F7F01C7}"/>
              </a:ext>
            </a:extLst>
          </p:cNvPr>
          <p:cNvSpPr/>
          <p:nvPr/>
        </p:nvSpPr>
        <p:spPr>
          <a:xfrm>
            <a:off x="7391400" y="4392870"/>
            <a:ext cx="420624" cy="146304"/>
          </a:xfrm>
          <a:prstGeom prst="rect">
            <a:avLst/>
          </a:prstGeom>
          <a:solidFill>
            <a:srgbClr val="13236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88E88E-B382-EEBD-9729-D256989B866E}"/>
              </a:ext>
            </a:extLst>
          </p:cNvPr>
          <p:cNvSpPr txBox="1"/>
          <p:nvPr/>
        </p:nvSpPr>
        <p:spPr>
          <a:xfrm>
            <a:off x="7803112" y="4305300"/>
            <a:ext cx="132407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/>
              <a:t>Going Concern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B9417-7B8B-4E66-72A5-D12B8E6EFBD1}"/>
              </a:ext>
            </a:extLst>
          </p:cNvPr>
          <p:cNvSpPr txBox="1"/>
          <p:nvPr/>
        </p:nvSpPr>
        <p:spPr>
          <a:xfrm>
            <a:off x="7803112" y="4038600"/>
            <a:ext cx="850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Acquired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02F953-2BF8-9081-BE9E-8B97F03A33CA}"/>
              </a:ext>
            </a:extLst>
          </p:cNvPr>
          <p:cNvSpPr/>
          <p:nvPr/>
        </p:nvSpPr>
        <p:spPr>
          <a:xfrm>
            <a:off x="7391400" y="4116562"/>
            <a:ext cx="420624" cy="146304"/>
          </a:xfrm>
          <a:prstGeom prst="rect">
            <a:avLst/>
          </a:prstGeom>
          <a:pattFill prst="dkUpDiag">
            <a:fgClr>
              <a:srgbClr val="8FAADC"/>
            </a:fgClr>
            <a:bgClr>
              <a:sysClr val="window" lastClr="FFFFFF"/>
            </a:bgClr>
          </a:patt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CEFAE2A-AD2B-4680-9E0A-447D6DB4B42B}"/>
              </a:ext>
            </a:extLst>
          </p:cNvPr>
          <p:cNvGraphicFramePr/>
          <p:nvPr/>
        </p:nvGraphicFramePr>
        <p:xfrm>
          <a:off x="4005071" y="1476231"/>
          <a:ext cx="5001769" cy="436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00200" y="6363608"/>
            <a:ext cx="7543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 pitchFamily="34" charset="0"/>
              </a:rPr>
              <a:t>Note: </a:t>
            </a:r>
            <a:r>
              <a:rPr lang="en-US" sz="800" i="1" kern="0">
                <a:solidFill>
                  <a:sysClr val="windowText" lastClr="000000"/>
                </a:solidFill>
                <a:latin typeface="Franklin Gothic Book" pitchFamily="34" charset="0"/>
              </a:rPr>
              <a:t>Deposit data as of </a:t>
            </a:r>
            <a:r>
              <a:rPr lang="en-US" sz="800" i="1">
                <a:latin typeface="Franklin Gothic Book" pitchFamily="34" charset="0"/>
              </a:rPr>
              <a:t>June 30, 2025</a:t>
            </a:r>
            <a:r>
              <a:rPr lang="en-US" sz="800" i="1" kern="0">
                <a:solidFill>
                  <a:sysClr val="windowText" lastClr="000000"/>
                </a:solidFill>
                <a:latin typeface="Franklin Gothic Book" pitchFamily="34" charset="0"/>
              </a:rPr>
              <a:t>.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 pitchFamily="34" charset="0"/>
              </a:rPr>
              <a:t>Deposit market share includes pending acquisitions. Source: S&amp;P Global.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9E2934-8492-4FF4-82D9-A0827771AED0}"/>
              </a:ext>
            </a:extLst>
          </p:cNvPr>
          <p:cNvSpPr txBox="1"/>
          <p:nvPr/>
        </p:nvSpPr>
        <p:spPr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002060"/>
                </a:solidFill>
              </a:rPr>
              <a:t>Montana Deposit Market Share</a:t>
            </a:r>
          </a:p>
          <a:p>
            <a:pPr lvl="0">
              <a:defRPr/>
            </a:pPr>
            <a:r>
              <a:rPr lang="en-US" sz="1400" i="1" dirty="0">
                <a:solidFill>
                  <a:prstClr val="black"/>
                </a:solidFill>
              </a:rPr>
              <a:t>By Percentage (%)</a:t>
            </a:r>
            <a:endParaRPr lang="en-US" sz="1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BA4B9-88FE-48DE-86AA-9F5C67A808EC}"/>
              </a:ext>
            </a:extLst>
          </p:cNvPr>
          <p:cNvSpPr txBox="1"/>
          <p:nvPr/>
        </p:nvSpPr>
        <p:spPr>
          <a:xfrm>
            <a:off x="457200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Wyoming Deposit Market Share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Percentage (%)</a:t>
            </a:r>
            <a:endParaRPr lang="en-US" sz="1400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DBCFA2E-5EEC-3CF6-B904-083C78E3B1AB}"/>
              </a:ext>
            </a:extLst>
          </p:cNvPr>
          <p:cNvGraphicFramePr/>
          <p:nvPr/>
        </p:nvGraphicFramePr>
        <p:xfrm>
          <a:off x="-567191" y="1476231"/>
          <a:ext cx="5001769" cy="436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ED6D8D-EFAE-86DA-6708-F408CFBA50F8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Market Share Leaders</a:t>
            </a:r>
          </a:p>
        </p:txBody>
      </p:sp>
    </p:spTree>
    <p:extLst>
      <p:ext uri="{BB962C8B-B14F-4D97-AF65-F5344CB8AC3E}">
        <p14:creationId xmlns:p14="http://schemas.microsoft.com/office/powerpoint/2010/main" val="122390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33AF90-5863-4CF7-9EB0-B199B97B590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0259B1F-2561-41D3-8E05-B5CF87A7C08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0390" y="302889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76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III.  Current Bank M&amp;A Landscape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FABA9D9C-7E8B-0948-1833-D98330BBFEE0}"/>
              </a:ext>
            </a:extLst>
          </p:cNvPr>
          <p:cNvSpPr>
            <a:spLocks noChangeShapeType="1"/>
          </p:cNvSpPr>
          <p:nvPr/>
        </p:nvSpPr>
        <p:spPr bwMode="gray">
          <a:xfrm>
            <a:off x="2057400" y="28194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A7280-628C-83F9-4634-DACC196E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C704C8-7E9B-A0E8-500A-98ED990AA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8862916"/>
              </p:ext>
            </p:extLst>
          </p:nvPr>
        </p:nvGraphicFramePr>
        <p:xfrm>
          <a:off x="-88646" y="533400"/>
          <a:ext cx="9512046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522940-2449-07B4-914C-FC63D6CCD327}"/>
              </a:ext>
            </a:extLst>
          </p:cNvPr>
          <p:cNvSpPr txBox="1"/>
          <p:nvPr/>
        </p:nvSpPr>
        <p:spPr>
          <a:xfrm>
            <a:off x="1314144" y="6491025"/>
            <a:ext cx="7829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Note: 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Transaction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figures exclude franchise deals. 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Data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as of 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May 31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2026. Source: S&amp;P Global.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6DB03-CCA9-B1B1-EADF-A835AE955845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M&amp;A Activity Over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AA20C-0A8D-BC2A-1A65-56029C55B7B9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 M&amp;A Volume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No. of Announced Transactions &amp; Consolidation Rate</a:t>
            </a:r>
          </a:p>
        </p:txBody>
      </p:sp>
    </p:spTree>
    <p:extLst>
      <p:ext uri="{BB962C8B-B14F-4D97-AF65-F5344CB8AC3E}">
        <p14:creationId xmlns:p14="http://schemas.microsoft.com/office/powerpoint/2010/main" val="117514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4D55-0968-DFEF-A23F-D03B9A691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B2919-5BF9-3603-F079-492823844DE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409528-E2C2-98A4-F3A1-BFFA7D8D79D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D1822A-B3A9-4CBE-5AB6-9A810AFC4D69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Bank M&amp;A Total Deal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Aggregate transaction value by year, in $B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315AF-B46D-016C-5678-86DD4C93B0F0}"/>
              </a:ext>
            </a:extLst>
          </p:cNvPr>
          <p:cNvSpPr txBox="1"/>
          <p:nvPr/>
        </p:nvSpPr>
        <p:spPr>
          <a:xfrm>
            <a:off x="3048000" y="6490156"/>
            <a:ext cx="609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Note: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 Transaction figures exclude franchise deals.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Data as of 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May 31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2026. Source: S&amp;P Global.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CFA0E80-7099-4106-A343-D5BC3B814DDC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9843358"/>
              </p:ext>
            </p:extLst>
          </p:nvPr>
        </p:nvGraphicFramePr>
        <p:xfrm>
          <a:off x="331804" y="1235744"/>
          <a:ext cx="8480392" cy="5141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5D7A591-3637-BA62-EBEE-D2FC63C4DCBF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Aggregate Transaction Value</a:t>
            </a:r>
          </a:p>
        </p:txBody>
      </p:sp>
    </p:spTree>
    <p:extLst>
      <p:ext uri="{BB962C8B-B14F-4D97-AF65-F5344CB8AC3E}">
        <p14:creationId xmlns:p14="http://schemas.microsoft.com/office/powerpoint/2010/main" val="36533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6FE1E-8C6E-11CD-154F-50B5A227D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878054B-C84F-D4C7-6305-6FE01B4FB474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 Stock Performance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Price Change of Select Bank Indices – Election Day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8F61B-794D-241B-573A-134FF7A412F4}"/>
              </a:ext>
            </a:extLst>
          </p:cNvPr>
          <p:cNvSpPr txBox="1"/>
          <p:nvPr/>
        </p:nvSpPr>
        <p:spPr>
          <a:xfrm>
            <a:off x="1314144" y="6491025"/>
            <a:ext cx="7829855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800" i="1" dirty="0">
                <a:latin typeface="Franklin Gothic Book" pitchFamily="34" charset="0"/>
              </a:rPr>
              <a:t>Note: Market data as of June 10, 2026. Source: S&amp;P Global.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E7AF55-F9D8-6E10-B6DB-D5A5733D3CF9}"/>
              </a:ext>
            </a:extLst>
          </p:cNvPr>
          <p:cNvCxnSpPr>
            <a:cxnSpLocks/>
          </p:cNvCxnSpPr>
          <p:nvPr/>
        </p:nvCxnSpPr>
        <p:spPr>
          <a:xfrm>
            <a:off x="700640" y="6221952"/>
            <a:ext cx="82020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B5AE0C-E44F-0B7F-AD05-D488C1C2A8F8}"/>
              </a:ext>
            </a:extLst>
          </p:cNvPr>
          <p:cNvSpPr txBox="1"/>
          <p:nvPr/>
        </p:nvSpPr>
        <p:spPr>
          <a:xfrm>
            <a:off x="853745" y="6187984"/>
            <a:ext cx="5485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2024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3DF997-40C6-B700-17E3-62DF39EDC493}"/>
              </a:ext>
            </a:extLst>
          </p:cNvPr>
          <p:cNvCxnSpPr>
            <a:cxnSpLocks/>
          </p:cNvCxnSpPr>
          <p:nvPr/>
        </p:nvCxnSpPr>
        <p:spPr>
          <a:xfrm>
            <a:off x="1555424" y="6221952"/>
            <a:ext cx="0" cy="175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2AF678-5372-2D82-80DB-857FC7ABCF06}"/>
              </a:ext>
            </a:extLst>
          </p:cNvPr>
          <p:cNvSpPr txBox="1"/>
          <p:nvPr/>
        </p:nvSpPr>
        <p:spPr>
          <a:xfrm>
            <a:off x="3811519" y="6187984"/>
            <a:ext cx="6491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2025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7070AB-EFEF-5553-54D4-6DCEACA0976A}"/>
              </a:ext>
            </a:extLst>
          </p:cNvPr>
          <p:cNvCxnSpPr>
            <a:cxnSpLocks/>
          </p:cNvCxnSpPr>
          <p:nvPr/>
        </p:nvCxnSpPr>
        <p:spPr>
          <a:xfrm>
            <a:off x="6716749" y="6221952"/>
            <a:ext cx="0" cy="175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99592A-BB51-2BF8-0D93-5B1F6A1C79D2}"/>
              </a:ext>
            </a:extLst>
          </p:cNvPr>
          <p:cNvCxnSpPr>
            <a:cxnSpLocks/>
          </p:cNvCxnSpPr>
          <p:nvPr/>
        </p:nvCxnSpPr>
        <p:spPr>
          <a:xfrm>
            <a:off x="700640" y="6221952"/>
            <a:ext cx="0" cy="175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3C50E05-5384-5F41-221F-0A43BB4798D9}"/>
              </a:ext>
            </a:extLst>
          </p:cNvPr>
          <p:cNvSpPr txBox="1"/>
          <p:nvPr/>
        </p:nvSpPr>
        <p:spPr>
          <a:xfrm>
            <a:off x="7486828" y="6187984"/>
            <a:ext cx="649139" cy="246221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ctr"/>
            <a:r>
              <a:rPr lang="en-US" sz="1300" b="1" dirty="0"/>
              <a:t>2026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6B6056-F292-E7CC-F340-17B550CCD61C}"/>
              </a:ext>
            </a:extLst>
          </p:cNvPr>
          <p:cNvCxnSpPr>
            <a:cxnSpLocks/>
          </p:cNvCxnSpPr>
          <p:nvPr/>
        </p:nvCxnSpPr>
        <p:spPr>
          <a:xfrm>
            <a:off x="8906046" y="6221952"/>
            <a:ext cx="0" cy="175009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395BE3A-11F7-DA29-0C2A-7EF9B38E8B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26565" y="1504070"/>
            <a:ext cx="2724820" cy="747517"/>
          </a:xfrm>
          <a:prstGeom prst="rect">
            <a:avLst/>
          </a:prstGeom>
        </p:spPr>
      </p:pic>
      <p:graphicFrame>
        <p:nvGraphicFramePr>
          <p:cNvPr id="4" name="Chart2">
            <a:extLst>
              <a:ext uri="{FF2B5EF4-FFF2-40B4-BE49-F238E27FC236}">
                <a16:creationId xmlns:a16="http://schemas.microsoft.com/office/drawing/2014/main" id="{6DA7CB5F-4103-4E2C-B517-C4533D52E7A3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6772720"/>
              </p:ext>
            </p:extLst>
          </p:nvPr>
        </p:nvGraphicFramePr>
        <p:xfrm>
          <a:off x="1" y="1393929"/>
          <a:ext cx="9143992" cy="4771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DF6CF0A-D86B-8E3B-3510-553C33B53D3B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Bank Valuations</a:t>
            </a:r>
          </a:p>
        </p:txBody>
      </p:sp>
    </p:spTree>
    <p:extLst>
      <p:ext uri="{BB962C8B-B14F-4D97-AF65-F5344CB8AC3E}">
        <p14:creationId xmlns:p14="http://schemas.microsoft.com/office/powerpoint/2010/main" val="111634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981CE-3A3C-023F-D1D3-048172B7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94EECA-4815-BA8E-71F8-EE735ECEE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261707"/>
              </p:ext>
            </p:extLst>
          </p:nvPr>
        </p:nvGraphicFramePr>
        <p:xfrm>
          <a:off x="190500" y="1274349"/>
          <a:ext cx="8648704" cy="5106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088">
                  <a:extLst>
                    <a:ext uri="{9D8B030D-6E8A-4147-A177-3AD203B41FA5}">
                      <a16:colId xmlns:a16="http://schemas.microsoft.com/office/drawing/2014/main" val="1475861562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425517529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1376939049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1811056144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46266479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871905858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3948456428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222274280"/>
                    </a:ext>
                  </a:extLst>
                </a:gridCol>
              </a:tblGrid>
              <a:tr h="4425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Ann.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Acquirer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Acquirer</a:t>
                      </a:r>
                    </a:p>
                    <a:p>
                      <a:pPr algn="ctr"/>
                      <a:r>
                        <a:rPr lang="en-US" sz="13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(Assets $B)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</a:p>
                    <a:p>
                      <a:pPr algn="ctr"/>
                      <a:r>
                        <a:rPr lang="en-US" sz="13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(Assets $B)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Deal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Value </a:t>
                      </a:r>
                      <a:r>
                        <a:rPr lang="en-US" sz="13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($MM)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19334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5/15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$35.6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$378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960176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3/12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903953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2/3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$243.0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$84.1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$12,300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675796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2/2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$11.0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30229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1/28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$38.5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439333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$14.3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270974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327974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$15.7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437199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$388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707039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12/1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$44.5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234450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10/27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$210.2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$53.3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$7,594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28404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10/27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$11.6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$747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27684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10/27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$317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189547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10/23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$6.3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226489"/>
                  </a:ext>
                </a:extLst>
              </a:tr>
              <a:tr h="307951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10/22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$2.0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$292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143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6FC35A5-B737-BBC2-6068-10D5798D66EA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Noteworthy Transactions – Deal Value &gt; $250MM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Sorted by Announcement Date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E63EAB-14FF-A39F-2DC2-BFEB65DFC534}"/>
              </a:ext>
            </a:extLst>
          </p:cNvPr>
          <p:cNvSpPr txBox="1"/>
          <p:nvPr/>
        </p:nvSpPr>
        <p:spPr>
          <a:xfrm>
            <a:off x="1828801" y="6360696"/>
            <a:ext cx="731520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>
              <a:defRPr/>
            </a:pPr>
            <a:r>
              <a:rPr lang="en-US" sz="800" i="1" dirty="0">
                <a:solidFill>
                  <a:prstClr val="black"/>
                </a:solidFill>
                <a:latin typeface="Franklin Gothic Book" pitchFamily="34" charset="0"/>
              </a:rPr>
              <a:t>1 – Reflects US bank headquarters, ultimate parent headquarters is Madrid, Spain. Note: Buyer and seller assets are based on financials as of the transaction announcement date. Reflects 15 most recent transactions with deal value over $250 million. Deal metrics as of announcement date.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Source: S&amp;P Global.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F8107CC-0073-339D-4489-5C80097F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" t="21069" r="5660" b="19560"/>
          <a:stretch>
            <a:fillRect/>
          </a:stretch>
        </p:blipFill>
        <p:spPr>
          <a:xfrm>
            <a:off x="1555347" y="5823691"/>
            <a:ext cx="531418" cy="1986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6D7ECC-B9CE-980D-C151-219469E10B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776" y="5827702"/>
            <a:ext cx="793711" cy="1906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EBC3AA4-7F67-A744-346A-6B1E9A388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866" y="5508062"/>
            <a:ext cx="526381" cy="20848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C99EFBE-3FE8-F73C-B519-86D241C001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1883"/>
          <a:stretch>
            <a:fillRect/>
          </a:stretch>
        </p:blipFill>
        <p:spPr>
          <a:xfrm>
            <a:off x="4626625" y="5512940"/>
            <a:ext cx="848013" cy="1987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6ECE565-8CD6-FEE1-3496-D284AAAE42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3828" y="5212019"/>
            <a:ext cx="674456" cy="20458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B43E283-ABCA-9983-A19D-98039DF20B3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5" t="34000" r="6800" b="33400"/>
          <a:stretch>
            <a:fillRect/>
          </a:stretch>
        </p:blipFill>
        <p:spPr>
          <a:xfrm>
            <a:off x="4675107" y="5219996"/>
            <a:ext cx="751049" cy="188630"/>
          </a:xfrm>
          <a:prstGeom prst="rect">
            <a:avLst/>
          </a:prstGeom>
        </p:spPr>
      </p:pic>
      <p:pic>
        <p:nvPicPr>
          <p:cNvPr id="9" name="Picture 6" descr="Download Huntington Bank Logo in SVG Vector or PNG File Format - Logo.wine">
            <a:extLst>
              <a:ext uri="{FF2B5EF4-FFF2-40B4-BE49-F238E27FC236}">
                <a16:creationId xmlns:a16="http://schemas.microsoft.com/office/drawing/2014/main" id="{BBD566F3-0A39-AB54-8D9C-9424F5EA6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36769" r="8334" b="36179"/>
          <a:stretch>
            <a:fillRect/>
          </a:stretch>
        </p:blipFill>
        <p:spPr bwMode="auto">
          <a:xfrm>
            <a:off x="1385711" y="4906318"/>
            <a:ext cx="870691" cy="1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7DF15B-E8F4-7F72-FB39-38E8836098C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17" t="20328" r="9166" b="20147"/>
          <a:stretch>
            <a:fillRect/>
          </a:stretch>
        </p:blipFill>
        <p:spPr>
          <a:xfrm>
            <a:off x="4747963" y="4894289"/>
            <a:ext cx="605336" cy="2038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7217B3-B8BC-97EE-59AF-40FFB6EFE6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767" b="24101"/>
          <a:stretch>
            <a:fillRect/>
          </a:stretch>
        </p:blipFill>
        <p:spPr>
          <a:xfrm>
            <a:off x="1464748" y="6140656"/>
            <a:ext cx="712617" cy="200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977A89-5F63-547E-0A41-BE76BFC6B1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6788" y="6123823"/>
            <a:ext cx="687687" cy="208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557B8-0AE3-D888-06D6-C60478CD2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801"/>
          <a:stretch>
            <a:fillRect/>
          </a:stretch>
        </p:blipFill>
        <p:spPr>
          <a:xfrm>
            <a:off x="1583727" y="3663944"/>
            <a:ext cx="474658" cy="205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EEE92-4B7B-6169-5165-4F4FF08D7C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29" t="17076" r="16138" b="31193"/>
          <a:stretch>
            <a:fillRect/>
          </a:stretch>
        </p:blipFill>
        <p:spPr>
          <a:xfrm>
            <a:off x="4804236" y="3666789"/>
            <a:ext cx="492790" cy="199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4041A-AFB3-0D11-D0A3-77059B734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" t="5" r="-441" b="-6"/>
          <a:stretch>
            <a:fillRect/>
          </a:stretch>
        </p:blipFill>
        <p:spPr bwMode="auto">
          <a:xfrm>
            <a:off x="1337663" y="4596001"/>
            <a:ext cx="966787" cy="1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36900-FB05-2249-ECA1-180DE9D1AF17}"/>
              </a:ext>
            </a:extLst>
          </p:cNvPr>
          <p:cNvPicPr>
            <a:picLocks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8" b="-5219"/>
          <a:stretch>
            <a:fillRect/>
          </a:stretch>
        </p:blipFill>
        <p:spPr bwMode="auto">
          <a:xfrm>
            <a:off x="1503775" y="4280907"/>
            <a:ext cx="634562" cy="2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E4711-CECD-4543-F613-F293339D1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7" b="-2"/>
          <a:stretch>
            <a:fillRect/>
          </a:stretch>
        </p:blipFill>
        <p:spPr bwMode="auto">
          <a:xfrm>
            <a:off x="1634687" y="3966832"/>
            <a:ext cx="372739" cy="2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B908C3-DC1A-F24A-3626-10AF1C49899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9" b="33379"/>
          <a:stretch/>
        </p:blipFill>
        <p:spPr>
          <a:xfrm>
            <a:off x="4648018" y="3975514"/>
            <a:ext cx="805226" cy="2022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DC2F57-54AA-C932-DFE6-1BDAF42237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r="-321"/>
          <a:stretch>
            <a:fillRect/>
          </a:stretch>
        </p:blipFill>
        <p:spPr>
          <a:xfrm>
            <a:off x="4459314" y="4300411"/>
            <a:ext cx="1182634" cy="1657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D78EA4-D9AF-54C6-9064-98F455AA9E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b="985"/>
          <a:stretch>
            <a:fillRect/>
          </a:stretch>
        </p:blipFill>
        <p:spPr>
          <a:xfrm>
            <a:off x="4689760" y="4584123"/>
            <a:ext cx="721743" cy="2165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20B77C-D2A3-347D-953D-4C712B9776E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755" y="3350526"/>
            <a:ext cx="844603" cy="222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20F2A2-91AF-4DB6-C61D-33DD103861DE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4705435" y="3390723"/>
            <a:ext cx="690393" cy="1615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B12291-931F-676A-243F-363514F412EB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1310463" y="3086468"/>
            <a:ext cx="1021186" cy="124812"/>
          </a:xfrm>
          <a:prstGeom prst="rect">
            <a:avLst/>
          </a:prstGeom>
        </p:spPr>
      </p:pic>
      <p:pic>
        <p:nvPicPr>
          <p:cNvPr id="1028" name="Picture 4" descr="Stellar Bank Completes Name Change and Launches New Brand">
            <a:extLst>
              <a:ext uri="{FF2B5EF4-FFF2-40B4-BE49-F238E27FC236}">
                <a16:creationId xmlns:a16="http://schemas.microsoft.com/office/drawing/2014/main" id="{DA41FDC0-F674-EEEA-43A0-C1D18CA5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9542" r="10257" b="5633"/>
          <a:stretch>
            <a:fillRect/>
          </a:stretch>
        </p:blipFill>
        <p:spPr bwMode="auto">
          <a:xfrm>
            <a:off x="4595849" y="3044655"/>
            <a:ext cx="909565" cy="2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D0E393-012E-AF25-E775-62C39665BD19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1356881" y="2460624"/>
            <a:ext cx="928351" cy="162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2C25B5-D604-2067-A87A-D241DB352556}"/>
              </a:ext>
            </a:extLst>
          </p:cNvPr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4586456" y="2449745"/>
            <a:ext cx="928351" cy="184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EA8B1A-39DA-DEC1-0C42-266CD9ECF6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10463" y="2767548"/>
            <a:ext cx="1021186" cy="160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3456FC-860C-61B7-28E9-92920026C419}"/>
              </a:ext>
            </a:extLst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4736816" y="2754088"/>
            <a:ext cx="627630" cy="187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9FD81C-2648-2E21-4C9A-D44C4F823A0C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b="18510"/>
          <a:stretch>
            <a:fillRect/>
          </a:stretch>
        </p:blipFill>
        <p:spPr>
          <a:xfrm>
            <a:off x="1399079" y="2130875"/>
            <a:ext cx="843955" cy="197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9B97D6-EC09-A962-9EAF-1103F5E9FB97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t="21025" b="21523"/>
          <a:stretch>
            <a:fillRect/>
          </a:stretch>
        </p:blipFill>
        <p:spPr>
          <a:xfrm>
            <a:off x="4705435" y="2132710"/>
            <a:ext cx="690393" cy="206819"/>
          </a:xfrm>
          <a:prstGeom prst="rect">
            <a:avLst/>
          </a:prstGeom>
        </p:spPr>
      </p:pic>
      <p:pic>
        <p:nvPicPr>
          <p:cNvPr id="19" name="Picture 18" descr="Hancock Whitney">
            <a:extLst>
              <a:ext uri="{FF2B5EF4-FFF2-40B4-BE49-F238E27FC236}">
                <a16:creationId xmlns:a16="http://schemas.microsoft.com/office/drawing/2014/main" id="{96794B16-8F8B-F756-F3A9-6D6DCC265E6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17537" y="1801034"/>
            <a:ext cx="788748" cy="227124"/>
          </a:xfrm>
          <a:prstGeom prst="rect">
            <a:avLst/>
          </a:prstGeom>
        </p:spPr>
      </p:pic>
      <p:pic>
        <p:nvPicPr>
          <p:cNvPr id="22" name="Picture 21" descr="Banks That Don't Use ChexSystems in Florida">
            <a:extLst>
              <a:ext uri="{FF2B5EF4-FFF2-40B4-BE49-F238E27FC236}">
                <a16:creationId xmlns:a16="http://schemas.microsoft.com/office/drawing/2014/main" id="{F953C102-95CF-9860-A487-FDB3A1693AF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67482" y="1797096"/>
            <a:ext cx="1166299" cy="216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DD1E37-B5FE-27A0-3234-14FEA07A5AA7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Return of Large Transactions</a:t>
            </a:r>
          </a:p>
        </p:txBody>
      </p:sp>
    </p:spTree>
    <p:extLst>
      <p:ext uri="{BB962C8B-B14F-4D97-AF65-F5344CB8AC3E}">
        <p14:creationId xmlns:p14="http://schemas.microsoft.com/office/powerpoint/2010/main" val="152113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DF010-7A36-C9A6-DA1C-16B40891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78AF0324-8C2E-211F-A1A4-94E3B18910B0}"/>
              </a:ext>
            </a:extLst>
          </p:cNvPr>
          <p:cNvGraphicFramePr>
            <a:graphicFrameLocks noGrp="1"/>
          </p:cNvGraphicFramePr>
          <p:nvPr/>
        </p:nvGraphicFramePr>
        <p:xfrm>
          <a:off x="190500" y="1293083"/>
          <a:ext cx="8648704" cy="5094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3698">
                  <a:extLst>
                    <a:ext uri="{9D8B030D-6E8A-4147-A177-3AD203B41FA5}">
                      <a16:colId xmlns:a16="http://schemas.microsoft.com/office/drawing/2014/main" val="2808468033"/>
                    </a:ext>
                  </a:extLst>
                </a:gridCol>
                <a:gridCol w="5765006">
                  <a:extLst>
                    <a:ext uri="{9D8B030D-6E8A-4147-A177-3AD203B41FA5}">
                      <a16:colId xmlns:a16="http://schemas.microsoft.com/office/drawing/2014/main" val="3280572794"/>
                    </a:ext>
                  </a:extLst>
                </a:gridCol>
              </a:tblGrid>
              <a:tr h="286223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solidFill>
                            <a:schemeClr val="bg1"/>
                          </a:solidFill>
                        </a:rPr>
                        <a:t>Acquirer </a:t>
                      </a:r>
                      <a:r>
                        <a:rPr lang="en-US" sz="1200" b="0" i="1">
                          <a:solidFill>
                            <a:schemeClr val="bg1"/>
                          </a:solidFill>
                        </a:rPr>
                        <a:t>(Assets $B)</a:t>
                      </a: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solidFill>
                            <a:schemeClr val="bg1"/>
                          </a:solidFill>
                        </a:rPr>
                        <a:t>Targets </a:t>
                      </a:r>
                      <a:r>
                        <a:rPr lang="en-US" sz="1200" b="0" i="1">
                          <a:solidFill>
                            <a:schemeClr val="bg1"/>
                          </a:solidFill>
                        </a:rPr>
                        <a:t>(Assets $B)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5603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707261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804290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107988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91467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754842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646636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918105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566454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597629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188979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942684"/>
                  </a:ext>
                </a:extLst>
              </a:tr>
            </a:tbl>
          </a:graphicData>
        </a:graphic>
      </p:graphicFrame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8132C04-AD01-A87A-6898-B6799243E530}"/>
              </a:ext>
            </a:extLst>
          </p:cNvPr>
          <p:cNvCxnSpPr>
            <a:cxnSpLocks/>
          </p:cNvCxnSpPr>
          <p:nvPr/>
        </p:nvCxnSpPr>
        <p:spPr>
          <a:xfrm flipV="1">
            <a:off x="3109913" y="1901290"/>
            <a:ext cx="175396" cy="29898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Download Huntington Bank Logo in SVG Vector or PNG File Format - Logo.wine">
            <a:extLst>
              <a:ext uri="{FF2B5EF4-FFF2-40B4-BE49-F238E27FC236}">
                <a16:creationId xmlns:a16="http://schemas.microsoft.com/office/drawing/2014/main" id="{8D0B11A1-72FF-1686-5040-78E3C3014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36769" r="8334" b="36179"/>
          <a:stretch>
            <a:fillRect/>
          </a:stretch>
        </p:blipFill>
        <p:spPr bwMode="auto">
          <a:xfrm>
            <a:off x="470689" y="1667081"/>
            <a:ext cx="1162206" cy="2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613A5-989F-020A-4199-529A37F116DA}"/>
              </a:ext>
            </a:extLst>
          </p:cNvPr>
          <p:cNvSpPr txBox="1"/>
          <p:nvPr/>
        </p:nvSpPr>
        <p:spPr>
          <a:xfrm>
            <a:off x="1646028" y="1652866"/>
            <a:ext cx="120606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/>
              <a:t>$210.3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DB0D0-6752-386A-F51D-681BE5DDBD70}"/>
              </a:ext>
            </a:extLst>
          </p:cNvPr>
          <p:cNvSpPr txBox="1"/>
          <p:nvPr/>
        </p:nvSpPr>
        <p:spPr>
          <a:xfrm>
            <a:off x="1700849" y="209338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$53.3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6DA42A-12C2-BEBB-7EC7-611183347219}"/>
              </a:ext>
            </a:extLst>
          </p:cNvPr>
          <p:cNvSpPr txBox="1"/>
          <p:nvPr/>
        </p:nvSpPr>
        <p:spPr>
          <a:xfrm>
            <a:off x="1700849" y="2529768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$38.5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75F87-A822-40D4-A333-231FF99CBAA8}"/>
              </a:ext>
            </a:extLst>
          </p:cNvPr>
          <p:cNvSpPr txBox="1"/>
          <p:nvPr/>
        </p:nvSpPr>
        <p:spPr>
          <a:xfrm>
            <a:off x="1700849" y="297314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$29.0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EE917-D34A-78EC-4DF4-08E84CE3E916}"/>
              </a:ext>
            </a:extLst>
          </p:cNvPr>
          <p:cNvSpPr txBox="1"/>
          <p:nvPr/>
        </p:nvSpPr>
        <p:spPr>
          <a:xfrm>
            <a:off x="1700849" y="3388687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$18.6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04B96-CE5F-9795-20F5-D7F89CD1AFAE}"/>
              </a:ext>
            </a:extLst>
          </p:cNvPr>
          <p:cNvSpPr txBox="1"/>
          <p:nvPr/>
        </p:nvSpPr>
        <p:spPr>
          <a:xfrm>
            <a:off x="1700849" y="381539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$19.7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F75A1-A9C3-66D3-5BD1-2BA4451F264C}"/>
              </a:ext>
            </a:extLst>
          </p:cNvPr>
          <p:cNvSpPr txBox="1"/>
          <p:nvPr/>
        </p:nvSpPr>
        <p:spPr>
          <a:xfrm>
            <a:off x="1700849" y="427343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$16.7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9DBB2E-B656-F2E5-C41F-DDB80B90294D}"/>
              </a:ext>
            </a:extLst>
          </p:cNvPr>
          <p:cNvSpPr txBox="1"/>
          <p:nvPr/>
        </p:nvSpPr>
        <p:spPr>
          <a:xfrm>
            <a:off x="1700849" y="471121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$6.4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91A602-F149-5B78-A854-F669ED33794B}"/>
              </a:ext>
            </a:extLst>
          </p:cNvPr>
          <p:cNvSpPr txBox="1"/>
          <p:nvPr/>
        </p:nvSpPr>
        <p:spPr>
          <a:xfrm>
            <a:off x="1700849" y="5137746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$6.3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8464F-A1F5-361B-5D19-17F0324FA13F}"/>
              </a:ext>
            </a:extLst>
          </p:cNvPr>
          <p:cNvSpPr txBox="1"/>
          <p:nvPr/>
        </p:nvSpPr>
        <p:spPr>
          <a:xfrm>
            <a:off x="1700849" y="5584730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$2.1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A63242-AD61-C324-8C74-7BA078F93C72}"/>
              </a:ext>
            </a:extLst>
          </p:cNvPr>
          <p:cNvSpPr txBox="1"/>
          <p:nvPr/>
        </p:nvSpPr>
        <p:spPr>
          <a:xfrm>
            <a:off x="1700849" y="596333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$1.1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83475D-5416-F186-3A69-C1C62EDFC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46" y="4268455"/>
            <a:ext cx="1009493" cy="3023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65AC7AA-34BD-3614-B3B2-8BA63ACD0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89" y="3890409"/>
            <a:ext cx="1162206" cy="171834"/>
          </a:xfrm>
          <a:prstGeom prst="rect">
            <a:avLst/>
          </a:prstGeom>
        </p:spPr>
      </p:pic>
      <p:pic>
        <p:nvPicPr>
          <p:cNvPr id="37" name="Picture 2" descr="First Financial Bank (Ohio) - Wikipedia">
            <a:extLst>
              <a:ext uri="{FF2B5EF4-FFF2-40B4-BE49-F238E27FC236}">
                <a16:creationId xmlns:a16="http://schemas.microsoft.com/office/drawing/2014/main" id="{DF243A84-B8F8-ADD2-10F9-D657473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3" y="3397251"/>
            <a:ext cx="637178" cy="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6982F7-03E0-297B-3226-534F2C84E2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5" b="33296"/>
          <a:stretch>
            <a:fillRect/>
          </a:stretch>
        </p:blipFill>
        <p:spPr>
          <a:xfrm>
            <a:off x="546833" y="2942168"/>
            <a:ext cx="1009918" cy="330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C0B67D-123E-E245-4566-9A755B2FBB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68" y="2524058"/>
            <a:ext cx="1040849" cy="2705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84ABA9A-4688-533D-B76C-8C46D81CC851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17" t="20328" r="9166" b="20147"/>
          <a:stretch>
            <a:fillRect/>
          </a:stretch>
        </p:blipFill>
        <p:spPr>
          <a:xfrm>
            <a:off x="535668" y="2057339"/>
            <a:ext cx="1040849" cy="3505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A55C7A6-DD57-0DD0-F2FB-4467F9C6846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144" y="4719746"/>
            <a:ext cx="1199296" cy="2829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E4CA87A-7C49-08EE-0F54-E975C22A8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34" r="8045"/>
          <a:stretch>
            <a:fillRect/>
          </a:stretch>
        </p:blipFill>
        <p:spPr>
          <a:xfrm>
            <a:off x="467195" y="5140249"/>
            <a:ext cx="1169194" cy="299024"/>
          </a:xfrm>
          <a:prstGeom prst="rect">
            <a:avLst/>
          </a:prstGeom>
        </p:spPr>
      </p:pic>
      <p:pic>
        <p:nvPicPr>
          <p:cNvPr id="68" name="Picture 4" descr="Longview Capital Corporation">
            <a:extLst>
              <a:ext uri="{FF2B5EF4-FFF2-40B4-BE49-F238E27FC236}">
                <a16:creationId xmlns:a16="http://schemas.microsoft.com/office/drawing/2014/main" id="{326198B7-34E3-476A-2917-93B603B9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1" y="6012200"/>
            <a:ext cx="1112143" cy="2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BC3987DA-998F-8017-C092-2C378CFDF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r="17175"/>
          <a:stretch>
            <a:fillRect/>
          </a:stretch>
        </p:blipFill>
        <p:spPr bwMode="auto">
          <a:xfrm>
            <a:off x="624709" y="5535190"/>
            <a:ext cx="854167" cy="3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90A9BE1-A4A5-ECB6-2C44-1E8EA6DFDDA3}"/>
              </a:ext>
            </a:extLst>
          </p:cNvPr>
          <p:cNvSpPr txBox="1"/>
          <p:nvPr/>
        </p:nvSpPr>
        <p:spPr>
          <a:xfrm>
            <a:off x="4790535" y="1687541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94865F-6879-E204-211D-60187B01CD08}"/>
              </a:ext>
            </a:extLst>
          </p:cNvPr>
          <p:cNvSpPr txBox="1"/>
          <p:nvPr/>
        </p:nvSpPr>
        <p:spPr>
          <a:xfrm>
            <a:off x="4790535" y="2123285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EEC23-24FD-E51D-B0F4-7FDAA4251BB7}"/>
              </a:ext>
            </a:extLst>
          </p:cNvPr>
          <p:cNvSpPr txBox="1"/>
          <p:nvPr/>
        </p:nvSpPr>
        <p:spPr>
          <a:xfrm>
            <a:off x="4790535" y="2559553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C29AF37-F870-AB8C-3F58-DC1E25E9D15A}"/>
              </a:ext>
            </a:extLst>
          </p:cNvPr>
          <p:cNvSpPr txBox="1"/>
          <p:nvPr/>
        </p:nvSpPr>
        <p:spPr>
          <a:xfrm>
            <a:off x="4790535" y="2998782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3D948FC-2787-BC94-4437-16F0638969D0}"/>
              </a:ext>
            </a:extLst>
          </p:cNvPr>
          <p:cNvSpPr txBox="1"/>
          <p:nvPr/>
        </p:nvSpPr>
        <p:spPr>
          <a:xfrm>
            <a:off x="4790535" y="3430854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4AF260-FC8A-8EDE-4BC2-27EA3E11D8A6}"/>
              </a:ext>
            </a:extLst>
          </p:cNvPr>
          <p:cNvSpPr txBox="1"/>
          <p:nvPr/>
        </p:nvSpPr>
        <p:spPr>
          <a:xfrm>
            <a:off x="4790535" y="3868526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0087EE4-7647-DE1C-C190-2F5DB7FB52F7}"/>
              </a:ext>
            </a:extLst>
          </p:cNvPr>
          <p:cNvSpPr txBox="1"/>
          <p:nvPr/>
        </p:nvSpPr>
        <p:spPr>
          <a:xfrm>
            <a:off x="4790535" y="4309287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81A6EC-0810-832D-C08C-BB0EDA140A23}"/>
              </a:ext>
            </a:extLst>
          </p:cNvPr>
          <p:cNvSpPr txBox="1"/>
          <p:nvPr/>
        </p:nvSpPr>
        <p:spPr>
          <a:xfrm>
            <a:off x="4790535" y="5161634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DC04C490-CF52-F348-C414-1D79DE94C697}"/>
              </a:ext>
            </a:extLst>
          </p:cNvPr>
          <p:cNvSpPr txBox="1"/>
          <p:nvPr/>
        </p:nvSpPr>
        <p:spPr>
          <a:xfrm>
            <a:off x="6762436" y="3868526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162D4-E171-3311-DB02-6EEA9E30D531}"/>
              </a:ext>
            </a:extLst>
          </p:cNvPr>
          <p:cNvSpPr txBox="1"/>
          <p:nvPr/>
        </p:nvSpPr>
        <p:spPr>
          <a:xfrm>
            <a:off x="4790535" y="4749177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C8D9D-D864-B51E-1F68-F08D67890FAB}"/>
              </a:ext>
            </a:extLst>
          </p:cNvPr>
          <p:cNvSpPr txBox="1"/>
          <p:nvPr/>
        </p:nvSpPr>
        <p:spPr>
          <a:xfrm>
            <a:off x="6762436" y="4749177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B388FA-9F21-9FCE-0EA9-FF6447401C9E}"/>
              </a:ext>
            </a:extLst>
          </p:cNvPr>
          <p:cNvSpPr txBox="1"/>
          <p:nvPr/>
        </p:nvSpPr>
        <p:spPr>
          <a:xfrm>
            <a:off x="4790535" y="5604473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02C5A4-0FC6-9E08-5F65-BA810076409B}"/>
              </a:ext>
            </a:extLst>
          </p:cNvPr>
          <p:cNvSpPr txBox="1"/>
          <p:nvPr/>
        </p:nvSpPr>
        <p:spPr>
          <a:xfrm>
            <a:off x="6762436" y="5604473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BC3FB5-8669-6319-8F35-691463672C8A}"/>
              </a:ext>
            </a:extLst>
          </p:cNvPr>
          <p:cNvSpPr txBox="1"/>
          <p:nvPr/>
        </p:nvSpPr>
        <p:spPr>
          <a:xfrm>
            <a:off x="4790535" y="6024435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6F4BAA-EC81-58E2-8828-BB31D16FCD83}"/>
              </a:ext>
            </a:extLst>
          </p:cNvPr>
          <p:cNvSpPr txBox="1"/>
          <p:nvPr/>
        </p:nvSpPr>
        <p:spPr>
          <a:xfrm>
            <a:off x="6762436" y="6024435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5E4DD70-D0E5-8DE5-6DEC-22C65E25A5F6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17" t="20328" r="9166" b="20147"/>
          <a:stretch>
            <a:fillRect/>
          </a:stretch>
        </p:blipFill>
        <p:spPr>
          <a:xfrm>
            <a:off x="3268366" y="1650427"/>
            <a:ext cx="860205" cy="2896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7A1980A-F839-8E53-BF34-3C92850BA856}"/>
              </a:ext>
            </a:extLst>
          </p:cNvPr>
          <p:cNvSpPr txBox="1"/>
          <p:nvPr/>
        </p:nvSpPr>
        <p:spPr>
          <a:xfrm>
            <a:off x="3954516" y="164906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/>
              <a:t>$53.3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4C08DBB4-6811-7DF4-6677-9B92D2FF30BE}"/>
              </a:ext>
            </a:extLst>
          </p:cNvPr>
          <p:cNvSpPr txBox="1"/>
          <p:nvPr/>
        </p:nvSpPr>
        <p:spPr>
          <a:xfrm>
            <a:off x="3954516" y="3830054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1EC474C-4603-17F2-3B0E-996D4791281D}"/>
              </a:ext>
            </a:extLst>
          </p:cNvPr>
          <p:cNvSpPr txBox="1"/>
          <p:nvPr/>
        </p:nvSpPr>
        <p:spPr>
          <a:xfrm>
            <a:off x="3954516" y="2084813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$4.4</a:t>
            </a:r>
          </a:p>
        </p:txBody>
      </p:sp>
      <p:pic>
        <p:nvPicPr>
          <p:cNvPr id="1085" name="Picture 8">
            <a:extLst>
              <a:ext uri="{FF2B5EF4-FFF2-40B4-BE49-F238E27FC236}">
                <a16:creationId xmlns:a16="http://schemas.microsoft.com/office/drawing/2014/main" id="{6F43617F-9653-6F4A-B1D8-75735310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1" b="28901"/>
          <a:stretch/>
        </p:blipFill>
        <p:spPr bwMode="auto">
          <a:xfrm>
            <a:off x="3268366" y="2049510"/>
            <a:ext cx="860205" cy="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98B77344-08B3-28D6-F221-C045661E7E97}"/>
              </a:ext>
            </a:extLst>
          </p:cNvPr>
          <p:cNvSpPr txBox="1"/>
          <p:nvPr/>
        </p:nvSpPr>
        <p:spPr>
          <a:xfrm>
            <a:off x="3954516" y="252487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$2.6</a:t>
            </a:r>
          </a:p>
        </p:txBody>
      </p:sp>
      <p:pic>
        <p:nvPicPr>
          <p:cNvPr id="1095" name="Picture 1094">
            <a:extLst>
              <a:ext uri="{FF2B5EF4-FFF2-40B4-BE49-F238E27FC236}">
                <a16:creationId xmlns:a16="http://schemas.microsoft.com/office/drawing/2014/main" id="{2CCAD7DE-380F-E97D-FB83-CEB44E93E1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 b="8260"/>
          <a:stretch>
            <a:fillRect/>
          </a:stretch>
        </p:blipFill>
        <p:spPr>
          <a:xfrm>
            <a:off x="3307466" y="2506345"/>
            <a:ext cx="782005" cy="339843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E3BDC4B2-EBF6-CAFB-BB28-E9D6C03C558E}"/>
              </a:ext>
            </a:extLst>
          </p:cNvPr>
          <p:cNvSpPr txBox="1"/>
          <p:nvPr/>
        </p:nvSpPr>
        <p:spPr>
          <a:xfrm>
            <a:off x="3954516" y="2956010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$1.3</a:t>
            </a:r>
          </a:p>
        </p:txBody>
      </p:sp>
      <p:pic>
        <p:nvPicPr>
          <p:cNvPr id="1098" name="Picture 1097">
            <a:extLst>
              <a:ext uri="{FF2B5EF4-FFF2-40B4-BE49-F238E27FC236}">
                <a16:creationId xmlns:a16="http://schemas.microsoft.com/office/drawing/2014/main" id="{D2979A45-53B7-5A10-2E4A-969DF6B106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10517"/>
          <a:stretch>
            <a:fillRect/>
          </a:stretch>
        </p:blipFill>
        <p:spPr>
          <a:xfrm>
            <a:off x="3343011" y="2942086"/>
            <a:ext cx="710914" cy="327919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46821D39-7BD2-78AC-EED9-4C7F32B07977}"/>
              </a:ext>
            </a:extLst>
          </p:cNvPr>
          <p:cNvSpPr txBox="1"/>
          <p:nvPr/>
        </p:nvSpPr>
        <p:spPr>
          <a:xfrm>
            <a:off x="3954516" y="3392382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$2.1</a:t>
            </a:r>
          </a:p>
        </p:txBody>
      </p:sp>
      <p:pic>
        <p:nvPicPr>
          <p:cNvPr id="1100" name="Picture 1099">
            <a:extLst>
              <a:ext uri="{FF2B5EF4-FFF2-40B4-BE49-F238E27FC236}">
                <a16:creationId xmlns:a16="http://schemas.microsoft.com/office/drawing/2014/main" id="{76134238-E531-5F13-B020-1AE6593202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28202"/>
          <a:stretch>
            <a:fillRect/>
          </a:stretch>
        </p:blipFill>
        <p:spPr>
          <a:xfrm>
            <a:off x="3268365" y="3358220"/>
            <a:ext cx="860206" cy="360713"/>
          </a:xfrm>
          <a:prstGeom prst="rect">
            <a:avLst/>
          </a:prstGeom>
        </p:spPr>
      </p:pic>
      <p:pic>
        <p:nvPicPr>
          <p:cNvPr id="1102" name="Picture 1101">
            <a:extLst>
              <a:ext uri="{FF2B5EF4-FFF2-40B4-BE49-F238E27FC236}">
                <a16:creationId xmlns:a16="http://schemas.microsoft.com/office/drawing/2014/main" id="{D878F8FC-7308-0328-0100-0E861A373E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r="5974" b="15437"/>
          <a:stretch>
            <a:fillRect/>
          </a:stretch>
        </p:blipFill>
        <p:spPr>
          <a:xfrm>
            <a:off x="3455686" y="3803654"/>
            <a:ext cx="485564" cy="345188"/>
          </a:xfrm>
          <a:prstGeom prst="rect">
            <a:avLst/>
          </a:prstGeom>
        </p:spPr>
      </p:pic>
      <p:sp>
        <p:nvSpPr>
          <p:cNvPr id="1039" name="TextBox 1038">
            <a:extLst>
              <a:ext uri="{FF2B5EF4-FFF2-40B4-BE49-F238E27FC236}">
                <a16:creationId xmlns:a16="http://schemas.microsoft.com/office/drawing/2014/main" id="{3E36164E-EE16-837E-AC05-32AEF5F4B3F5}"/>
              </a:ext>
            </a:extLst>
          </p:cNvPr>
          <p:cNvSpPr txBox="1"/>
          <p:nvPr/>
        </p:nvSpPr>
        <p:spPr>
          <a:xfrm>
            <a:off x="3954516" y="4266166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AB51D-BA1F-5C83-F46A-EADD0517DA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49" r="32575" b="19832"/>
          <a:stretch>
            <a:fillRect/>
          </a:stretch>
        </p:blipFill>
        <p:spPr>
          <a:xfrm>
            <a:off x="3404702" y="4221999"/>
            <a:ext cx="587532" cy="3884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9258-8919-DDAF-20E8-1942D1E21306}"/>
              </a:ext>
            </a:extLst>
          </p:cNvPr>
          <p:cNvSpPr txBox="1"/>
          <p:nvPr/>
        </p:nvSpPr>
        <p:spPr>
          <a:xfrm>
            <a:off x="3954516" y="471638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817938-B883-6B8D-435D-1ED0D168987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57963" t="38811" r="13333" b="33730"/>
          <a:stretch>
            <a:fillRect/>
          </a:stretch>
        </p:blipFill>
        <p:spPr>
          <a:xfrm>
            <a:off x="3532645" y="4718610"/>
            <a:ext cx="331647" cy="317261"/>
          </a:xfrm>
          <a:prstGeom prst="rect">
            <a:avLst/>
          </a:prstGeom>
        </p:spPr>
      </p:pic>
      <p:sp>
        <p:nvSpPr>
          <p:cNvPr id="1054" name="TextBox 1053">
            <a:extLst>
              <a:ext uri="{FF2B5EF4-FFF2-40B4-BE49-F238E27FC236}">
                <a16:creationId xmlns:a16="http://schemas.microsoft.com/office/drawing/2014/main" id="{B5772BFD-0B0D-60F4-0CD6-3F10AFA8585B}"/>
              </a:ext>
            </a:extLst>
          </p:cNvPr>
          <p:cNvSpPr txBox="1"/>
          <p:nvPr/>
        </p:nvSpPr>
        <p:spPr>
          <a:xfrm>
            <a:off x="3954516" y="5126868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$0.8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6E5F716-E5BA-7224-D1D5-1729AB8109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25355" y="5180711"/>
            <a:ext cx="946226" cy="1946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7B23E9E-9243-6BD7-9149-8A685914EEDE}"/>
              </a:ext>
            </a:extLst>
          </p:cNvPr>
          <p:cNvSpPr txBox="1"/>
          <p:nvPr/>
        </p:nvSpPr>
        <p:spPr>
          <a:xfrm>
            <a:off x="3954516" y="557168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48F232-AF85-A443-2D88-2CACE7C3690E}"/>
              </a:ext>
            </a:extLst>
          </p:cNvPr>
          <p:cNvSpPr txBox="1"/>
          <p:nvPr/>
        </p:nvSpPr>
        <p:spPr>
          <a:xfrm>
            <a:off x="3954516" y="5991647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73DB508-72FE-0CB8-E437-7FF01570BD73}"/>
              </a:ext>
            </a:extLst>
          </p:cNvPr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6" b="33316"/>
          <a:stretch/>
        </p:blipFill>
        <p:spPr>
          <a:xfrm>
            <a:off x="3404702" y="5623680"/>
            <a:ext cx="587532" cy="19604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9576375-E606-C798-FCC4-7A214EC77B8B}"/>
              </a:ext>
            </a:extLst>
          </p:cNvPr>
          <p:cNvGrpSpPr>
            <a:grpSpLocks noChangeAspect="1"/>
          </p:cNvGrpSpPr>
          <p:nvPr/>
        </p:nvGrpSpPr>
        <p:grpSpPr>
          <a:xfrm>
            <a:off x="3404702" y="6012137"/>
            <a:ext cx="587532" cy="244094"/>
            <a:chOff x="6346010" y="3781372"/>
            <a:chExt cx="481013" cy="19984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E1D8D76-C906-98A7-5EEF-7348EF409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2054" r="-8" b="8891"/>
            <a:stretch>
              <a:fillRect/>
            </a:stretch>
          </p:blipFill>
          <p:spPr>
            <a:xfrm>
              <a:off x="6366251" y="3885962"/>
              <a:ext cx="440531" cy="9525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65BA8CC-E6CB-964E-64AE-8B7F755A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2" t="1" r="47662" b="2212"/>
            <a:stretch>
              <a:fillRect/>
            </a:stretch>
          </p:blipFill>
          <p:spPr>
            <a:xfrm>
              <a:off x="6346010" y="3781372"/>
              <a:ext cx="481013" cy="104590"/>
            </a:xfrm>
            <a:prstGeom prst="rect">
              <a:avLst/>
            </a:prstGeom>
          </p:spPr>
        </p:pic>
      </p:grpSp>
      <p:sp>
        <p:nvSpPr>
          <p:cNvPr id="1111" name="TextBox 1110">
            <a:extLst>
              <a:ext uri="{FF2B5EF4-FFF2-40B4-BE49-F238E27FC236}">
                <a16:creationId xmlns:a16="http://schemas.microsoft.com/office/drawing/2014/main" id="{907B2214-A9B5-78F0-6D01-F5685175CFC0}"/>
              </a:ext>
            </a:extLst>
          </p:cNvPr>
          <p:cNvSpPr txBox="1"/>
          <p:nvPr/>
        </p:nvSpPr>
        <p:spPr>
          <a:xfrm>
            <a:off x="7860272" y="3830054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$2.4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E6B86C8-083E-3396-BB2B-1FB770D48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13112"/>
          <a:stretch>
            <a:fillRect/>
          </a:stretch>
        </p:blipFill>
        <p:spPr bwMode="auto">
          <a:xfrm>
            <a:off x="7317762" y="3846080"/>
            <a:ext cx="646285" cy="2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BE838E-2891-CE5D-B1F3-6D93059DC01D}"/>
              </a:ext>
            </a:extLst>
          </p:cNvPr>
          <p:cNvSpPr txBox="1"/>
          <p:nvPr/>
        </p:nvSpPr>
        <p:spPr>
          <a:xfrm>
            <a:off x="7860272" y="471638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$1.4</a:t>
            </a: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D90DC8AF-A79F-68EA-01CD-1CB579C59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39307" r="4284" b="37875"/>
          <a:stretch>
            <a:fillRect/>
          </a:stretch>
        </p:blipFill>
        <p:spPr bwMode="auto">
          <a:xfrm>
            <a:off x="7251641" y="4790797"/>
            <a:ext cx="778527" cy="12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42C059F-0623-89F6-5400-D18B47748279}"/>
              </a:ext>
            </a:extLst>
          </p:cNvPr>
          <p:cNvSpPr txBox="1"/>
          <p:nvPr/>
        </p:nvSpPr>
        <p:spPr>
          <a:xfrm>
            <a:off x="7860272" y="557168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209592-B286-0CBA-3931-2ACC4953857A}"/>
              </a:ext>
            </a:extLst>
          </p:cNvPr>
          <p:cNvSpPr txBox="1"/>
          <p:nvPr/>
        </p:nvSpPr>
        <p:spPr>
          <a:xfrm>
            <a:off x="7860272" y="5991647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pic>
        <p:nvPicPr>
          <p:cNvPr id="62" name="Picture 8">
            <a:extLst>
              <a:ext uri="{FF2B5EF4-FFF2-40B4-BE49-F238E27FC236}">
                <a16:creationId xmlns:a16="http://schemas.microsoft.com/office/drawing/2014/main" id="{3CE73ED4-A1C6-2978-6560-4BE72795CFE9}"/>
              </a:ext>
            </a:extLst>
          </p:cNvPr>
          <p:cNvPicPr>
            <a:picLocks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22462"/>
          <a:stretch>
            <a:fillRect/>
          </a:stretch>
        </p:blipFill>
        <p:spPr bwMode="auto">
          <a:xfrm>
            <a:off x="7348444" y="5610675"/>
            <a:ext cx="584920" cy="2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id="{A8A1FDC0-CB7D-3939-D1B2-724FB4F72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13227"/>
          <a:stretch>
            <a:fillRect/>
          </a:stretch>
        </p:blipFill>
        <p:spPr bwMode="auto">
          <a:xfrm>
            <a:off x="7421175" y="5994086"/>
            <a:ext cx="439459" cy="3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id="{C65850CB-B802-29E3-4306-2B6646BAA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-1" r="-1029" b="-3579"/>
          <a:stretch>
            <a:fillRect/>
          </a:stretch>
        </p:blipFill>
        <p:spPr bwMode="auto">
          <a:xfrm>
            <a:off x="5317853" y="1659393"/>
            <a:ext cx="860205" cy="27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BD9952E3-8F5D-80D0-F958-6C4ADDF81F7F}"/>
              </a:ext>
            </a:extLst>
          </p:cNvPr>
          <p:cNvSpPr txBox="1"/>
          <p:nvPr/>
        </p:nvSpPr>
        <p:spPr>
          <a:xfrm>
            <a:off x="5931315" y="164906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/>
              <a:t>$12.5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618C3E-4E28-D789-D764-3987DD3DAEA0}"/>
              </a:ext>
            </a:extLst>
          </p:cNvPr>
          <p:cNvSpPr txBox="1"/>
          <p:nvPr/>
        </p:nvSpPr>
        <p:spPr>
          <a:xfrm>
            <a:off x="5931315" y="2084813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$0.6</a:t>
            </a:r>
          </a:p>
        </p:txBody>
      </p:sp>
      <p:pic>
        <p:nvPicPr>
          <p:cNvPr id="1093" name="Picture 1092">
            <a:extLst>
              <a:ext uri="{FF2B5EF4-FFF2-40B4-BE49-F238E27FC236}">
                <a16:creationId xmlns:a16="http://schemas.microsoft.com/office/drawing/2014/main" id="{4F510837-3EBD-BCF8-3A4A-D07D966934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9" b="-3774"/>
          <a:stretch>
            <a:fillRect/>
          </a:stretch>
        </p:blipFill>
        <p:spPr>
          <a:xfrm>
            <a:off x="5392498" y="2086019"/>
            <a:ext cx="710914" cy="289977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CFA060E-A390-EA30-D800-A656E6AFBACA}"/>
              </a:ext>
            </a:extLst>
          </p:cNvPr>
          <p:cNvSpPr txBox="1"/>
          <p:nvPr/>
        </p:nvSpPr>
        <p:spPr>
          <a:xfrm>
            <a:off x="5931315" y="252487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$2.4</a:t>
            </a:r>
          </a:p>
        </p:txBody>
      </p:sp>
      <p:pic>
        <p:nvPicPr>
          <p:cNvPr id="1097" name="Picture 1096">
            <a:extLst>
              <a:ext uri="{FF2B5EF4-FFF2-40B4-BE49-F238E27FC236}">
                <a16:creationId xmlns:a16="http://schemas.microsoft.com/office/drawing/2014/main" id="{67778FBC-9002-A83B-B45E-8563F4B83A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56953" y="2498139"/>
            <a:ext cx="782005" cy="356404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847AED61-D07D-D583-547D-5A05192BF757}"/>
              </a:ext>
            </a:extLst>
          </p:cNvPr>
          <p:cNvSpPr txBox="1"/>
          <p:nvPr/>
        </p:nvSpPr>
        <p:spPr>
          <a:xfrm>
            <a:off x="5931315" y="2956010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$3.2</a:t>
            </a:r>
          </a:p>
        </p:txBody>
      </p:sp>
      <p:pic>
        <p:nvPicPr>
          <p:cNvPr id="1099" name="Picture 8">
            <a:extLst>
              <a:ext uri="{FF2B5EF4-FFF2-40B4-BE49-F238E27FC236}">
                <a16:creationId xmlns:a16="http://schemas.microsoft.com/office/drawing/2014/main" id="{0F4503BC-C34E-8BAB-D366-D5799178C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8" b="37520"/>
          <a:stretch>
            <a:fillRect/>
          </a:stretch>
        </p:blipFill>
        <p:spPr bwMode="auto">
          <a:xfrm>
            <a:off x="5274842" y="2971139"/>
            <a:ext cx="946226" cy="2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C65641F9-B7B4-BEB1-597F-2BF4981FF700}"/>
              </a:ext>
            </a:extLst>
          </p:cNvPr>
          <p:cNvSpPr txBox="1"/>
          <p:nvPr/>
        </p:nvSpPr>
        <p:spPr>
          <a:xfrm>
            <a:off x="5931315" y="3392382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$1.4</a:t>
            </a:r>
          </a:p>
        </p:txBody>
      </p:sp>
      <p:pic>
        <p:nvPicPr>
          <p:cNvPr id="1101" name="Picture 8">
            <a:extLst>
              <a:ext uri="{FF2B5EF4-FFF2-40B4-BE49-F238E27FC236}">
                <a16:creationId xmlns:a16="http://schemas.microsoft.com/office/drawing/2014/main" id="{71F50B1F-59FA-51E1-6CE1-C6177E5DF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9" b="26481"/>
          <a:stretch>
            <a:fillRect/>
          </a:stretch>
        </p:blipFill>
        <p:spPr bwMode="auto">
          <a:xfrm>
            <a:off x="5356953" y="3353750"/>
            <a:ext cx="782005" cy="3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1103">
            <a:extLst>
              <a:ext uri="{FF2B5EF4-FFF2-40B4-BE49-F238E27FC236}">
                <a16:creationId xmlns:a16="http://schemas.microsoft.com/office/drawing/2014/main" id="{31A0BCA0-A001-C33F-3EC3-DC2E4D70668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80895" y="3844485"/>
            <a:ext cx="534120" cy="282576"/>
          </a:xfrm>
          <a:prstGeom prst="rect">
            <a:avLst/>
          </a:prstGeom>
        </p:spPr>
      </p:pic>
      <p:sp>
        <p:nvSpPr>
          <p:cNvPr id="1105" name="TextBox 1104">
            <a:extLst>
              <a:ext uri="{FF2B5EF4-FFF2-40B4-BE49-F238E27FC236}">
                <a16:creationId xmlns:a16="http://schemas.microsoft.com/office/drawing/2014/main" id="{9278CEBF-B142-2F9C-2E42-11EFAD770917}"/>
              </a:ext>
            </a:extLst>
          </p:cNvPr>
          <p:cNvSpPr txBox="1"/>
          <p:nvPr/>
        </p:nvSpPr>
        <p:spPr>
          <a:xfrm>
            <a:off x="5931315" y="3830054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$1.5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A70722D5-16A3-AEDD-BEE1-87CDB1721139}"/>
              </a:ext>
            </a:extLst>
          </p:cNvPr>
          <p:cNvSpPr txBox="1"/>
          <p:nvPr/>
        </p:nvSpPr>
        <p:spPr>
          <a:xfrm>
            <a:off x="5931315" y="4266166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$4.1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2CCC7-5F52-DE61-2513-1C3E197E6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15598"/>
          <a:stretch>
            <a:fillRect/>
          </a:stretch>
        </p:blipFill>
        <p:spPr bwMode="auto">
          <a:xfrm>
            <a:off x="5392498" y="4270947"/>
            <a:ext cx="710914" cy="2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E9FC0-D287-8A8C-904A-AC277FD3A7BB}"/>
              </a:ext>
            </a:extLst>
          </p:cNvPr>
          <p:cNvSpPr txBox="1"/>
          <p:nvPr/>
        </p:nvSpPr>
        <p:spPr>
          <a:xfrm>
            <a:off x="5931315" y="4716389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$0.9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507F95C4-4B4E-96C7-0C1C-7EE435142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0" b="1933"/>
          <a:stretch>
            <a:fillRect/>
          </a:stretch>
        </p:blipFill>
        <p:spPr bwMode="auto">
          <a:xfrm>
            <a:off x="5424813" y="4748804"/>
            <a:ext cx="646285" cy="2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TextBox 1054">
            <a:extLst>
              <a:ext uri="{FF2B5EF4-FFF2-40B4-BE49-F238E27FC236}">
                <a16:creationId xmlns:a16="http://schemas.microsoft.com/office/drawing/2014/main" id="{D839A71F-2455-D7E5-F496-EDE3A1C464B6}"/>
              </a:ext>
            </a:extLst>
          </p:cNvPr>
          <p:cNvSpPr txBox="1"/>
          <p:nvPr/>
        </p:nvSpPr>
        <p:spPr>
          <a:xfrm>
            <a:off x="5931315" y="5126868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$0.9</a:t>
            </a:r>
          </a:p>
        </p:txBody>
      </p:sp>
      <p:pic>
        <p:nvPicPr>
          <p:cNvPr id="35" name="Picture 8">
            <a:extLst>
              <a:ext uri="{FF2B5EF4-FFF2-40B4-BE49-F238E27FC236}">
                <a16:creationId xmlns:a16="http://schemas.microsoft.com/office/drawing/2014/main" id="{AA5D0FDE-87D7-C7DA-9BFB-0A47DB22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8" b="21888"/>
          <a:stretch/>
        </p:blipFill>
        <p:spPr bwMode="auto">
          <a:xfrm>
            <a:off x="5356953" y="5150348"/>
            <a:ext cx="782005" cy="2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837622D-667B-9A9C-C26D-48B9EE0ADACA}"/>
              </a:ext>
            </a:extLst>
          </p:cNvPr>
          <p:cNvSpPr txBox="1"/>
          <p:nvPr/>
        </p:nvSpPr>
        <p:spPr>
          <a:xfrm>
            <a:off x="5931315" y="557168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24AE06-AD3B-8C9C-6106-BEA27E9CEBE8}"/>
              </a:ext>
            </a:extLst>
          </p:cNvPr>
          <p:cNvSpPr txBox="1"/>
          <p:nvPr/>
        </p:nvSpPr>
        <p:spPr>
          <a:xfrm>
            <a:off x="5931315" y="5991647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$0.1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0A0F1E66-FE99-405B-C7B7-9D3C9153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76"/>
          <a:stretch/>
        </p:blipFill>
        <p:spPr bwMode="auto">
          <a:xfrm>
            <a:off x="5392498" y="5591659"/>
            <a:ext cx="710914" cy="22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Personal Banking &amp; Business Banking Services | Federated Bank">
            <a:extLst>
              <a:ext uri="{FF2B5EF4-FFF2-40B4-BE49-F238E27FC236}">
                <a16:creationId xmlns:a16="http://schemas.microsoft.com/office/drawing/2014/main" id="{D0DD3D77-0760-2927-D428-64C6D6DFE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16" y="6046494"/>
            <a:ext cx="648878" cy="1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C4AE756-5D7D-8186-51C6-3EF010D21B93}"/>
              </a:ext>
            </a:extLst>
          </p:cNvPr>
          <p:cNvSpPr/>
          <p:nvPr/>
        </p:nvSpPr>
        <p:spPr>
          <a:xfrm>
            <a:off x="2520211" y="2203444"/>
            <a:ext cx="663754" cy="48405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50" b="1" i="1">
                <a:solidFill>
                  <a:schemeClr val="tx1"/>
                </a:solidFill>
              </a:rPr>
              <a:t>Went from Serial acquirer</a:t>
            </a:r>
            <a:br>
              <a:rPr lang="en-US" sz="750" b="1" i="1">
                <a:solidFill>
                  <a:schemeClr val="tx1"/>
                </a:solidFill>
              </a:rPr>
            </a:br>
            <a:r>
              <a:rPr lang="en-US" sz="750" b="1" i="1">
                <a:solidFill>
                  <a:schemeClr val="tx1"/>
                </a:solidFill>
              </a:rPr>
              <a:t> to seller within months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A57AED-6D93-83BD-03B9-A6A263D26F94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1646028" y="2262853"/>
            <a:ext cx="874183" cy="18262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3BC99C7-A9CD-252B-1FD8-1D95CEAFA660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&amp; Community Banks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Institutions with Multiple Recent Transactions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27E4DDD-A597-EEB0-2ED7-59EA914D2117}"/>
              </a:ext>
            </a:extLst>
          </p:cNvPr>
          <p:cNvSpPr txBox="1"/>
          <p:nvPr/>
        </p:nvSpPr>
        <p:spPr>
          <a:xfrm>
            <a:off x="2331591" y="6360696"/>
            <a:ext cx="6812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Note: Serial acquirers defined as parties that announce a transaction having announced a previous transaction in the last 12 months. Financial data as of the transaction announcement date. Transaction data as of announcement date. Source: S&amp;P Global.</a:t>
            </a:r>
          </a:p>
        </p:txBody>
      </p:sp>
      <p:pic>
        <p:nvPicPr>
          <p:cNvPr id="3" name="Picture 4" descr="Stellar Bank Completes Name Change and Launches New Brand">
            <a:extLst>
              <a:ext uri="{FF2B5EF4-FFF2-40B4-BE49-F238E27FC236}">
                <a16:creationId xmlns:a16="http://schemas.microsoft.com/office/drawing/2014/main" id="{366BE12D-AF8D-BAA3-F72C-316C28EC2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9542" r="10257" b="5633"/>
          <a:stretch>
            <a:fillRect/>
          </a:stretch>
        </p:blipFill>
        <p:spPr bwMode="auto">
          <a:xfrm>
            <a:off x="7213934" y="2550035"/>
            <a:ext cx="909565" cy="2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A10E1-4333-D016-29E1-4C03B8ACEA49}"/>
              </a:ext>
            </a:extLst>
          </p:cNvPr>
          <p:cNvSpPr txBox="1"/>
          <p:nvPr/>
        </p:nvSpPr>
        <p:spPr>
          <a:xfrm>
            <a:off x="7860272" y="2517585"/>
            <a:ext cx="1096418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/>
              <a:t>$10.8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BA13B-B261-CA00-8780-F1AA5A074F6A}"/>
              </a:ext>
            </a:extLst>
          </p:cNvPr>
          <p:cNvSpPr txBox="1"/>
          <p:nvPr/>
        </p:nvSpPr>
        <p:spPr>
          <a:xfrm>
            <a:off x="6762436" y="2561924"/>
            <a:ext cx="428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/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DF9E9-0E34-86FA-A2AA-1EAA3DBEEB1A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Return of Serial Acquirers</a:t>
            </a:r>
          </a:p>
        </p:txBody>
      </p:sp>
    </p:spTree>
    <p:extLst>
      <p:ext uri="{BB962C8B-B14F-4D97-AF65-F5344CB8AC3E}">
        <p14:creationId xmlns:p14="http://schemas.microsoft.com/office/powerpoint/2010/main" val="2138438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9F0F7-34BE-5E55-AD0F-2A17E9EE007A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Banks Acquired by Credit Unions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Number of Whole-Bank Acquisitions By Year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F30B85E-B434-C8CB-8FB6-9B5747B32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056924"/>
              </p:ext>
            </p:extLst>
          </p:nvPr>
        </p:nvGraphicFramePr>
        <p:xfrm>
          <a:off x="28034" y="1181101"/>
          <a:ext cx="9039766" cy="5372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D9D607-D7F0-3B0D-DD25-A7080CF1DFBD}"/>
              </a:ext>
            </a:extLst>
          </p:cNvPr>
          <p:cNvSpPr/>
          <p:nvPr/>
        </p:nvSpPr>
        <p:spPr>
          <a:xfrm rot="16200000">
            <a:off x="-903287" y="3651366"/>
            <a:ext cx="2137056" cy="22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</a:rPr>
              <a:t>Number of Transactions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4B030-2B03-76D9-E486-A2F0560BA7D1}"/>
              </a:ext>
            </a:extLst>
          </p:cNvPr>
          <p:cNvSpPr/>
          <p:nvPr/>
        </p:nvSpPr>
        <p:spPr>
          <a:xfrm rot="16200000">
            <a:off x="7674146" y="3651366"/>
            <a:ext cx="2706374" cy="22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</a:rPr>
              <a:t>% of Whole-Bank Transactions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312FF-D282-5B4C-DBB9-17D84E3934EF}"/>
              </a:ext>
            </a:extLst>
          </p:cNvPr>
          <p:cNvSpPr/>
          <p:nvPr/>
        </p:nvSpPr>
        <p:spPr>
          <a:xfrm>
            <a:off x="1484716" y="2054113"/>
            <a:ext cx="286251" cy="143125"/>
          </a:xfrm>
          <a:prstGeom prst="rect">
            <a:avLst/>
          </a:prstGeom>
          <a:solidFill>
            <a:srgbClr val="8FAADC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D50F6-F1D0-7B5F-0B2A-348C7BBAC126}"/>
              </a:ext>
            </a:extLst>
          </p:cNvPr>
          <p:cNvSpPr txBox="1"/>
          <p:nvPr/>
        </p:nvSpPr>
        <p:spPr>
          <a:xfrm>
            <a:off x="1881822" y="2025647"/>
            <a:ext cx="2231275" cy="2000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300" b="1" i="1" dirty="0"/>
              <a:t>Number of Transactions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711835-5093-0374-EEDE-E5FB57EBE5DE}"/>
              </a:ext>
            </a:extLst>
          </p:cNvPr>
          <p:cNvSpPr txBox="1"/>
          <p:nvPr/>
        </p:nvSpPr>
        <p:spPr>
          <a:xfrm>
            <a:off x="1881822" y="2308319"/>
            <a:ext cx="2515912" cy="2000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300" b="1" i="1" dirty="0"/>
              <a:t>% of Whole-Bank Transactions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C208BA-BB30-96A2-6BC2-FC352F366117}"/>
              </a:ext>
            </a:extLst>
          </p:cNvPr>
          <p:cNvCxnSpPr>
            <a:cxnSpLocks/>
          </p:cNvCxnSpPr>
          <p:nvPr/>
        </p:nvCxnSpPr>
        <p:spPr>
          <a:xfrm>
            <a:off x="1484716" y="2408346"/>
            <a:ext cx="286251" cy="0"/>
          </a:xfrm>
          <a:prstGeom prst="line">
            <a:avLst/>
          </a:prstGeom>
          <a:ln w="28575">
            <a:solidFill>
              <a:srgbClr val="D223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AC541B-AD89-30E2-1B4E-5C6FFE75E084}"/>
              </a:ext>
            </a:extLst>
          </p:cNvPr>
          <p:cNvSpPr txBox="1"/>
          <p:nvPr/>
        </p:nvSpPr>
        <p:spPr>
          <a:xfrm>
            <a:off x="1314144" y="6367915"/>
            <a:ext cx="782985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Note: Data as of </a:t>
            </a:r>
            <a:r>
              <a:rPr lang="en-US" sz="800" i="1" dirty="0">
                <a:solidFill>
                  <a:prstClr val="black"/>
                </a:solidFill>
                <a:latin typeface="Franklin Gothic Book" pitchFamily="34" charset="0"/>
              </a:rPr>
              <a:t>May 31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, 202</a:t>
            </a:r>
            <a:r>
              <a:rPr lang="en-US" sz="800" i="1" dirty="0">
                <a:solidFill>
                  <a:prstClr val="black"/>
                </a:solidFill>
                <a:latin typeface="Franklin Gothic Book" pitchFamily="34" charset="0"/>
              </a:rPr>
              <a:t>6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. Source: S&amp;P Global.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B4B7E-9D4D-B720-39D3-260D598D4BCA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Credit Unions as Acquirers</a:t>
            </a:r>
          </a:p>
        </p:txBody>
      </p:sp>
    </p:spTree>
    <p:extLst>
      <p:ext uri="{BB962C8B-B14F-4D97-AF65-F5344CB8AC3E}">
        <p14:creationId xmlns:p14="http://schemas.microsoft.com/office/powerpoint/2010/main" val="171546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E4DBE1-FAF8-7D76-68F5-44C919F2238B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Presentation Summary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FD7394-4D32-696F-E6FB-875C5FE540AA}"/>
              </a:ext>
            </a:extLst>
          </p:cNvPr>
          <p:cNvGrpSpPr/>
          <p:nvPr/>
        </p:nvGrpSpPr>
        <p:grpSpPr>
          <a:xfrm>
            <a:off x="381000" y="838200"/>
            <a:ext cx="8038090" cy="1072342"/>
            <a:chOff x="578568" y="1288057"/>
            <a:chExt cx="8038090" cy="10723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1C0DBD-DC75-4312-5E09-22227E9A90FB}"/>
                </a:ext>
              </a:extLst>
            </p:cNvPr>
            <p:cNvSpPr/>
            <p:nvPr/>
          </p:nvSpPr>
          <p:spPr>
            <a:xfrm>
              <a:off x="1114739" y="1462081"/>
              <a:ext cx="7501919" cy="731799"/>
            </a:xfrm>
            <a:prstGeom prst="rect">
              <a:avLst/>
            </a:prstGeom>
            <a:solidFill>
              <a:srgbClr val="132361"/>
            </a:solidFill>
            <a:ln w="28575">
              <a:solidFill>
                <a:srgbClr val="132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Olsen Palmer - Firm Overview &amp; Credentials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2BD8050-E246-3AC1-A4B0-836193E5F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68" y="1288057"/>
              <a:ext cx="1072342" cy="10723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54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1" dirty="0">
                  <a:solidFill>
                    <a:srgbClr val="132361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F8776-B16E-30E0-4F6B-4FEF80CE5F40}"/>
              </a:ext>
            </a:extLst>
          </p:cNvPr>
          <p:cNvGrpSpPr/>
          <p:nvPr/>
        </p:nvGrpSpPr>
        <p:grpSpPr>
          <a:xfrm>
            <a:off x="381000" y="2246053"/>
            <a:ext cx="8038090" cy="1072342"/>
            <a:chOff x="578568" y="1288057"/>
            <a:chExt cx="8038090" cy="10723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E3E543-6E15-7DE7-8631-378E4D2C57E8}"/>
                </a:ext>
              </a:extLst>
            </p:cNvPr>
            <p:cNvSpPr/>
            <p:nvPr/>
          </p:nvSpPr>
          <p:spPr>
            <a:xfrm>
              <a:off x="1114739" y="1462081"/>
              <a:ext cx="7501919" cy="731799"/>
            </a:xfrm>
            <a:prstGeom prst="rect">
              <a:avLst/>
            </a:prstGeom>
            <a:solidFill>
              <a:srgbClr val="132361"/>
            </a:solidFill>
            <a:ln w="28575">
              <a:solidFill>
                <a:srgbClr val="132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Current Montana and Wyoming Banking Landscapes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1C48E0-5F96-0101-074A-68051DF36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68" y="1288057"/>
              <a:ext cx="1072342" cy="10723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54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1" dirty="0">
                  <a:solidFill>
                    <a:srgbClr val="13236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ADF42-6234-885C-0E64-3AD612873B37}"/>
              </a:ext>
            </a:extLst>
          </p:cNvPr>
          <p:cNvGrpSpPr/>
          <p:nvPr/>
        </p:nvGrpSpPr>
        <p:grpSpPr>
          <a:xfrm>
            <a:off x="381000" y="3653906"/>
            <a:ext cx="8038090" cy="1072342"/>
            <a:chOff x="578568" y="1288057"/>
            <a:chExt cx="8038090" cy="10723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E3FA63-8F96-374B-015A-6BB76F740A58}"/>
                </a:ext>
              </a:extLst>
            </p:cNvPr>
            <p:cNvSpPr/>
            <p:nvPr/>
          </p:nvSpPr>
          <p:spPr>
            <a:xfrm>
              <a:off x="1114739" y="1462081"/>
              <a:ext cx="7501919" cy="731799"/>
            </a:xfrm>
            <a:prstGeom prst="rect">
              <a:avLst/>
            </a:prstGeom>
            <a:solidFill>
              <a:srgbClr val="132361"/>
            </a:solidFill>
            <a:ln w="28575">
              <a:solidFill>
                <a:srgbClr val="132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Current Bank Mergers and Acquisitions Landscape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11526C-376D-98DC-4E90-5ABD977A9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68" y="1288057"/>
              <a:ext cx="1072342" cy="10723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54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1" dirty="0">
                  <a:solidFill>
                    <a:srgbClr val="132361"/>
                  </a:solidFill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ED445C-9285-E31E-4749-3435AF8FF77A}"/>
              </a:ext>
            </a:extLst>
          </p:cNvPr>
          <p:cNvGrpSpPr/>
          <p:nvPr/>
        </p:nvGrpSpPr>
        <p:grpSpPr>
          <a:xfrm>
            <a:off x="382010" y="5061758"/>
            <a:ext cx="8038090" cy="1072342"/>
            <a:chOff x="578568" y="1288057"/>
            <a:chExt cx="8038090" cy="10723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9A475B-07BB-1200-EB4D-17E4A5B4CEC0}"/>
                </a:ext>
              </a:extLst>
            </p:cNvPr>
            <p:cNvSpPr/>
            <p:nvPr/>
          </p:nvSpPr>
          <p:spPr>
            <a:xfrm>
              <a:off x="1114739" y="1462081"/>
              <a:ext cx="7501919" cy="731799"/>
            </a:xfrm>
            <a:prstGeom prst="rect">
              <a:avLst/>
            </a:prstGeom>
            <a:solidFill>
              <a:srgbClr val="132361"/>
            </a:solidFill>
            <a:ln w="28575">
              <a:solidFill>
                <a:srgbClr val="132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0" rtlCol="0" anchor="ctr"/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Strategic Alternatives &amp; Best Practices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EBAA00-82B5-B093-60D8-3E5A5877A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68" y="1288057"/>
              <a:ext cx="1072342" cy="10723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54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1" dirty="0">
                  <a:solidFill>
                    <a:srgbClr val="13236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19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4611-2ED2-6497-F291-EE45B642F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453EF88-6032-C4A3-04B9-6407E848F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847876"/>
              </p:ext>
            </p:extLst>
          </p:nvPr>
        </p:nvGraphicFramePr>
        <p:xfrm>
          <a:off x="0" y="1171574"/>
          <a:ext cx="8991600" cy="544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B2E1BBE-79A1-29D2-4C61-77D211B12562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236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M&amp;A Valuation Multiples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M&amp;A Transaction Valuation Multiples By Year Since 2000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A654E-B95E-EEC8-12DC-DF01A25D4BD3}"/>
              </a:ext>
            </a:extLst>
          </p:cNvPr>
          <p:cNvSpPr txBox="1"/>
          <p:nvPr/>
        </p:nvSpPr>
        <p:spPr>
          <a:xfrm>
            <a:off x="3558710" y="6484675"/>
            <a:ext cx="55852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latin typeface="Franklin Gothic Book" pitchFamily="34" charset="0"/>
              </a:rPr>
              <a:t>Note: ‘LTM’ refers to ‘last twelve months.’ </a:t>
            </a:r>
            <a:r>
              <a:rPr lang="en-US" sz="8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Data as of May 31, 2026.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Source: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MacroTrends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, S&amp;P Global.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07C8B-16CB-28DB-FF19-BE035EA92679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M&amp;A Pricing</a:t>
            </a:r>
          </a:p>
        </p:txBody>
      </p:sp>
    </p:spTree>
    <p:extLst>
      <p:ext uri="{BB962C8B-B14F-4D97-AF65-F5344CB8AC3E}">
        <p14:creationId xmlns:p14="http://schemas.microsoft.com/office/powerpoint/2010/main" val="2198997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88CC-8948-B394-797C-DA9EC1697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A038643-6064-3E4F-A681-B5F27F5E1AB8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Transaction Pricing Distribution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C1713F-E463-F67E-FF03-41C99F2DF986}"/>
              </a:ext>
            </a:extLst>
          </p:cNvPr>
          <p:cNvSpPr txBox="1"/>
          <p:nvPr/>
        </p:nvSpPr>
        <p:spPr>
          <a:xfrm>
            <a:off x="0" y="838200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Distribution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% of Deals - by Price/Tangible Book Value Range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5BC760C-FF0B-8E3E-19AF-7AD97FED86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3543901"/>
              </p:ext>
            </p:extLst>
          </p:nvPr>
        </p:nvGraphicFramePr>
        <p:xfrm>
          <a:off x="-508" y="1363552"/>
          <a:ext cx="8994204" cy="545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FE818B-293E-8730-2405-1BAB3D93CF8A}"/>
              </a:ext>
            </a:extLst>
          </p:cNvPr>
          <p:cNvCxnSpPr>
            <a:cxnSpLocks/>
          </p:cNvCxnSpPr>
          <p:nvPr/>
        </p:nvCxnSpPr>
        <p:spPr>
          <a:xfrm>
            <a:off x="5715000" y="3485584"/>
            <a:ext cx="0" cy="241229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7A8FC0-7792-3946-DDBA-E9E2D2C0F1A2}"/>
              </a:ext>
            </a:extLst>
          </p:cNvPr>
          <p:cNvCxnSpPr>
            <a:cxnSpLocks/>
          </p:cNvCxnSpPr>
          <p:nvPr/>
        </p:nvCxnSpPr>
        <p:spPr>
          <a:xfrm>
            <a:off x="5697114" y="1770444"/>
            <a:ext cx="0" cy="13156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B6C890-1FE9-4DC7-0791-16D8F88FA012}"/>
              </a:ext>
            </a:extLst>
          </p:cNvPr>
          <p:cNvSpPr txBox="1"/>
          <p:nvPr/>
        </p:nvSpPr>
        <p:spPr>
          <a:xfrm>
            <a:off x="4762500" y="1283562"/>
            <a:ext cx="1888679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Last 12 Month Median:</a:t>
            </a:r>
          </a:p>
          <a:p>
            <a:pPr algn="ctr"/>
            <a:r>
              <a:rPr lang="en-US" sz="1300" i="1" dirty="0">
                <a:latin typeface="Calibri" panose="020F0502020204030204" pitchFamily="34" charset="0"/>
                <a:cs typeface="Calibri" panose="020F0502020204030204" pitchFamily="34" charset="0"/>
              </a:rPr>
              <a:t>1.42x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B3C7C-6B74-507F-6170-EB4C715C06CA}"/>
              </a:ext>
            </a:extLst>
          </p:cNvPr>
          <p:cNvSpPr txBox="1"/>
          <p:nvPr/>
        </p:nvSpPr>
        <p:spPr>
          <a:xfrm>
            <a:off x="3311861" y="6489920"/>
            <a:ext cx="5822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800" i="1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Note: Data reflects last 12 months through May 31, 2026. Source: S&amp;P Global.</a:t>
            </a:r>
          </a:p>
        </p:txBody>
      </p:sp>
    </p:spTree>
    <p:extLst>
      <p:ext uri="{BB962C8B-B14F-4D97-AF65-F5344CB8AC3E}">
        <p14:creationId xmlns:p14="http://schemas.microsoft.com/office/powerpoint/2010/main" val="44458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C99A3-621D-A3F1-9AB0-6F338A39B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960ED9-5B88-A896-FC2C-9CE98A2594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FBAC2FE-D69C-B68B-CD06-0ADAA2286B7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53CAD30-3F06-1D35-A955-C43C5FCB8F0F}"/>
              </a:ext>
            </a:extLst>
          </p:cNvPr>
          <p:cNvSpPr txBox="1"/>
          <p:nvPr/>
        </p:nvSpPr>
        <p:spPr>
          <a:xfrm>
            <a:off x="2020390" y="302889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76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Deal Drivers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98CFBCF7-788B-B432-F72A-B3D6DB33C46A}"/>
              </a:ext>
            </a:extLst>
          </p:cNvPr>
          <p:cNvSpPr>
            <a:spLocks noChangeShapeType="1"/>
          </p:cNvSpPr>
          <p:nvPr/>
        </p:nvSpPr>
        <p:spPr bwMode="gray">
          <a:xfrm>
            <a:off x="2057400" y="28194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07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EBDACA-C323-4852-B8FB-037C37F8446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A94475-C183-42E4-9D1F-9E383659E38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CD2004D-D256-2071-8CE9-33A87F027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148728"/>
              </p:ext>
            </p:extLst>
          </p:nvPr>
        </p:nvGraphicFramePr>
        <p:xfrm>
          <a:off x="85824" y="934207"/>
          <a:ext cx="9058175" cy="568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BE4F41-1D03-BCC6-F1D9-99135074CA32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Efficiency Ratio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of All U.S. Institutions by Asset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C6735-6260-B88E-818A-2F4E29C0F0CE}"/>
              </a:ext>
            </a:extLst>
          </p:cNvPr>
          <p:cNvSpPr txBox="1"/>
          <p:nvPr/>
        </p:nvSpPr>
        <p:spPr>
          <a:xfrm>
            <a:off x="342900" y="6490156"/>
            <a:ext cx="88011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Note: </a:t>
            </a:r>
            <a:r>
              <a:rPr lang="en-US" sz="800" i="1">
                <a:solidFill>
                  <a:prstClr val="black"/>
                </a:solidFill>
                <a:latin typeface="Franklin Gothic Book" pitchFamily="34" charset="0"/>
              </a:rPr>
              <a:t>Data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 reflects last twelve months as of March</a:t>
            </a:r>
            <a:r>
              <a:rPr lang="en-US" sz="800" i="1">
                <a:solidFill>
                  <a:prstClr val="black"/>
                </a:solidFill>
                <a:latin typeface="Franklin Gothic Book" pitchFamily="34" charset="0"/>
              </a:rPr>
              <a:t> 31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, 2026. Source: S&amp;P Global.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7AB3F-11BB-3E55-BDF4-AC26634A8405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Economies of Scale</a:t>
            </a:r>
          </a:p>
        </p:txBody>
      </p:sp>
    </p:spTree>
    <p:extLst>
      <p:ext uri="{BB962C8B-B14F-4D97-AF65-F5344CB8AC3E}">
        <p14:creationId xmlns:p14="http://schemas.microsoft.com/office/powerpoint/2010/main" val="3666084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9C670-3F3E-2321-B9AB-F8F627BE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F1DE101-8321-5284-BF36-3F0039170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171004"/>
              </p:ext>
            </p:extLst>
          </p:nvPr>
        </p:nvGraphicFramePr>
        <p:xfrm>
          <a:off x="28034" y="1189416"/>
          <a:ext cx="4394396" cy="559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603388-D8E2-EDBF-B4FC-FE9A7C4D5CB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243B9F8-BF3F-5F6C-4F33-F9A18A11D2A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54A2B4-5CC8-2842-6B81-255B08887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757562"/>
              </p:ext>
            </p:extLst>
          </p:nvPr>
        </p:nvGraphicFramePr>
        <p:xfrm>
          <a:off x="4695508" y="1005840"/>
          <a:ext cx="4251960" cy="552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F9D3CE-EA60-C0BA-B96D-94727EBF7E5E}"/>
              </a:ext>
            </a:extLst>
          </p:cNvPr>
          <p:cNvSpPr txBox="1"/>
          <p:nvPr/>
        </p:nvSpPr>
        <p:spPr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Loan-to-Deposit Ratio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U.S. Institutions with Assets &lt; $10Bn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B2247-1824-C2BB-388A-299AAC71ED00}"/>
              </a:ext>
            </a:extLst>
          </p:cNvPr>
          <p:cNvSpPr txBox="1"/>
          <p:nvPr/>
        </p:nvSpPr>
        <p:spPr>
          <a:xfrm>
            <a:off x="1219200" y="6489257"/>
            <a:ext cx="792480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Note: Data as of March</a:t>
            </a:r>
            <a:r>
              <a:rPr lang="en-US" sz="800" i="1" dirty="0">
                <a:solidFill>
                  <a:prstClr val="black"/>
                </a:solidFill>
                <a:latin typeface="Franklin Gothic Book" pitchFamily="34" charset="0"/>
              </a:rPr>
              <a:t> 31, 2026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. Source: S&amp;P Global.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78EF5-3A99-15C0-5D2F-61E2D01656FA}"/>
              </a:ext>
            </a:extLst>
          </p:cNvPr>
          <p:cNvSpPr txBox="1"/>
          <p:nvPr/>
        </p:nvSpPr>
        <p:spPr>
          <a:xfrm>
            <a:off x="457200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Cost of Funds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U.S. Institutions with Assets &lt; $10Bn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B07E4-7B49-C4D6-9197-8896F7AA3144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Helvetica" pitchFamily="34" charset="0"/>
              </a:rPr>
              <a:t>Liquidity + Cost of Funds</a:t>
            </a:r>
          </a:p>
        </p:txBody>
      </p:sp>
    </p:spTree>
    <p:extLst>
      <p:ext uri="{BB962C8B-B14F-4D97-AF65-F5344CB8AC3E}">
        <p14:creationId xmlns:p14="http://schemas.microsoft.com/office/powerpoint/2010/main" val="485538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7825CF9-B6A3-4D00-A245-07B5118EF7D7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Credit Quality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16D55FB-950D-475D-B92E-74D4DF840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4698750"/>
              </p:ext>
            </p:extLst>
          </p:nvPr>
        </p:nvGraphicFramePr>
        <p:xfrm>
          <a:off x="-354708" y="1016731"/>
          <a:ext cx="9614088" cy="555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25ED265-0B69-4BCE-81D1-1215648E4E74}"/>
              </a:ext>
            </a:extLst>
          </p:cNvPr>
          <p:cNvSpPr txBox="1"/>
          <p:nvPr/>
        </p:nvSpPr>
        <p:spPr>
          <a:xfrm>
            <a:off x="3052989" y="6489020"/>
            <a:ext cx="609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Franklin Gothic Book" pitchFamily="34" charset="0"/>
              </a:rPr>
              <a:t>Note: Data as of March 31, 2026. Source: S&amp;P Global.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BD59C-755D-D9AB-A165-8C54A4232611}"/>
              </a:ext>
            </a:extLst>
          </p:cNvPr>
          <p:cNvSpPr txBox="1"/>
          <p:nvPr/>
        </p:nvSpPr>
        <p:spPr>
          <a:xfrm>
            <a:off x="0" y="762000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NPAs / Assets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of All U.S. Institutions with Assets &lt; $10Bn</a:t>
            </a:r>
          </a:p>
        </p:txBody>
      </p:sp>
    </p:spTree>
    <p:extLst>
      <p:ext uri="{BB962C8B-B14F-4D97-AF65-F5344CB8AC3E}">
        <p14:creationId xmlns:p14="http://schemas.microsoft.com/office/powerpoint/2010/main" val="186958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8B297-CB53-6937-A912-EBD387A80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65277AAE-7DD3-3A93-3DF5-969E4FF91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448604"/>
              </p:ext>
            </p:extLst>
          </p:nvPr>
        </p:nvGraphicFramePr>
        <p:xfrm>
          <a:off x="-266698" y="1085059"/>
          <a:ext cx="4821310" cy="557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AD16260-7C57-CE50-B308-C545743E2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311455"/>
              </p:ext>
            </p:extLst>
          </p:nvPr>
        </p:nvGraphicFramePr>
        <p:xfrm>
          <a:off x="4686300" y="1085060"/>
          <a:ext cx="4229100" cy="531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E74815-1B31-9675-918A-7F440F4C8561}"/>
              </a:ext>
            </a:extLst>
          </p:cNvPr>
          <p:cNvSpPr txBox="1"/>
          <p:nvPr/>
        </p:nvSpPr>
        <p:spPr>
          <a:xfrm>
            <a:off x="0" y="7618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 Market Share of The Top-50 Banks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Since 1990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F7C07-3D60-A8EA-6FC1-C16CFD9DA551}"/>
              </a:ext>
            </a:extLst>
          </p:cNvPr>
          <p:cNvSpPr txBox="1"/>
          <p:nvPr/>
        </p:nvSpPr>
        <p:spPr>
          <a:xfrm>
            <a:off x="1524000" y="6489526"/>
            <a:ext cx="7620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Note: Deposit market share data as of June 30, 2025. New deposit account distribution as of December 31, 2025. Source: Cornerstone Advisors, S&amp;P Global.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5A2EE-CDA0-9E27-F740-D95ED7F59398}"/>
              </a:ext>
            </a:extLst>
          </p:cNvPr>
          <p:cNvSpPr txBox="1"/>
          <p:nvPr/>
        </p:nvSpPr>
        <p:spPr>
          <a:xfrm>
            <a:off x="457200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of New Deposit Accounts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DDAs by Institution Type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96E36-8F31-F747-79B9-AEE0EA939895}"/>
              </a:ext>
            </a:extLst>
          </p:cNvPr>
          <p:cNvSpPr/>
          <p:nvPr/>
        </p:nvSpPr>
        <p:spPr>
          <a:xfrm>
            <a:off x="6123825" y="1452111"/>
            <a:ext cx="291356" cy="135920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4AEE9-206F-A0D5-62CB-3BA6B71E9B9D}"/>
              </a:ext>
            </a:extLst>
          </p:cNvPr>
          <p:cNvSpPr txBox="1"/>
          <p:nvPr/>
        </p:nvSpPr>
        <p:spPr>
          <a:xfrm>
            <a:off x="6427398" y="1373877"/>
            <a:ext cx="914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DC63F-68DF-40D4-E2EA-CB504F2BA886}"/>
              </a:ext>
            </a:extLst>
          </p:cNvPr>
          <p:cNvSpPr/>
          <p:nvPr/>
        </p:nvSpPr>
        <p:spPr>
          <a:xfrm>
            <a:off x="7059968" y="1452111"/>
            <a:ext cx="291356" cy="135920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D3408-EC62-BDAB-69BE-53E4E3DCEC23}"/>
              </a:ext>
            </a:extLst>
          </p:cNvPr>
          <p:cNvSpPr txBox="1"/>
          <p:nvPr/>
        </p:nvSpPr>
        <p:spPr>
          <a:xfrm>
            <a:off x="7346289" y="1373877"/>
            <a:ext cx="914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6095D7-1880-0A20-8F0F-633E520F3FDE}"/>
              </a:ext>
            </a:extLst>
          </p:cNvPr>
          <p:cNvSpPr txBox="1"/>
          <p:nvPr/>
        </p:nvSpPr>
        <p:spPr>
          <a:xfrm>
            <a:off x="28034" y="164068"/>
            <a:ext cx="7928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8925"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</a:rPr>
              <a:t>Competition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8A88F3-4084-FAF1-1BB8-9E3A93E588B0}"/>
              </a:ext>
            </a:extLst>
          </p:cNvPr>
          <p:cNvSpPr/>
          <p:nvPr/>
        </p:nvSpPr>
        <p:spPr>
          <a:xfrm>
            <a:off x="6151702" y="1981200"/>
            <a:ext cx="2816534" cy="14695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0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2823ACB-7CCE-1D9D-E5F9-18F876292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20624" r="9499" b="21797"/>
          <a:stretch/>
        </p:blipFill>
        <p:spPr>
          <a:xfrm>
            <a:off x="6363947" y="2075782"/>
            <a:ext cx="566154" cy="202476"/>
          </a:xfrm>
          <a:prstGeom prst="rect">
            <a:avLst/>
          </a:prstGeom>
        </p:spPr>
      </p:pic>
      <p:pic>
        <p:nvPicPr>
          <p:cNvPr id="38" name="Picture 62">
            <a:extLst>
              <a:ext uri="{FF2B5EF4-FFF2-40B4-BE49-F238E27FC236}">
                <a16:creationId xmlns:a16="http://schemas.microsoft.com/office/drawing/2014/main" id="{3A7224F5-3023-F831-6E3E-95AF51504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9" b="19949"/>
          <a:stretch/>
        </p:blipFill>
        <p:spPr bwMode="auto">
          <a:xfrm>
            <a:off x="7061790" y="2060017"/>
            <a:ext cx="958438" cy="2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49C54E7-E0B9-9E0C-B96D-7F8B3CCD4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2364" y="2108018"/>
            <a:ext cx="710240" cy="1882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2B5A33-BCAB-C830-DB40-DC1D3819B7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8691" y="2681263"/>
            <a:ext cx="695192" cy="4344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EB2DC1-29AB-B84F-F591-708642646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8022" y="2691660"/>
            <a:ext cx="674582" cy="3747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5766784-153B-1F9B-220D-844930321C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5999" y="2828093"/>
            <a:ext cx="522086" cy="1380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34CA6-B523-02A7-D9D1-98696B59CF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064" y="2344034"/>
            <a:ext cx="842777" cy="474063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99A7203A-0AB9-7AEA-389A-323925CB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8" b="26778"/>
          <a:stretch/>
        </p:blipFill>
        <p:spPr bwMode="auto">
          <a:xfrm>
            <a:off x="7640283" y="2453470"/>
            <a:ext cx="783156" cy="2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B7AC005-0E9E-8809-44F5-2CA1D66FE2A2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5486400" y="2688727"/>
            <a:ext cx="6653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2" descr="Paypal Logo transparent png 22100701 PNG">
            <a:extLst>
              <a:ext uri="{FF2B5EF4-FFF2-40B4-BE49-F238E27FC236}">
                <a16:creationId xmlns:a16="http://schemas.microsoft.com/office/drawing/2014/main" id="{A16AF0B3-F69C-F11D-71E3-84A15E41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37127" r="11705" b="36126"/>
          <a:stretch>
            <a:fillRect/>
          </a:stretch>
        </p:blipFill>
        <p:spPr bwMode="auto">
          <a:xfrm>
            <a:off x="7699185" y="3103965"/>
            <a:ext cx="778680" cy="2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1AA1C761-8BEC-DB1F-BC96-6363335A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07" y="3129838"/>
            <a:ext cx="765888" cy="1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4622E27-8C4B-6AD9-9A3D-14A26C427F5F}"/>
              </a:ext>
            </a:extLst>
          </p:cNvPr>
          <p:cNvCxnSpPr>
            <a:cxnSpLocks/>
          </p:cNvCxnSpPr>
          <p:nvPr/>
        </p:nvCxnSpPr>
        <p:spPr>
          <a:xfrm flipV="1">
            <a:off x="1236802" y="1514475"/>
            <a:ext cx="2887523" cy="7217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D9B00C-EBCF-EB51-F52B-D04F2A38B2FA}"/>
              </a:ext>
            </a:extLst>
          </p:cNvPr>
          <p:cNvCxnSpPr>
            <a:cxnSpLocks/>
          </p:cNvCxnSpPr>
          <p:nvPr/>
        </p:nvCxnSpPr>
        <p:spPr>
          <a:xfrm flipH="1">
            <a:off x="327911" y="2251206"/>
            <a:ext cx="966408" cy="28812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50B1B7AF-353E-88FC-33F1-CE8C332326CC}"/>
              </a:ext>
            </a:extLst>
          </p:cNvPr>
          <p:cNvSpPr/>
          <p:nvPr/>
        </p:nvSpPr>
        <p:spPr>
          <a:xfrm>
            <a:off x="325052" y="1978666"/>
            <a:ext cx="1823500" cy="7220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market share increase from </a:t>
            </a:r>
            <a:r>
              <a:rPr lang="en-US" sz="14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29%</a:t>
            </a:r>
            <a:r>
              <a:rPr lang="en-US" sz="14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1990 to </a:t>
            </a:r>
            <a:r>
              <a:rPr lang="en-US" sz="14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74% </a:t>
            </a:r>
            <a:r>
              <a:rPr lang="en-US" sz="140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2025</a:t>
            </a:r>
          </a:p>
        </p:txBody>
      </p:sp>
    </p:spTree>
    <p:extLst>
      <p:ext uri="{BB962C8B-B14F-4D97-AF65-F5344CB8AC3E}">
        <p14:creationId xmlns:p14="http://schemas.microsoft.com/office/powerpoint/2010/main" val="3196222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96B74-CC8B-CE41-02F6-CD8C90B5B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4C71B7-2FA7-B663-9DDE-F53AC6F91470}"/>
              </a:ext>
            </a:extLst>
          </p:cNvPr>
          <p:cNvGraphicFramePr>
            <a:graphicFrameLocks noGrp="1"/>
          </p:cNvGraphicFramePr>
          <p:nvPr/>
        </p:nvGraphicFramePr>
        <p:xfrm>
          <a:off x="4972626" y="3991307"/>
          <a:ext cx="3828474" cy="2295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394">
                  <a:extLst>
                    <a:ext uri="{9D8B030D-6E8A-4147-A177-3AD203B41FA5}">
                      <a16:colId xmlns:a16="http://schemas.microsoft.com/office/drawing/2014/main" val="2380331638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1601785088"/>
                    </a:ext>
                  </a:extLst>
                </a:gridCol>
              </a:tblGrid>
              <a:tr h="45903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1"/>
                        <a:t>Approved: February 27, 2026</a:t>
                      </a:r>
                      <a:endParaRPr lang="en-US" sz="120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Wealth management &amp; financial planning</a:t>
                      </a:r>
                    </a:p>
                  </a:txBody>
                  <a:tcPr marT="0" marB="0" anchor="ctr"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62359"/>
                  </a:ext>
                </a:extLst>
              </a:tr>
              <a:tr h="45903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1"/>
                        <a:t>Applied: December 15, 2025</a:t>
                      </a:r>
                      <a:endParaRPr lang="en-US" sz="120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Digital payments and money transfers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51070"/>
                  </a:ext>
                </a:extLst>
              </a:tr>
              <a:tr h="459039">
                <a:tc>
                  <a:txBody>
                    <a:bodyPr/>
                    <a:lstStyle/>
                    <a:p>
                      <a:endParaRPr lang="en-US" sz="1000" b="0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1"/>
                        <a:t>Pending: October 15, 2025</a:t>
                      </a:r>
                      <a:endParaRPr lang="en-US" sz="120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/>
                        <a:t>Online payments infrastructure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82556"/>
                  </a:ext>
                </a:extLst>
              </a:tr>
              <a:tr h="45903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1"/>
                        <a:t>Approved: July 2, 2025</a:t>
                      </a:r>
                      <a:endParaRPr lang="en-US" sz="120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Global blockchain payments network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27528"/>
                  </a:ext>
                </a:extLst>
              </a:tr>
              <a:tr h="45903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1"/>
                        <a:t>Approved: June 30, 2025</a:t>
                      </a:r>
                      <a:endParaRPr lang="en-US" sz="120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Infrastructure for $75B in Stablecoin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39573"/>
                  </a:ext>
                </a:extLst>
              </a:tr>
            </a:tbl>
          </a:graphicData>
        </a:graphic>
      </p:graphicFrame>
      <p:pic>
        <p:nvPicPr>
          <p:cNvPr id="1030" name="Picture 6" descr="Stripe Logo, symbol, meaning, history, PNG, brand">
            <a:extLst>
              <a:ext uri="{FF2B5EF4-FFF2-40B4-BE49-F238E27FC236}">
                <a16:creationId xmlns:a16="http://schemas.microsoft.com/office/drawing/2014/main" id="{AB941EE6-BC76-0845-6F43-B8988FAA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82" y="4972050"/>
            <a:ext cx="632965" cy="3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C9E359-2A50-5D9F-A802-B4F4098E0789}"/>
              </a:ext>
            </a:extLst>
          </p:cNvPr>
          <p:cNvSpPr txBox="1"/>
          <p:nvPr/>
        </p:nvSpPr>
        <p:spPr>
          <a:xfrm>
            <a:off x="1314144" y="6491025"/>
            <a:ext cx="7829855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Note: Reflects average of all transactions closed within that period. Source: S&amp;P Global, U.S. Census Bureau, The New York Times.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D635A-D770-721F-CEC5-AA789CE3C091}"/>
              </a:ext>
            </a:extLst>
          </p:cNvPr>
          <p:cNvSpPr txBox="1"/>
          <p:nvPr/>
        </p:nvSpPr>
        <p:spPr>
          <a:xfrm>
            <a:off x="0" y="763359"/>
            <a:ext cx="449580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i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 M&amp;A Commentary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58EB2-0815-C59A-E4C4-ECAB1188A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312" y="2120934"/>
            <a:ext cx="502700" cy="50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E81EA-2D6D-91AD-98B2-80EABAD9E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704" y="1211074"/>
            <a:ext cx="643108" cy="254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57B74A-34AA-ACB8-225E-27C94172C198}"/>
              </a:ext>
            </a:extLst>
          </p:cNvPr>
          <p:cNvSpPr txBox="1"/>
          <p:nvPr/>
        </p:nvSpPr>
        <p:spPr>
          <a:xfrm>
            <a:off x="570738" y="1148973"/>
            <a:ext cx="34169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b="1" i="1" dirty="0"/>
              <a:t>Travis Hill</a:t>
            </a:r>
            <a:br>
              <a:rPr lang="en-US" sz="1100" b="1" i="1" dirty="0"/>
            </a:br>
            <a:r>
              <a:rPr lang="en-US" sz="1100" b="1" i="1" dirty="0"/>
              <a:t>Acting FDIC Chairman</a:t>
            </a:r>
          </a:p>
          <a:p>
            <a:pPr>
              <a:spcAft>
                <a:spcPts val="200"/>
              </a:spcAft>
            </a:pPr>
            <a:r>
              <a:rPr lang="en-US" sz="1000" i="1" dirty="0">
                <a:latin typeface="+mj-lt"/>
              </a:rPr>
              <a:t>“Improve the bank merger approval process to ensure mergers that satisfy the Bank Merger Act are approved in a timely way” </a:t>
            </a:r>
          </a:p>
          <a:p>
            <a:pPr>
              <a:spcAft>
                <a:spcPts val="200"/>
              </a:spcAft>
            </a:pPr>
            <a:r>
              <a:rPr lang="en-US" sz="1000" i="1" dirty="0">
                <a:latin typeface="+mj-lt"/>
              </a:rPr>
              <a:t>             	                        </a:t>
            </a:r>
            <a:r>
              <a:rPr lang="en-US" sz="1100" b="1" i="1" dirty="0"/>
              <a:t>Statement - January 1, 2025 </a:t>
            </a:r>
            <a:endParaRPr lang="en-US" sz="1000" b="1" i="1" dirty="0"/>
          </a:p>
          <a:p>
            <a:pPr>
              <a:spcAft>
                <a:spcPts val="200"/>
              </a:spcAft>
            </a:pPr>
            <a:endParaRPr lang="en-US" sz="1000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CD5C83-9CC4-6EB6-5470-5AF947BCADE3}"/>
              </a:ext>
            </a:extLst>
          </p:cNvPr>
          <p:cNvSpPr txBox="1"/>
          <p:nvPr/>
        </p:nvSpPr>
        <p:spPr>
          <a:xfrm>
            <a:off x="604700" y="2209913"/>
            <a:ext cx="341699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b="1" i="1" dirty="0"/>
              <a:t>Michelle Bowman</a:t>
            </a:r>
            <a:br>
              <a:rPr lang="en-US" sz="1100" b="1" i="1" dirty="0"/>
            </a:br>
            <a:r>
              <a:rPr lang="en-US" sz="1100" b="1" i="1" dirty="0"/>
              <a:t>Fed. Reserve Vice Chair for Supervision</a:t>
            </a:r>
          </a:p>
          <a:p>
            <a:pPr>
              <a:spcAft>
                <a:spcPts val="200"/>
              </a:spcAft>
            </a:pPr>
            <a:r>
              <a:rPr lang="en-US" sz="1000" i="1" dirty="0">
                <a:latin typeface="+mj-lt"/>
              </a:rPr>
              <a:t>“Improve the speed and timeliness of regulatory decision making, applying review standards that are reasonable and consistent”</a:t>
            </a:r>
          </a:p>
          <a:p>
            <a:pPr>
              <a:spcAft>
                <a:spcPts val="200"/>
              </a:spcAft>
            </a:pPr>
            <a:r>
              <a:rPr lang="en-US" sz="1100" b="1" i="1" dirty="0"/>
              <a:t>         Workshop on the Future of Banking - April 2, 2024</a:t>
            </a:r>
            <a:r>
              <a:rPr lang="en-US" sz="1000" b="1" i="1" dirty="0"/>
              <a:t> </a:t>
            </a:r>
          </a:p>
          <a:p>
            <a:pPr>
              <a:spcAft>
                <a:spcPts val="200"/>
              </a:spcAft>
            </a:pPr>
            <a:endParaRPr lang="en-US" sz="1000" i="1" dirty="0">
              <a:latin typeface="+mj-lt"/>
            </a:endParaRPr>
          </a:p>
        </p:txBody>
      </p:sp>
      <p:sp>
        <p:nvSpPr>
          <p:cNvPr id="24" name="object 37">
            <a:extLst>
              <a:ext uri="{FF2B5EF4-FFF2-40B4-BE49-F238E27FC236}">
                <a16:creationId xmlns:a16="http://schemas.microsoft.com/office/drawing/2014/main" id="{733A6823-CCA5-D157-ECD3-30C90140716F}"/>
              </a:ext>
            </a:extLst>
          </p:cNvPr>
          <p:cNvSpPr txBox="1"/>
          <p:nvPr/>
        </p:nvSpPr>
        <p:spPr>
          <a:xfrm>
            <a:off x="4572000" y="763359"/>
            <a:ext cx="6705600" cy="33855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132260"/>
                </a:solidFill>
                <a:latin typeface="Calibri"/>
                <a:cs typeface="Calibri"/>
              </a:rPr>
              <a:t>Legislati</a:t>
            </a:r>
            <a:r>
              <a:rPr lang="en-US" sz="1600" b="1" i="1" spc="-10" dirty="0">
                <a:solidFill>
                  <a:srgbClr val="132260"/>
                </a:solidFill>
                <a:latin typeface="Calibri"/>
                <a:cs typeface="Calibri"/>
              </a:rPr>
              <a:t>ve Developments</a:t>
            </a:r>
            <a:endParaRPr sz="1600" i="1" dirty="0">
              <a:latin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145734-BDA8-4F3F-0B56-F3EB24CA563C}"/>
              </a:ext>
            </a:extLst>
          </p:cNvPr>
          <p:cNvGrpSpPr/>
          <p:nvPr/>
        </p:nvGrpSpPr>
        <p:grpSpPr>
          <a:xfrm>
            <a:off x="199378" y="933813"/>
            <a:ext cx="3874734" cy="630942"/>
            <a:chOff x="4888752" y="3882925"/>
            <a:chExt cx="3874734" cy="63094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587748-AA69-5692-B0BF-0D4B78BBAE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0112" y="4081045"/>
              <a:ext cx="3503374" cy="21343"/>
            </a:xfrm>
            <a:prstGeom prst="line">
              <a:avLst/>
            </a:prstGeom>
            <a:ln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4D5577-3B2C-2838-E18B-6FE0F43B1D2C}"/>
                </a:ext>
              </a:extLst>
            </p:cNvPr>
            <p:cNvSpPr txBox="1"/>
            <p:nvPr/>
          </p:nvSpPr>
          <p:spPr>
            <a:xfrm>
              <a:off x="4888752" y="3882925"/>
              <a:ext cx="457200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500"/>
                <a:t>“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69C3DA-C22D-D48D-B241-385E6B0CBE8B}"/>
              </a:ext>
            </a:extLst>
          </p:cNvPr>
          <p:cNvGrpSpPr/>
          <p:nvPr/>
        </p:nvGrpSpPr>
        <p:grpSpPr>
          <a:xfrm>
            <a:off x="570738" y="3071758"/>
            <a:ext cx="3659912" cy="630942"/>
            <a:chOff x="5029200" y="5492806"/>
            <a:chExt cx="3659912" cy="63094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DCB8A8-CAF9-7AD9-E5EB-B717C2F48A00}"/>
                </a:ext>
              </a:extLst>
            </p:cNvPr>
            <p:cNvSpPr txBox="1"/>
            <p:nvPr/>
          </p:nvSpPr>
          <p:spPr>
            <a:xfrm>
              <a:off x="8231912" y="5492806"/>
              <a:ext cx="457200" cy="6309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500"/>
                <a:t>”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ED05AA7-73D5-5BEB-BB8E-D7A10D401E7E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715000"/>
              <a:ext cx="3220297" cy="0"/>
            </a:xfrm>
            <a:prstGeom prst="line">
              <a:avLst/>
            </a:prstGeom>
            <a:ln>
              <a:solidFill>
                <a:srgbClr val="1323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19D3C9A-067E-27F8-8708-E09E10EDB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55653"/>
              </p:ext>
            </p:extLst>
          </p:nvPr>
        </p:nvGraphicFramePr>
        <p:xfrm>
          <a:off x="4972626" y="1181100"/>
          <a:ext cx="3828474" cy="2266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394">
                  <a:extLst>
                    <a:ext uri="{9D8B030D-6E8A-4147-A177-3AD203B41FA5}">
                      <a16:colId xmlns:a16="http://schemas.microsoft.com/office/drawing/2014/main" val="2380331638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1601785088"/>
                    </a:ext>
                  </a:extLst>
                </a:gridCol>
              </a:tblGrid>
              <a:tr h="75538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i="1" dirty="0"/>
                        <a:t>Genius Act</a:t>
                      </a:r>
                      <a:endParaRPr lang="en-US" sz="1300" dirty="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Establishes framework for widespread adoption of stablecoin </a:t>
                      </a:r>
                    </a:p>
                  </a:txBody>
                  <a:tcPr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51070"/>
                  </a:ext>
                </a:extLst>
              </a:tr>
              <a:tr h="755389">
                <a:tc>
                  <a:txBody>
                    <a:bodyPr/>
                    <a:lstStyle/>
                    <a:p>
                      <a:endParaRPr lang="en-US" sz="1300" b="0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i="1" dirty="0"/>
                        <a:t>Clarity Act</a:t>
                      </a:r>
                      <a:endParaRPr lang="en-US" sz="13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Defines digital-asset oversight</a:t>
                      </a:r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82556"/>
                  </a:ext>
                </a:extLst>
              </a:tr>
              <a:tr h="755389">
                <a:tc>
                  <a:txBody>
                    <a:bodyPr/>
                    <a:lstStyle/>
                    <a:p>
                      <a:endParaRPr lang="en-US" sz="1200" b="1" i="1"/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300" b="1" i="1" dirty="0"/>
                        <a:t>Project Crypto</a:t>
                      </a:r>
                      <a:endParaRPr lang="en-US" sz="1300" dirty="0"/>
                    </a:p>
                    <a:p>
                      <a:pPr marL="171450" indent="-1714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SEC Initiative to update securities laws to enable tokenized markets</a:t>
                      </a:r>
                    </a:p>
                  </a:txBody>
                  <a:tcPr>
                    <a:lnT w="12700" cap="flat" cmpd="sng" algn="ctr">
                      <a:solidFill>
                        <a:srgbClr val="2540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27528"/>
                  </a:ext>
                </a:extLst>
              </a:tr>
            </a:tbl>
          </a:graphicData>
        </a:graphic>
      </p:graphicFrame>
      <p:pic>
        <p:nvPicPr>
          <p:cNvPr id="32" name="object 44">
            <a:extLst>
              <a:ext uri="{FF2B5EF4-FFF2-40B4-BE49-F238E27FC236}">
                <a16:creationId xmlns:a16="http://schemas.microsoft.com/office/drawing/2014/main" id="{CD1B1D0A-7D0F-4121-1673-56727C5807D3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l="1655" r="1655"/>
          <a:stretch>
            <a:fillRect/>
          </a:stretch>
        </p:blipFill>
        <p:spPr>
          <a:xfrm>
            <a:off x="5025862" y="1278679"/>
            <a:ext cx="733343" cy="504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0C5F6A-1048-C3DC-899E-731CE209D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862" y="2821809"/>
            <a:ext cx="733343" cy="488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object 45">
            <a:extLst>
              <a:ext uri="{FF2B5EF4-FFF2-40B4-BE49-F238E27FC236}">
                <a16:creationId xmlns:a16="http://schemas.microsoft.com/office/drawing/2014/main" id="{0B6FB42D-4CB8-1052-44E8-2BBCBA90C24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35387" y="2107007"/>
            <a:ext cx="733343" cy="412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6514CB8-D296-0CEB-F8B1-65B86913A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028384"/>
              </p:ext>
            </p:extLst>
          </p:nvPr>
        </p:nvGraphicFramePr>
        <p:xfrm>
          <a:off x="83820" y="3662395"/>
          <a:ext cx="4282440" cy="262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DEAA96-51AB-7A6B-FD24-A4BBC02D7AD0}"/>
              </a:ext>
            </a:extLst>
          </p:cNvPr>
          <p:cNvSpPr txBox="1"/>
          <p:nvPr/>
        </p:nvSpPr>
        <p:spPr>
          <a:xfrm>
            <a:off x="0" y="3473990"/>
            <a:ext cx="4074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Transaction Timeline</a:t>
            </a:r>
          </a:p>
          <a:p>
            <a:r>
              <a:rPr lang="en-US" sz="1400" i="1" dirty="0"/>
              <a:t>Months from Announcement to Closing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63742-6ACA-3548-CA11-C60F369A5E86}"/>
              </a:ext>
            </a:extLst>
          </p:cNvPr>
          <p:cNvSpPr txBox="1"/>
          <p:nvPr/>
        </p:nvSpPr>
        <p:spPr>
          <a:xfrm>
            <a:off x="4718480" y="3438355"/>
            <a:ext cx="4074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Non-Bank Charter Applications</a:t>
            </a:r>
          </a:p>
          <a:p>
            <a:r>
              <a:rPr lang="en-US" sz="1400" i="1" dirty="0"/>
              <a:t>Select Noteworthy Examples</a:t>
            </a:r>
          </a:p>
        </p:txBody>
      </p:sp>
      <p:pic>
        <p:nvPicPr>
          <p:cNvPr id="1026" name="Picture 2" descr="Logo Paypal – Logos PNG">
            <a:extLst>
              <a:ext uri="{FF2B5EF4-FFF2-40B4-BE49-F238E27FC236}">
                <a16:creationId xmlns:a16="http://schemas.microsoft.com/office/drawing/2014/main" id="{BF96E7D5-17A6-2920-6B10-05AF4BDBA7B1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3" b="36544"/>
          <a:stretch>
            <a:fillRect/>
          </a:stretch>
        </p:blipFill>
        <p:spPr bwMode="auto">
          <a:xfrm>
            <a:off x="5004326" y="4592920"/>
            <a:ext cx="842477" cy="1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pple Blockchain Logo - LogoDix">
            <a:extLst>
              <a:ext uri="{FF2B5EF4-FFF2-40B4-BE49-F238E27FC236}">
                <a16:creationId xmlns:a16="http://schemas.microsoft.com/office/drawing/2014/main" id="{9E138C53-2E4D-2D85-20C3-64BE3F2A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20" y="5499110"/>
            <a:ext cx="765888" cy="2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14F4483-032C-600F-1FEF-E5AEAA36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33" y="5962650"/>
            <a:ext cx="696262" cy="1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dward Jones: Financial Advisors and Wealth Strategies">
            <a:extLst>
              <a:ext uri="{FF2B5EF4-FFF2-40B4-BE49-F238E27FC236}">
                <a16:creationId xmlns:a16="http://schemas.microsoft.com/office/drawing/2014/main" id="{683BDE99-3914-1EF6-693A-57FAD63B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03" y="4166491"/>
            <a:ext cx="865922" cy="1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E76BD-1E80-6FF3-FA12-A933A67F8D30}"/>
              </a:ext>
            </a:extLst>
          </p:cNvPr>
          <p:cNvSpPr txBox="1"/>
          <p:nvPr/>
        </p:nvSpPr>
        <p:spPr>
          <a:xfrm>
            <a:off x="28034" y="164068"/>
            <a:ext cx="7928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8925"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</a:rPr>
              <a:t>Regulatory Developments</a:t>
            </a:r>
          </a:p>
        </p:txBody>
      </p:sp>
    </p:spTree>
    <p:extLst>
      <p:ext uri="{BB962C8B-B14F-4D97-AF65-F5344CB8AC3E}">
        <p14:creationId xmlns:p14="http://schemas.microsoft.com/office/powerpoint/2010/main" val="38655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F4C72-01C9-0FC0-2F60-479D5C130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8C8EACB8-43AD-9CAB-389F-B3EE2EB0562C}"/>
              </a:ext>
            </a:extLst>
          </p:cNvPr>
          <p:cNvSpPr/>
          <p:nvPr/>
        </p:nvSpPr>
        <p:spPr>
          <a:xfrm>
            <a:off x="4694586" y="1866900"/>
            <a:ext cx="1014332" cy="3695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CE3E836E-7A1F-1F4C-10F8-B004791E6ADC}"/>
              </a:ext>
            </a:extLst>
          </p:cNvPr>
          <p:cNvSpPr/>
          <p:nvPr/>
        </p:nvSpPr>
        <p:spPr>
          <a:xfrm>
            <a:off x="2642749" y="1866900"/>
            <a:ext cx="1014332" cy="3695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9BA1016E-8B3C-BDE4-6897-5DFEB0586B3B}"/>
              </a:ext>
            </a:extLst>
          </p:cNvPr>
          <p:cNvSpPr/>
          <p:nvPr/>
        </p:nvSpPr>
        <p:spPr>
          <a:xfrm>
            <a:off x="556863" y="1866900"/>
            <a:ext cx="1014332" cy="3695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CC28331A-F911-3974-7A76-2DAE875B8B70}"/>
              </a:ext>
            </a:extLst>
          </p:cNvPr>
          <p:cNvSpPr/>
          <p:nvPr/>
        </p:nvSpPr>
        <p:spPr>
          <a:xfrm>
            <a:off x="6761981" y="1866900"/>
            <a:ext cx="1014332" cy="3695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2717E-08F7-16F2-C918-6902803B1F43}"/>
              </a:ext>
            </a:extLst>
          </p:cNvPr>
          <p:cNvSpPr txBox="1"/>
          <p:nvPr/>
        </p:nvSpPr>
        <p:spPr>
          <a:xfrm>
            <a:off x="0" y="838200"/>
            <a:ext cx="4064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Elections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Bodies Impacted by the Elections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B5AA8E-F067-AC4A-869B-E6AD0B1A2DCF}"/>
              </a:ext>
            </a:extLst>
          </p:cNvPr>
          <p:cNvSpPr txBox="1"/>
          <p:nvPr/>
        </p:nvSpPr>
        <p:spPr>
          <a:xfrm rot="16200000">
            <a:off x="-246946" y="2833093"/>
            <a:ext cx="10148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President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E16C03-7D04-A262-79A6-946ED5138CA5}"/>
              </a:ext>
            </a:extLst>
          </p:cNvPr>
          <p:cNvCxnSpPr>
            <a:cxnSpLocks/>
          </p:cNvCxnSpPr>
          <p:nvPr/>
        </p:nvCxnSpPr>
        <p:spPr>
          <a:xfrm>
            <a:off x="459477" y="2585280"/>
            <a:ext cx="0" cy="7675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3332D91-B4C0-152D-6ABF-7EEEB5F59AFD}"/>
              </a:ext>
            </a:extLst>
          </p:cNvPr>
          <p:cNvSpPr txBox="1"/>
          <p:nvPr/>
        </p:nvSpPr>
        <p:spPr>
          <a:xfrm rot="16200000">
            <a:off x="-170107" y="3891370"/>
            <a:ext cx="9164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Senate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834DC9-10FA-3C8A-290B-0D09466E181D}"/>
              </a:ext>
            </a:extLst>
          </p:cNvPr>
          <p:cNvCxnSpPr>
            <a:cxnSpLocks/>
          </p:cNvCxnSpPr>
          <p:nvPr/>
        </p:nvCxnSpPr>
        <p:spPr>
          <a:xfrm>
            <a:off x="459477" y="3649459"/>
            <a:ext cx="0" cy="7675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B1777B7-EC78-D67A-B413-A634A0941622}"/>
              </a:ext>
            </a:extLst>
          </p:cNvPr>
          <p:cNvSpPr txBox="1"/>
          <p:nvPr/>
        </p:nvSpPr>
        <p:spPr>
          <a:xfrm rot="16200000">
            <a:off x="-137211" y="4958170"/>
            <a:ext cx="9164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House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A7ECAA-53DD-97B1-6A5F-0000E27C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038" y="2638730"/>
            <a:ext cx="696262" cy="696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ED91C1-0F5C-A746-C4FC-25247F00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038" y="3687309"/>
            <a:ext cx="696262" cy="6962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9555E6-182A-199A-C5BE-B1E85A870B51}"/>
              </a:ext>
            </a:extLst>
          </p:cNvPr>
          <p:cNvSpPr txBox="1"/>
          <p:nvPr/>
        </p:nvSpPr>
        <p:spPr>
          <a:xfrm>
            <a:off x="5839720" y="1955512"/>
            <a:ext cx="8277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2022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F26D2C0-E481-EBF5-B451-3824A15DF500}"/>
              </a:ext>
            </a:extLst>
          </p:cNvPr>
          <p:cNvCxnSpPr>
            <a:cxnSpLocks/>
          </p:cNvCxnSpPr>
          <p:nvPr/>
        </p:nvCxnSpPr>
        <p:spPr>
          <a:xfrm flipH="1">
            <a:off x="5795730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7EB3B83D-7EBD-667C-B4EF-8F43E658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038" y="4754394"/>
            <a:ext cx="696262" cy="69626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89AB03B-FF3F-B405-646F-6481CF7F7F46}"/>
              </a:ext>
            </a:extLst>
          </p:cNvPr>
          <p:cNvCxnSpPr>
            <a:cxnSpLocks/>
          </p:cNvCxnSpPr>
          <p:nvPr/>
        </p:nvCxnSpPr>
        <p:spPr>
          <a:xfrm>
            <a:off x="459477" y="4718766"/>
            <a:ext cx="0" cy="7675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38C5EAE-C2AB-2C02-8181-B9EA3ADD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784" y="2638730"/>
            <a:ext cx="696262" cy="6962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A62DA5-B6B7-FDAD-0C97-092CCA428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784" y="3687309"/>
            <a:ext cx="696262" cy="6962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0BAC506-2D2E-476D-8C99-C302AE5A8EC9}"/>
              </a:ext>
            </a:extLst>
          </p:cNvPr>
          <p:cNvSpPr txBox="1"/>
          <p:nvPr/>
        </p:nvSpPr>
        <p:spPr>
          <a:xfrm>
            <a:off x="2767454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2016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ACE318-78F1-CEE6-C444-8C0869F47318}"/>
              </a:ext>
            </a:extLst>
          </p:cNvPr>
          <p:cNvCxnSpPr>
            <a:cxnSpLocks/>
          </p:cNvCxnSpPr>
          <p:nvPr/>
        </p:nvCxnSpPr>
        <p:spPr>
          <a:xfrm flipH="1">
            <a:off x="2694023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6419695F-8A5E-E931-6AAD-1FCE5AA41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84" y="4754394"/>
            <a:ext cx="696262" cy="6962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A14E43-0FC7-80E6-A38B-EAEC5775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016" y="2638730"/>
            <a:ext cx="696262" cy="6962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6BBC27-A1AA-2340-1109-435A88A5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016" y="3687309"/>
            <a:ext cx="696262" cy="69626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9E81239-D7BB-FB1B-5E1C-9B4E69CAC370}"/>
              </a:ext>
            </a:extLst>
          </p:cNvPr>
          <p:cNvSpPr txBox="1"/>
          <p:nvPr/>
        </p:nvSpPr>
        <p:spPr>
          <a:xfrm>
            <a:off x="6855257" y="1955512"/>
            <a:ext cx="8277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2024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407503-B9BA-4879-2CB6-7E006EB07141}"/>
              </a:ext>
            </a:extLst>
          </p:cNvPr>
          <p:cNvCxnSpPr>
            <a:cxnSpLocks/>
          </p:cNvCxnSpPr>
          <p:nvPr/>
        </p:nvCxnSpPr>
        <p:spPr>
          <a:xfrm flipH="1">
            <a:off x="6813255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45F4F87-B301-FC9E-098D-C1008D54E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016" y="4754394"/>
            <a:ext cx="696262" cy="69626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FF868AB-8547-AEA0-33AD-B1AC793ED30C}"/>
              </a:ext>
            </a:extLst>
          </p:cNvPr>
          <p:cNvSpPr txBox="1"/>
          <p:nvPr/>
        </p:nvSpPr>
        <p:spPr>
          <a:xfrm>
            <a:off x="7911136" y="1955512"/>
            <a:ext cx="8277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2026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403B5F4-B3C2-9AB9-937E-661D7D30928C}"/>
              </a:ext>
            </a:extLst>
          </p:cNvPr>
          <p:cNvCxnSpPr>
            <a:cxnSpLocks/>
          </p:cNvCxnSpPr>
          <p:nvPr/>
        </p:nvCxnSpPr>
        <p:spPr>
          <a:xfrm flipH="1">
            <a:off x="7869134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BD179472-A272-5EE3-9342-679B7DDBA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21" y="2638730"/>
            <a:ext cx="696262" cy="6962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1780F68-1185-30A9-9B9D-30BC3E8A1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621" y="3687309"/>
            <a:ext cx="696262" cy="696262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31CF174C-ED01-82D5-4063-BFF80E8AED5F}"/>
              </a:ext>
            </a:extLst>
          </p:cNvPr>
          <p:cNvSpPr txBox="1"/>
          <p:nvPr/>
        </p:nvSpPr>
        <p:spPr>
          <a:xfrm>
            <a:off x="4819291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2020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27EC5B18-1DB0-8267-3EA8-461B7A4AC95B}"/>
              </a:ext>
            </a:extLst>
          </p:cNvPr>
          <p:cNvCxnSpPr>
            <a:cxnSpLocks/>
          </p:cNvCxnSpPr>
          <p:nvPr/>
        </p:nvCxnSpPr>
        <p:spPr>
          <a:xfrm flipH="1">
            <a:off x="4745860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D63748CA-9AD2-CA29-5258-684671E4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621" y="4754394"/>
            <a:ext cx="696262" cy="696262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D75E8095-E4AA-5661-18A1-1F4B1FCA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638" y="2638730"/>
            <a:ext cx="696262" cy="696262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F5A423BA-D412-923E-5E9C-20EDB748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38" y="3687309"/>
            <a:ext cx="696262" cy="696262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9D7D5333-769D-2393-2CF7-FD2EB7F07B51}"/>
              </a:ext>
            </a:extLst>
          </p:cNvPr>
          <p:cNvSpPr txBox="1"/>
          <p:nvPr/>
        </p:nvSpPr>
        <p:spPr>
          <a:xfrm>
            <a:off x="3788606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2018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39A30FB1-E619-0A6B-8FFF-D6AB46B24F81}"/>
              </a:ext>
            </a:extLst>
          </p:cNvPr>
          <p:cNvCxnSpPr>
            <a:cxnSpLocks/>
          </p:cNvCxnSpPr>
          <p:nvPr/>
        </p:nvCxnSpPr>
        <p:spPr>
          <a:xfrm flipH="1">
            <a:off x="3722324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E1FAC2C-90A1-1880-140B-76CD00BD7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38" y="4754394"/>
            <a:ext cx="696262" cy="696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9AAE0-44CE-04E8-F00D-2926F5F5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21" y="4754394"/>
            <a:ext cx="696262" cy="696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20E09-F9D4-B035-6B7E-F0983AD4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84" y="2638730"/>
            <a:ext cx="696262" cy="696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086D8-F9BC-8859-9E96-F6A1ED9E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84" y="3687309"/>
            <a:ext cx="696262" cy="696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C55C1-5F35-9D86-AAA2-AB5EADCD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38" y="2638730"/>
            <a:ext cx="696262" cy="696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10B3E-6FFD-6EAC-B6A0-7AB0C6F2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38" y="2638730"/>
            <a:ext cx="696262" cy="696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3BC917-7D0D-FE7A-DC61-62A6ADB1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38730"/>
            <a:ext cx="696262" cy="696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B4856-C53E-4E43-F090-F48E94DE9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3687309"/>
            <a:ext cx="696262" cy="6962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1AE11-0BD7-3161-F753-1C06688D9375}"/>
              </a:ext>
            </a:extLst>
          </p:cNvPr>
          <p:cNvSpPr txBox="1"/>
          <p:nvPr/>
        </p:nvSpPr>
        <p:spPr>
          <a:xfrm>
            <a:off x="1717513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2014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E1D09E-CE0F-161D-427F-165592542DC1}"/>
              </a:ext>
            </a:extLst>
          </p:cNvPr>
          <p:cNvCxnSpPr>
            <a:cxnSpLocks/>
          </p:cNvCxnSpPr>
          <p:nvPr/>
        </p:nvCxnSpPr>
        <p:spPr>
          <a:xfrm flipH="1">
            <a:off x="1648918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682A0-F8EE-07C8-68B3-400DD6C2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754394"/>
            <a:ext cx="696262" cy="696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16E736-3DC2-5860-82B9-079A131A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38730"/>
            <a:ext cx="696262" cy="696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8DA984-6DEC-7AA8-7A44-8E2814E8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687309"/>
            <a:ext cx="696262" cy="696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776341-DE92-686B-7E05-FDCBD657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38730"/>
            <a:ext cx="696262" cy="696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BB505-1FF2-17B5-7861-58CA80A99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8" y="2638730"/>
            <a:ext cx="696262" cy="6962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B9560-DF6E-CB92-D7C8-F5B829491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898" y="3687309"/>
            <a:ext cx="696262" cy="6962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468C41-FD0E-E268-8919-AD87337DCE5C}"/>
              </a:ext>
            </a:extLst>
          </p:cNvPr>
          <p:cNvSpPr txBox="1"/>
          <p:nvPr/>
        </p:nvSpPr>
        <p:spPr>
          <a:xfrm>
            <a:off x="681568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2012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C8E517-1573-6B4A-3747-FCA66F00A1AA}"/>
              </a:ext>
            </a:extLst>
          </p:cNvPr>
          <p:cNvCxnSpPr>
            <a:cxnSpLocks/>
          </p:cNvCxnSpPr>
          <p:nvPr/>
        </p:nvCxnSpPr>
        <p:spPr>
          <a:xfrm flipH="1">
            <a:off x="608137" y="2362200"/>
            <a:ext cx="9117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AD13805-3209-6399-C88B-82C76800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8" y="4754394"/>
            <a:ext cx="696262" cy="696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E56331-1E96-31D5-CCC0-1CFFE751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8" y="2638730"/>
            <a:ext cx="696262" cy="6962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4D88AB-29DC-3A42-DE4A-B93EDBF4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8" y="3687309"/>
            <a:ext cx="696262" cy="6962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928D77-656A-472E-4798-21B3DC5E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8" y="2638730"/>
            <a:ext cx="696262" cy="6962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1F5FA3-A3A1-4D2B-D645-06274DC0C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8" y="3687309"/>
            <a:ext cx="696262" cy="6962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62566B-7DA7-5794-90F9-6A4933B60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638" y="4754394"/>
            <a:ext cx="696262" cy="6962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26C59B9-405F-67BB-213C-5784CDFF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38" y="3687309"/>
            <a:ext cx="696262" cy="69626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3A95E89-9C4B-DB11-736D-1F6DC32AB1B1}"/>
              </a:ext>
            </a:extLst>
          </p:cNvPr>
          <p:cNvSpPr txBox="1"/>
          <p:nvPr/>
        </p:nvSpPr>
        <p:spPr>
          <a:xfrm>
            <a:off x="1781464" y="2133387"/>
            <a:ext cx="694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Midterm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BF0488-21DD-D54E-DB9E-6AA766806982}"/>
              </a:ext>
            </a:extLst>
          </p:cNvPr>
          <p:cNvSpPr txBox="1"/>
          <p:nvPr/>
        </p:nvSpPr>
        <p:spPr>
          <a:xfrm>
            <a:off x="3829628" y="2133387"/>
            <a:ext cx="694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Midterm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086712-57D3-816D-1162-73608CB22334}"/>
              </a:ext>
            </a:extLst>
          </p:cNvPr>
          <p:cNvSpPr txBox="1"/>
          <p:nvPr/>
        </p:nvSpPr>
        <p:spPr>
          <a:xfrm>
            <a:off x="5905500" y="2133387"/>
            <a:ext cx="694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Midterm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E818A0-611A-0475-1D14-55059DCAF09E}"/>
              </a:ext>
            </a:extLst>
          </p:cNvPr>
          <p:cNvSpPr txBox="1"/>
          <p:nvPr/>
        </p:nvSpPr>
        <p:spPr>
          <a:xfrm>
            <a:off x="7978874" y="2133387"/>
            <a:ext cx="694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Midterm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7E255A-81EE-DDD4-CB82-F0A8DBB11A51}"/>
              </a:ext>
            </a:extLst>
          </p:cNvPr>
          <p:cNvSpPr txBox="1"/>
          <p:nvPr/>
        </p:nvSpPr>
        <p:spPr>
          <a:xfrm>
            <a:off x="643676" y="2133387"/>
            <a:ext cx="84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Presidential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4C5BF6-7A80-D9BB-A71E-0CDE801CBB66}"/>
              </a:ext>
            </a:extLst>
          </p:cNvPr>
          <p:cNvSpPr txBox="1"/>
          <p:nvPr/>
        </p:nvSpPr>
        <p:spPr>
          <a:xfrm>
            <a:off x="2729562" y="2133387"/>
            <a:ext cx="84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Presidential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4F9A4164-8BDD-7558-45A7-9044C2A3EC06}"/>
              </a:ext>
            </a:extLst>
          </p:cNvPr>
          <p:cNvSpPr txBox="1"/>
          <p:nvPr/>
        </p:nvSpPr>
        <p:spPr>
          <a:xfrm>
            <a:off x="4781399" y="2133387"/>
            <a:ext cx="84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Presidential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DC01C191-27F4-C2A2-DD25-C08DDA39C8DA}"/>
              </a:ext>
            </a:extLst>
          </p:cNvPr>
          <p:cNvSpPr txBox="1"/>
          <p:nvPr/>
        </p:nvSpPr>
        <p:spPr>
          <a:xfrm>
            <a:off x="6848794" y="2133387"/>
            <a:ext cx="84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Presidential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64D78C52-4C4B-B940-6B02-94C381D06840}"/>
              </a:ext>
            </a:extLst>
          </p:cNvPr>
          <p:cNvSpPr txBox="1"/>
          <p:nvPr/>
        </p:nvSpPr>
        <p:spPr>
          <a:xfrm>
            <a:off x="-77455" y="1955512"/>
            <a:ext cx="7649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sz="1300" i="1" dirty="0"/>
              <a:t>Yr.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F59267D2-E0BE-A26D-1837-A1E3502B236E}"/>
              </a:ext>
            </a:extLst>
          </p:cNvPr>
          <p:cNvSpPr txBox="1"/>
          <p:nvPr/>
        </p:nvSpPr>
        <p:spPr>
          <a:xfrm>
            <a:off x="-133928" y="2133600"/>
            <a:ext cx="840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Type</a:t>
            </a:r>
          </a:p>
        </p:txBody>
      </p:sp>
      <p:pic>
        <p:nvPicPr>
          <p:cNvPr id="1049" name="Picture 1048">
            <a:extLst>
              <a:ext uri="{FF2B5EF4-FFF2-40B4-BE49-F238E27FC236}">
                <a16:creationId xmlns:a16="http://schemas.microsoft.com/office/drawing/2014/main" id="{28380212-2FE4-EB69-F2F0-C44DEA901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38" y="3687309"/>
            <a:ext cx="696262" cy="696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0AEF7-55AD-112E-5C00-BF8F8BB777DB}"/>
              </a:ext>
            </a:extLst>
          </p:cNvPr>
          <p:cNvSpPr/>
          <p:nvPr/>
        </p:nvSpPr>
        <p:spPr>
          <a:xfrm>
            <a:off x="556863" y="1566352"/>
            <a:ext cx="2085886" cy="300548"/>
          </a:xfrm>
          <a:prstGeom prst="rect">
            <a:avLst/>
          </a:prstGeom>
          <a:solidFill>
            <a:srgbClr val="1E40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Obama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F6958-7105-0B2B-937D-DAE2601624C0}"/>
              </a:ext>
            </a:extLst>
          </p:cNvPr>
          <p:cNvSpPr/>
          <p:nvPr/>
        </p:nvSpPr>
        <p:spPr>
          <a:xfrm>
            <a:off x="4694585" y="1566352"/>
            <a:ext cx="2067396" cy="300548"/>
          </a:xfrm>
          <a:prstGeom prst="rect">
            <a:avLst/>
          </a:prstGeom>
          <a:solidFill>
            <a:srgbClr val="1E40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Biden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9AA3CA8-F44B-2FD2-6B8C-7970676E9F6E}"/>
              </a:ext>
            </a:extLst>
          </p:cNvPr>
          <p:cNvSpPr/>
          <p:nvPr/>
        </p:nvSpPr>
        <p:spPr>
          <a:xfrm>
            <a:off x="2642748" y="1566352"/>
            <a:ext cx="2051838" cy="300548"/>
          </a:xfrm>
          <a:prstGeom prst="rect">
            <a:avLst/>
          </a:prstGeom>
          <a:solidFill>
            <a:srgbClr val="E81B2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Trump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EFAEDD-9D8E-2C2A-B930-A8B93A14BACA}"/>
              </a:ext>
            </a:extLst>
          </p:cNvPr>
          <p:cNvSpPr/>
          <p:nvPr/>
        </p:nvSpPr>
        <p:spPr>
          <a:xfrm>
            <a:off x="6761981" y="1566352"/>
            <a:ext cx="2061706" cy="300548"/>
          </a:xfrm>
          <a:prstGeom prst="rect">
            <a:avLst/>
          </a:prstGeom>
          <a:solidFill>
            <a:srgbClr val="E81B2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Trump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C9111621-6159-FC8E-5030-C99A8AC2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27" y="2638730"/>
            <a:ext cx="696262" cy="69626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412524-D3FC-2A63-91D6-D257BD09DC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0036" y="3639002"/>
            <a:ext cx="739844" cy="792877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15FAFF5-D08F-2F2A-AA59-9678134D5B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0036" y="4706087"/>
            <a:ext cx="739844" cy="792877"/>
          </a:xfrm>
          <a:prstGeom prst="rect">
            <a:avLst/>
          </a:prstGeom>
        </p:spPr>
      </p:pic>
      <p:sp>
        <p:nvSpPr>
          <p:cNvPr id="1039" name="TextBox 1038">
            <a:extLst>
              <a:ext uri="{FF2B5EF4-FFF2-40B4-BE49-F238E27FC236}">
                <a16:creationId xmlns:a16="http://schemas.microsoft.com/office/drawing/2014/main" id="{8FABB02A-4CFB-A3CA-54DD-28617A851473}"/>
              </a:ext>
            </a:extLst>
          </p:cNvPr>
          <p:cNvSpPr txBox="1"/>
          <p:nvPr/>
        </p:nvSpPr>
        <p:spPr>
          <a:xfrm>
            <a:off x="28034" y="164068"/>
            <a:ext cx="7928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8925"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</a:rPr>
              <a:t>U.S. Elections</a:t>
            </a:r>
          </a:p>
        </p:txBody>
      </p:sp>
    </p:spTree>
    <p:extLst>
      <p:ext uri="{BB962C8B-B14F-4D97-AF65-F5344CB8AC3E}">
        <p14:creationId xmlns:p14="http://schemas.microsoft.com/office/powerpoint/2010/main" val="1196572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002927" y="3028890"/>
            <a:ext cx="71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68475"/>
            <a:r>
              <a:rPr lang="en-US" sz="2000" b="1" dirty="0">
                <a:latin typeface="Franklin Gothic Book" pitchFamily="34" charset="0"/>
              </a:rPr>
              <a:t>IV. Strategic Alternatives &amp; Best Practices</a:t>
            </a:r>
            <a:endParaRPr lang="en-US" i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4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F4CD-49C9-393A-4ABA-EC0551FBA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5BCA66-B0C6-E5D3-1F9B-80CDD988BCA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EB95A2-2401-5008-35EF-1C2AA5F1497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BB0C69E-D8CF-ABF2-0810-7A5623442E89}"/>
              </a:ext>
            </a:extLst>
          </p:cNvPr>
          <p:cNvSpPr txBox="1"/>
          <p:nvPr/>
        </p:nvSpPr>
        <p:spPr>
          <a:xfrm>
            <a:off x="2020390" y="302889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76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I.  Olsen Palmer - Firm Overview &amp; Credentials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9361DE73-FB86-654A-6D62-C566CFA6B3D0}"/>
              </a:ext>
            </a:extLst>
          </p:cNvPr>
          <p:cNvSpPr>
            <a:spLocks noChangeShapeType="1"/>
          </p:cNvSpPr>
          <p:nvPr/>
        </p:nvSpPr>
        <p:spPr bwMode="gray">
          <a:xfrm>
            <a:off x="2057400" y="28194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65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04801" y="5202572"/>
            <a:ext cx="3383280" cy="320040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V. Strategic Merger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53545" y="6057446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Branch(es)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53545" y="5633896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Whole Bank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04800" y="3488216"/>
            <a:ext cx="1280160" cy="1245121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III. Acquisitions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4800" y="5614953"/>
            <a:ext cx="1280160" cy="771159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VI. Sale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04800" y="1788813"/>
            <a:ext cx="1280160" cy="1630650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II. Organic Initiatives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753545" y="3913067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Branch(es)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753545" y="3488216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Whole Bank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753545" y="4337916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Non-Bank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753545" y="2638514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Fee Income Enhancement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753545" y="1788812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Expense Reduction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04801" y="1371110"/>
            <a:ext cx="3383280" cy="320040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I. Status Quo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753545" y="2213663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NIM Expansion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10945" y="1331667"/>
            <a:ext cx="49520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Continuation of existing strategy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“Business as usual”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53545" y="3063365"/>
            <a:ext cx="1920240" cy="320040"/>
          </a:xfrm>
          <a:prstGeom prst="roundRect">
            <a:avLst/>
          </a:prstGeom>
          <a:solidFill>
            <a:srgbClr val="8FAECE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 (Body)"/>
              </a:rPr>
              <a:t>Earning Asset Growth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10945" y="1757695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Targeted reduction in non-interest expenses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Head count reduction, branch closures, etc.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0945" y="2183723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Targeted focus on NIM maintenance/expansion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Yield maintenance and/or borrowing cost optimization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10945" y="2609751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Spurring non-interest income revenue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Launch or expansion of fee income products/business lines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10945" y="3035779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Growth in earning asset base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Lender lift-outs, LPO launch, product line expansion, etc.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10945" y="3461807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Whole-bank acquisition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In-market or enter new market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10945" y="3887835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Branch acquisition(s)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Acquire only select assets, locations, and deposits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810945" y="4313863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Non-bank acquisition(s)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Fee income businesses or specialty finance companies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10945" y="4739891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Merge with similarly-sized institution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Added scale drives value but addressing social issues is difficult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810945" y="5591947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Sale of institution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Maximize near-term shareholder value but cede control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10945" y="6017975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Sale of branch(es)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Reduce operating expenses and improve loan/deposit ratio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B5CED4-F16C-4BD7-8726-8D268BE608F7}"/>
              </a:ext>
            </a:extLst>
          </p:cNvPr>
          <p:cNvSpPr txBox="1"/>
          <p:nvPr/>
        </p:nvSpPr>
        <p:spPr>
          <a:xfrm>
            <a:off x="3810945" y="5165919"/>
            <a:ext cx="4266255" cy="46935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19063" indent="-119063"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100" dirty="0">
                <a:latin typeface="Calibri (Body)"/>
              </a:rPr>
              <a:t>Strategic Merger</a:t>
            </a:r>
          </a:p>
          <a:p>
            <a:pPr marL="347662" lvl="1" indent="-171450">
              <a:spcAft>
                <a:spcPts val="600"/>
              </a:spcAft>
              <a:buFontTx/>
              <a:buChar char="-"/>
            </a:pPr>
            <a:r>
              <a:rPr lang="en-US" sz="1100" i="1" dirty="0">
                <a:latin typeface="Calibri (Body)"/>
              </a:rPr>
              <a:t>Less than 50% ownership but potential for key executives to remain</a:t>
            </a:r>
          </a:p>
        </p:txBody>
      </p:sp>
      <p:sp>
        <p:nvSpPr>
          <p:cNvPr id="66" name="Rounded Rectangle 25">
            <a:extLst>
              <a:ext uri="{FF2B5EF4-FFF2-40B4-BE49-F238E27FC236}">
                <a16:creationId xmlns:a16="http://schemas.microsoft.com/office/drawing/2014/main" id="{E817AFC7-7092-40F3-9372-9117E04B774D}"/>
              </a:ext>
            </a:extLst>
          </p:cNvPr>
          <p:cNvSpPr/>
          <p:nvPr/>
        </p:nvSpPr>
        <p:spPr>
          <a:xfrm>
            <a:off x="304801" y="4802229"/>
            <a:ext cx="3383280" cy="320040"/>
          </a:xfrm>
          <a:prstGeom prst="roundRect">
            <a:avLst/>
          </a:prstGeom>
          <a:solidFill>
            <a:srgbClr val="13236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i="1" dirty="0">
                <a:solidFill>
                  <a:schemeClr val="bg1"/>
                </a:solidFill>
                <a:latin typeface="Calibri (Body)"/>
              </a:rPr>
              <a:t>IV. Merger-of-Equals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967F25-D4A3-B413-33E5-C07D7A206882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Strategic Options for Creating Value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1A6800-8604-1B1E-2FE9-1C637A89B149}"/>
              </a:ext>
            </a:extLst>
          </p:cNvPr>
          <p:cNvSpPr txBox="1"/>
          <p:nvPr/>
        </p:nvSpPr>
        <p:spPr>
          <a:xfrm>
            <a:off x="0" y="762000"/>
            <a:ext cx="518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Strategic Options Blueprint</a:t>
            </a:r>
          </a:p>
          <a:p>
            <a:r>
              <a:rPr lang="en-US" sz="1400" i="1" dirty="0"/>
              <a:t>Organic and M&amp;A-Related Strategic Options</a:t>
            </a:r>
          </a:p>
        </p:txBody>
      </p:sp>
    </p:spTree>
    <p:extLst>
      <p:ext uri="{BB962C8B-B14F-4D97-AF65-F5344CB8AC3E}">
        <p14:creationId xmlns:p14="http://schemas.microsoft.com/office/powerpoint/2010/main" val="1944367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EEB43-2750-44CF-0947-58F1E675E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DEBDA9-905F-716C-7039-8B547504793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8B921D-6914-6266-6AC5-9722C2E46B6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BB50188-FB2A-5890-EDFA-23C9164F77D2}"/>
              </a:ext>
            </a:extLst>
          </p:cNvPr>
          <p:cNvSpPr txBox="1"/>
          <p:nvPr/>
        </p:nvSpPr>
        <p:spPr>
          <a:xfrm>
            <a:off x="2057400" y="32574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8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black"/>
                </a:solidFill>
                <a:latin typeface="Franklin Gothic Book" pitchFamily="34" charset="0"/>
              </a:rPr>
              <a:t>For Prospective Buyers</a:t>
            </a:r>
          </a:p>
        </p:txBody>
      </p:sp>
    </p:spTree>
    <p:extLst>
      <p:ext uri="{BB962C8B-B14F-4D97-AF65-F5344CB8AC3E}">
        <p14:creationId xmlns:p14="http://schemas.microsoft.com/office/powerpoint/2010/main" val="285889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3BD329FA-BA7F-B225-7B59-784249E69289}"/>
              </a:ext>
            </a:extLst>
          </p:cNvPr>
          <p:cNvGrpSpPr/>
          <p:nvPr/>
        </p:nvGrpSpPr>
        <p:grpSpPr>
          <a:xfrm>
            <a:off x="2912364" y="1329416"/>
            <a:ext cx="3319272" cy="3319272"/>
            <a:chOff x="2929128" y="1741102"/>
            <a:chExt cx="3319272" cy="33192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AF227B1-0838-8A09-0958-E54C0BAB3FE2}"/>
                </a:ext>
              </a:extLst>
            </p:cNvPr>
            <p:cNvGrpSpPr/>
            <p:nvPr/>
          </p:nvGrpSpPr>
          <p:grpSpPr>
            <a:xfrm>
              <a:off x="3382252" y="2871156"/>
              <a:ext cx="2413024" cy="1319844"/>
              <a:chOff x="152400" y="2947356"/>
              <a:chExt cx="2413024" cy="131984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E3E5F-1C25-6F49-577C-4CDDB197A320}"/>
                  </a:ext>
                </a:extLst>
              </p:cNvPr>
              <p:cNvSpPr txBox="1"/>
              <p:nvPr/>
            </p:nvSpPr>
            <p:spPr>
              <a:xfrm>
                <a:off x="152400" y="2947356"/>
                <a:ext cx="24130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500"/>
                  </a:spcAft>
                </a:pPr>
                <a:r>
                  <a:rPr lang="en-US" sz="3000" b="1" i="1" dirty="0">
                    <a:solidFill>
                      <a:srgbClr val="122261"/>
                    </a:solidFill>
                  </a:rPr>
                  <a:t>Transaction</a:t>
                </a:r>
              </a:p>
            </p:txBody>
          </p:sp>
          <p:pic>
            <p:nvPicPr>
              <p:cNvPr id="6" name="Graphic 5" descr="Handshake with solid fill">
                <a:extLst>
                  <a:ext uri="{FF2B5EF4-FFF2-40B4-BE49-F238E27FC236}">
                    <a16:creationId xmlns:a16="http://schemas.microsoft.com/office/drawing/2014/main" id="{462A35D9-BA07-3085-9F47-ACA4D6170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901712" y="33528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89" name="Circle: Hollow 88">
              <a:extLst>
                <a:ext uri="{FF2B5EF4-FFF2-40B4-BE49-F238E27FC236}">
                  <a16:creationId xmlns:a16="http://schemas.microsoft.com/office/drawing/2014/main" id="{8935688E-94F4-435B-0FD2-7047ADA03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9128" y="1741102"/>
              <a:ext cx="3319272" cy="3319272"/>
            </a:xfrm>
            <a:prstGeom prst="donut">
              <a:avLst>
                <a:gd name="adj" fmla="val 10358"/>
              </a:avLst>
            </a:prstGeom>
            <a:solidFill>
              <a:srgbClr val="1323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858EA86C-66EA-7EF2-77CD-08F5AA9500B5}"/>
              </a:ext>
            </a:extLst>
          </p:cNvPr>
          <p:cNvSpPr txBox="1"/>
          <p:nvPr/>
        </p:nvSpPr>
        <p:spPr>
          <a:xfrm>
            <a:off x="3258929" y="5157156"/>
            <a:ext cx="2608891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b="1" i="1" dirty="0"/>
              <a:t>Management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C5AA094-F077-EE64-9926-D0DC3C004701}"/>
              </a:ext>
            </a:extLst>
          </p:cNvPr>
          <p:cNvSpPr txBox="1"/>
          <p:nvPr/>
        </p:nvSpPr>
        <p:spPr>
          <a:xfrm>
            <a:off x="396001" y="1061877"/>
            <a:ext cx="2608891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b="1" i="1" dirty="0"/>
              <a:t>Board of Directors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48A5491-C89B-9E3A-4288-3CB211B845FC}"/>
              </a:ext>
            </a:extLst>
          </p:cNvPr>
          <p:cNvSpPr txBox="1"/>
          <p:nvPr/>
        </p:nvSpPr>
        <p:spPr>
          <a:xfrm>
            <a:off x="6105199" y="1061877"/>
            <a:ext cx="2608891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b="1" i="1" dirty="0"/>
              <a:t>Outside Advisors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D0F7747-82F2-04ED-DBED-095BD0AFAD83}"/>
              </a:ext>
            </a:extLst>
          </p:cNvPr>
          <p:cNvSpPr/>
          <p:nvPr/>
        </p:nvSpPr>
        <p:spPr>
          <a:xfrm rot="5400000">
            <a:off x="4114800" y="1422855"/>
            <a:ext cx="914400" cy="8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4EC1F31-14F9-4A38-5847-71E0A01DFB8F}"/>
              </a:ext>
            </a:extLst>
          </p:cNvPr>
          <p:cNvSpPr/>
          <p:nvPr/>
        </p:nvSpPr>
        <p:spPr>
          <a:xfrm rot="12600000">
            <a:off x="5419246" y="3703703"/>
            <a:ext cx="914400" cy="8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CA58C49-FCEC-EDE7-3694-535A84C74817}"/>
              </a:ext>
            </a:extLst>
          </p:cNvPr>
          <p:cNvSpPr/>
          <p:nvPr/>
        </p:nvSpPr>
        <p:spPr>
          <a:xfrm rot="19800000">
            <a:off x="2802913" y="3707501"/>
            <a:ext cx="914400" cy="8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row: Up 100">
            <a:extLst>
              <a:ext uri="{FF2B5EF4-FFF2-40B4-BE49-F238E27FC236}">
                <a16:creationId xmlns:a16="http://schemas.microsoft.com/office/drawing/2014/main" id="{7B8F83D4-F43C-8294-7365-219125178A09}"/>
              </a:ext>
            </a:extLst>
          </p:cNvPr>
          <p:cNvSpPr/>
          <p:nvPr/>
        </p:nvSpPr>
        <p:spPr>
          <a:xfrm rot="3552952">
            <a:off x="5889102" y="1780757"/>
            <a:ext cx="484632" cy="596128"/>
          </a:xfrm>
          <a:prstGeom prst="upArrow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Arrow: Up 101">
            <a:extLst>
              <a:ext uri="{FF2B5EF4-FFF2-40B4-BE49-F238E27FC236}">
                <a16:creationId xmlns:a16="http://schemas.microsoft.com/office/drawing/2014/main" id="{E31C5E29-845C-18C4-D5A9-0685EFA39420}"/>
              </a:ext>
            </a:extLst>
          </p:cNvPr>
          <p:cNvSpPr/>
          <p:nvPr/>
        </p:nvSpPr>
        <p:spPr>
          <a:xfrm rot="10800000">
            <a:off x="4324594" y="4509271"/>
            <a:ext cx="484632" cy="596128"/>
          </a:xfrm>
          <a:prstGeom prst="upArrow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row: Up 102">
            <a:extLst>
              <a:ext uri="{FF2B5EF4-FFF2-40B4-BE49-F238E27FC236}">
                <a16:creationId xmlns:a16="http://schemas.microsoft.com/office/drawing/2014/main" id="{C6ABDDEA-6712-8DDC-C39D-107B086853F9}"/>
              </a:ext>
            </a:extLst>
          </p:cNvPr>
          <p:cNvSpPr/>
          <p:nvPr/>
        </p:nvSpPr>
        <p:spPr>
          <a:xfrm rot="18017042">
            <a:off x="2736697" y="1772400"/>
            <a:ext cx="484632" cy="596128"/>
          </a:xfrm>
          <a:prstGeom prst="upArrow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4C5521C-B654-9400-F6E9-DCA369112769}"/>
              </a:ext>
            </a:extLst>
          </p:cNvPr>
          <p:cNvGrpSpPr/>
          <p:nvPr/>
        </p:nvGrpSpPr>
        <p:grpSpPr>
          <a:xfrm>
            <a:off x="1271070" y="1595275"/>
            <a:ext cx="858753" cy="809517"/>
            <a:chOff x="4133998" y="5696487"/>
            <a:chExt cx="858753" cy="80951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ECCE740-6850-ECB4-9DE4-C3D2DA3E6DD8}"/>
                </a:ext>
              </a:extLst>
            </p:cNvPr>
            <p:cNvSpPr/>
            <p:nvPr/>
          </p:nvSpPr>
          <p:spPr>
            <a:xfrm>
              <a:off x="4133998" y="5696487"/>
              <a:ext cx="858753" cy="809517"/>
            </a:xfrm>
            <a:prstGeom prst="ellipse">
              <a:avLst/>
            </a:prstGeom>
            <a:solidFill>
              <a:srgbClr val="13236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2" name="Graphic 111" descr="Board Of Directors with solid fill">
              <a:extLst>
                <a:ext uri="{FF2B5EF4-FFF2-40B4-BE49-F238E27FC236}">
                  <a16:creationId xmlns:a16="http://schemas.microsoft.com/office/drawing/2014/main" id="{DB202D41-EAA5-975A-7995-72694234CA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9489" y="5817360"/>
              <a:ext cx="567771" cy="567771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CAA904B-74CC-AE3B-BEB0-20449EF8BCEE}"/>
              </a:ext>
            </a:extLst>
          </p:cNvPr>
          <p:cNvGrpSpPr/>
          <p:nvPr/>
        </p:nvGrpSpPr>
        <p:grpSpPr>
          <a:xfrm>
            <a:off x="4133998" y="5696487"/>
            <a:ext cx="858753" cy="809517"/>
            <a:chOff x="970047" y="1752600"/>
            <a:chExt cx="858753" cy="809517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F031385-3355-2A3D-5F5D-91A332147470}"/>
                </a:ext>
              </a:extLst>
            </p:cNvPr>
            <p:cNvSpPr/>
            <p:nvPr/>
          </p:nvSpPr>
          <p:spPr>
            <a:xfrm>
              <a:off x="970047" y="1752600"/>
              <a:ext cx="858753" cy="809517"/>
            </a:xfrm>
            <a:prstGeom prst="ellipse">
              <a:avLst/>
            </a:prstGeom>
            <a:solidFill>
              <a:srgbClr val="13236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4" name="Graphic 113" descr="Users with solid fill">
              <a:extLst>
                <a:ext uri="{FF2B5EF4-FFF2-40B4-BE49-F238E27FC236}">
                  <a16:creationId xmlns:a16="http://schemas.microsoft.com/office/drawing/2014/main" id="{8E948951-22A2-05EF-DCBA-20E0B4B57C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5922" y="1813857"/>
              <a:ext cx="687003" cy="687003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6AEBEEE-8842-1F04-C3C7-F0B9564EBBE9}"/>
              </a:ext>
            </a:extLst>
          </p:cNvPr>
          <p:cNvGrpSpPr/>
          <p:nvPr/>
        </p:nvGrpSpPr>
        <p:grpSpPr>
          <a:xfrm>
            <a:off x="6980268" y="1595275"/>
            <a:ext cx="858753" cy="809517"/>
            <a:chOff x="7275869" y="1027091"/>
            <a:chExt cx="858753" cy="809517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F56D581-078A-A1B9-207A-7706E5957F7F}"/>
                </a:ext>
              </a:extLst>
            </p:cNvPr>
            <p:cNvSpPr/>
            <p:nvPr/>
          </p:nvSpPr>
          <p:spPr>
            <a:xfrm>
              <a:off x="7275869" y="1027091"/>
              <a:ext cx="858753" cy="809517"/>
            </a:xfrm>
            <a:prstGeom prst="ellipse">
              <a:avLst/>
            </a:prstGeom>
            <a:solidFill>
              <a:srgbClr val="13236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C501A2F8-9445-2CD9-0846-05D9A40F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2381" y="1178519"/>
              <a:ext cx="665729" cy="506661"/>
            </a:xfrm>
            <a:prstGeom prst="rect">
              <a:avLst/>
            </a:prstGeom>
          </p:spPr>
        </p:pic>
      </p:grp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CEF0FD1-E389-3422-9386-0A004EA0A7F0}"/>
              </a:ext>
            </a:extLst>
          </p:cNvPr>
          <p:cNvCxnSpPr>
            <a:cxnSpLocks/>
          </p:cNvCxnSpPr>
          <p:nvPr/>
        </p:nvCxnSpPr>
        <p:spPr>
          <a:xfrm flipH="1">
            <a:off x="6980268" y="2579921"/>
            <a:ext cx="4744" cy="1778311"/>
          </a:xfrm>
          <a:prstGeom prst="straightConnector1">
            <a:avLst/>
          </a:prstGeom>
          <a:ln w="22225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FD0A516-21E1-39F7-3C56-A79C6B863B46}"/>
              </a:ext>
            </a:extLst>
          </p:cNvPr>
          <p:cNvCxnSpPr>
            <a:cxnSpLocks/>
          </p:cNvCxnSpPr>
          <p:nvPr/>
        </p:nvCxnSpPr>
        <p:spPr>
          <a:xfrm>
            <a:off x="6975754" y="2794508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054EC071-66F8-0C90-A8CD-A97FE9D81043}"/>
              </a:ext>
            </a:extLst>
          </p:cNvPr>
          <p:cNvCxnSpPr>
            <a:cxnSpLocks/>
          </p:cNvCxnSpPr>
          <p:nvPr/>
        </p:nvCxnSpPr>
        <p:spPr>
          <a:xfrm>
            <a:off x="6975754" y="3105528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47DEC0CA-96A3-EE04-924C-63CE869458FB}"/>
              </a:ext>
            </a:extLst>
          </p:cNvPr>
          <p:cNvCxnSpPr>
            <a:cxnSpLocks/>
          </p:cNvCxnSpPr>
          <p:nvPr/>
        </p:nvCxnSpPr>
        <p:spPr>
          <a:xfrm>
            <a:off x="6975754" y="3416548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117499F1-EAB1-747A-4EC8-9FF5C6C78900}"/>
              </a:ext>
            </a:extLst>
          </p:cNvPr>
          <p:cNvCxnSpPr>
            <a:cxnSpLocks/>
          </p:cNvCxnSpPr>
          <p:nvPr/>
        </p:nvCxnSpPr>
        <p:spPr>
          <a:xfrm>
            <a:off x="6975754" y="3727568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6078D45-A7B8-DE35-D121-5C3288F106F0}"/>
              </a:ext>
            </a:extLst>
          </p:cNvPr>
          <p:cNvCxnSpPr>
            <a:cxnSpLocks/>
          </p:cNvCxnSpPr>
          <p:nvPr/>
        </p:nvCxnSpPr>
        <p:spPr>
          <a:xfrm>
            <a:off x="6975754" y="4038588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3C376B9-4C2E-D65A-7A1E-4F49EF08A496}"/>
              </a:ext>
            </a:extLst>
          </p:cNvPr>
          <p:cNvSpPr txBox="1"/>
          <p:nvPr/>
        </p:nvSpPr>
        <p:spPr>
          <a:xfrm>
            <a:off x="7377016" y="2648314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Investment Banker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5C50E9-B655-823E-9707-73EC7D7865A1}"/>
              </a:ext>
            </a:extLst>
          </p:cNvPr>
          <p:cNvSpPr txBox="1"/>
          <p:nvPr/>
        </p:nvSpPr>
        <p:spPr>
          <a:xfrm>
            <a:off x="7377016" y="2959334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Legal Counsel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94C9373-5FB0-F282-3030-CC228571910B}"/>
              </a:ext>
            </a:extLst>
          </p:cNvPr>
          <p:cNvSpPr txBox="1"/>
          <p:nvPr/>
        </p:nvSpPr>
        <p:spPr>
          <a:xfrm>
            <a:off x="7377016" y="3270354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Accountants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98DDBA3-AB55-8EC0-D3C5-6484CBC004D5}"/>
              </a:ext>
            </a:extLst>
          </p:cNvPr>
          <p:cNvSpPr txBox="1"/>
          <p:nvPr/>
        </p:nvSpPr>
        <p:spPr>
          <a:xfrm>
            <a:off x="7377016" y="3581374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Credit Review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B45CA4E-9C4F-D0FF-4F21-64CC65ECB100}"/>
              </a:ext>
            </a:extLst>
          </p:cNvPr>
          <p:cNvSpPr txBox="1"/>
          <p:nvPr/>
        </p:nvSpPr>
        <p:spPr>
          <a:xfrm>
            <a:off x="7377016" y="3892394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Consultants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80646E5-1327-37C8-E747-3E62D7829672}"/>
              </a:ext>
            </a:extLst>
          </p:cNvPr>
          <p:cNvCxnSpPr>
            <a:cxnSpLocks/>
          </p:cNvCxnSpPr>
          <p:nvPr/>
        </p:nvCxnSpPr>
        <p:spPr>
          <a:xfrm>
            <a:off x="6975754" y="4349606"/>
            <a:ext cx="330519" cy="0"/>
          </a:xfrm>
          <a:prstGeom prst="straightConnector1">
            <a:avLst/>
          </a:prstGeom>
          <a:ln w="22225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EFFF8D2B-A1DE-EDDC-B2E8-F89F49D563D0}"/>
              </a:ext>
            </a:extLst>
          </p:cNvPr>
          <p:cNvSpPr txBox="1"/>
          <p:nvPr/>
        </p:nvSpPr>
        <p:spPr>
          <a:xfrm>
            <a:off x="7377016" y="4203412"/>
            <a:ext cx="16591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3DB49-4196-330E-3CEE-E8EB64F41009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Transaction Deal Team</a:t>
            </a:r>
          </a:p>
        </p:txBody>
      </p:sp>
    </p:spTree>
    <p:extLst>
      <p:ext uri="{BB962C8B-B14F-4D97-AF65-F5344CB8AC3E}">
        <p14:creationId xmlns:p14="http://schemas.microsoft.com/office/powerpoint/2010/main" val="1792090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152575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Operating Scale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8600" y="286888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Diversification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00" y="331659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Enhanced Fee Income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8600" y="376430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Cultural Compatibility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8600" y="242117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Market Share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8600" y="421201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Maintain Brand / Identity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8600" y="465972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Minimize Ownership Dilution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28600" y="510743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Human Capital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8600" y="5555150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Enhance Overall Franchise Value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8600" y="1973466"/>
            <a:ext cx="3507815" cy="388450"/>
          </a:xfrm>
          <a:prstGeom prst="roundRect">
            <a:avLst/>
          </a:prstGeom>
          <a:solidFill>
            <a:srgbClr val="8F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>
                <a:solidFill>
                  <a:schemeClr val="tx1"/>
                </a:solidFill>
              </a:rPr>
              <a:t>Deposit Funding and/or Loan Growth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306931"/>
              </p:ext>
            </p:extLst>
          </p:nvPr>
        </p:nvGraphicFramePr>
        <p:xfrm>
          <a:off x="4747260" y="1524001"/>
          <a:ext cx="4206240" cy="44195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772516446"/>
                    </a:ext>
                  </a:extLst>
                </a:gridCol>
              </a:tblGrid>
              <a:tr h="1113514">
                <a:tc>
                  <a:txBody>
                    <a:bodyPr/>
                    <a:lstStyle/>
                    <a:p>
                      <a:pPr marL="0" marR="0" lvl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Earnings</a:t>
                      </a:r>
                      <a:r>
                        <a:rPr lang="en-US" sz="1400" b="1" i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per Share (“EPS”) Accretion</a:t>
                      </a:r>
                      <a:endParaRPr lang="en-US" sz="14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EPS increase (or decrease) </a:t>
                      </a:r>
                      <a:b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following a transaction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2028">
                <a:tc>
                  <a:txBody>
                    <a:bodyPr/>
                    <a:lstStyle/>
                    <a:p>
                      <a:pPr marL="0" marR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Internal Rate</a:t>
                      </a:r>
                    </a:p>
                    <a:p>
                      <a:pPr marL="0" marR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of Return</a:t>
                      </a:r>
                    </a:p>
                    <a:p>
                      <a:pPr marL="0" marR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(“IRR”)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Return rate where the </a:t>
                      </a:r>
                      <a:b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PV of future cash flows </a:t>
                      </a:r>
                      <a:b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equals zero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2028">
                <a:tc>
                  <a:txBody>
                    <a:bodyPr/>
                    <a:lstStyle/>
                    <a:p>
                      <a:pPr marL="0" marR="0" lvl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Tangible Book Value Dilution &amp; </a:t>
                      </a:r>
                      <a:r>
                        <a:rPr lang="en-US" sz="1400" b="1" i="1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Earnback</a:t>
                      </a:r>
                      <a:endParaRPr lang="en-US" sz="14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(in Years)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Initial dilution to </a:t>
                      </a:r>
                      <a:b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 acquirer’s TBVPS </a:t>
                      </a:r>
                      <a:b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&amp; break-even analysis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596221"/>
                  </a:ext>
                </a:extLst>
              </a:tr>
              <a:tr h="1102028">
                <a:tc>
                  <a:txBody>
                    <a:bodyPr/>
                    <a:lstStyle/>
                    <a:p>
                      <a:pPr marL="0" marR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Regulatory Capital</a:t>
                      </a:r>
                    </a:p>
                    <a:p>
                      <a:pPr marL="0" marR="0" indent="0" algn="ctr" defTabSz="96655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(Leverage Ratio)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Measure of acquirer’s  </a:t>
                      </a:r>
                      <a:b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 forma regulatory </a:t>
                      </a:r>
                      <a:b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capital ratios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4736E59-2E1D-24F5-DA1A-CD5D82464CAD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M&amp;A Rationale and Financial Criteria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63A4CC-38F8-77A1-F94A-C5E0A4C24E9C}"/>
              </a:ext>
            </a:extLst>
          </p:cNvPr>
          <p:cNvSpPr txBox="1"/>
          <p:nvPr/>
        </p:nvSpPr>
        <p:spPr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Strategic Considerations</a:t>
            </a:r>
          </a:p>
          <a:p>
            <a:r>
              <a:rPr lang="en-US" sz="1400" i="1" dirty="0"/>
              <a:t>Strategic Rationale for an Acquisition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C6B61A-C9A7-D745-3264-FF23D99901F4}"/>
              </a:ext>
            </a:extLst>
          </p:cNvPr>
          <p:cNvSpPr txBox="1"/>
          <p:nvPr/>
        </p:nvSpPr>
        <p:spPr>
          <a:xfrm>
            <a:off x="457200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Financial Considerations</a:t>
            </a:r>
          </a:p>
          <a:p>
            <a:r>
              <a:rPr lang="en-US" sz="1400" i="1" dirty="0"/>
              <a:t>Financial Rationale for an Acquisition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38F5A2-5473-AE4E-6D40-46C5FE89B88F}"/>
              </a:ext>
            </a:extLst>
          </p:cNvPr>
          <p:cNvSpPr/>
          <p:nvPr/>
        </p:nvSpPr>
        <p:spPr>
          <a:xfrm>
            <a:off x="4704562" y="1508996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AC3CDD-0E5D-9109-7067-2ABC9925FE8C}"/>
              </a:ext>
            </a:extLst>
          </p:cNvPr>
          <p:cNvSpPr/>
          <p:nvPr/>
        </p:nvSpPr>
        <p:spPr>
          <a:xfrm>
            <a:off x="4704562" y="2618897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81CE1C0-395A-0F9E-511E-C1A16806C25D}"/>
              </a:ext>
            </a:extLst>
          </p:cNvPr>
          <p:cNvSpPr/>
          <p:nvPr/>
        </p:nvSpPr>
        <p:spPr>
          <a:xfrm>
            <a:off x="4704562" y="3728798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04F149-4ED2-FD61-5E8F-5E3AEE98601D}"/>
              </a:ext>
            </a:extLst>
          </p:cNvPr>
          <p:cNvSpPr/>
          <p:nvPr/>
        </p:nvSpPr>
        <p:spPr>
          <a:xfrm>
            <a:off x="4704562" y="483870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41710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AC961-6820-B4D2-C104-B4CABDFB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455676" y="1366342"/>
          <a:ext cx="8232648" cy="315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AE31F7-8811-30FF-A5C3-9D0A691D5D04}"/>
              </a:ext>
            </a:extLst>
          </p:cNvPr>
          <p:cNvCxnSpPr>
            <a:cxnSpLocks/>
          </p:cNvCxnSpPr>
          <p:nvPr/>
        </p:nvCxnSpPr>
        <p:spPr>
          <a:xfrm>
            <a:off x="8391427" y="2379230"/>
            <a:ext cx="0" cy="18817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BA6E96-8220-52FF-170C-E04256C8467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4FA770-4072-E29B-7706-35C914B74D31}"/>
              </a:ext>
            </a:extLst>
          </p:cNvPr>
          <p:cNvSpPr txBox="1"/>
          <p:nvPr/>
        </p:nvSpPr>
        <p:spPr bwMode="gray"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Acquisition Target Size ($MM)</a:t>
            </a:r>
          </a:p>
          <a:p>
            <a:r>
              <a:rPr lang="en-US" sz="1400" i="1" dirty="0"/>
              <a:t>Based on Various Amounts of Financing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6492F-8C93-BA47-282F-578BC0F1559F}"/>
              </a:ext>
            </a:extLst>
          </p:cNvPr>
          <p:cNvSpPr txBox="1"/>
          <p:nvPr/>
        </p:nvSpPr>
        <p:spPr bwMode="gray">
          <a:xfrm>
            <a:off x="0" y="4690685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Scenario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CBD74-05D2-7FA3-19D4-E002BD5D3987}"/>
              </a:ext>
            </a:extLst>
          </p:cNvPr>
          <p:cNvSpPr txBox="1"/>
          <p:nvPr/>
        </p:nvSpPr>
        <p:spPr bwMode="gray">
          <a:xfrm>
            <a:off x="1447800" y="6374624"/>
            <a:ext cx="769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1 – Regulatory guidelines set the maximum borrowing for bank acquisitions at 75.0% of the purchase price.</a:t>
            </a:r>
          </a:p>
          <a:p>
            <a:pPr algn="r"/>
            <a:r>
              <a:rPr lang="en-US" sz="800" i="1">
                <a:latin typeface="Franklin Gothic Book" pitchFamily="34" charset="0"/>
              </a:rPr>
              <a:t>Note: Analysis based on maintaining 9.0% pro forma bank-level leverage ratio, 1.50x TBV multiple paid, and standard purchase accounting adjustments. Source: S&amp;P Global.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8B5E4-81C4-2EBD-6ACF-6A53021417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6065" y="5079903"/>
            <a:ext cx="8210550" cy="12573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E5801A-D8F7-C363-D1E3-894EFB97DE88}"/>
              </a:ext>
            </a:extLst>
          </p:cNvPr>
          <p:cNvCxnSpPr>
            <a:cxnSpLocks/>
          </p:cNvCxnSpPr>
          <p:nvPr/>
        </p:nvCxnSpPr>
        <p:spPr>
          <a:xfrm flipV="1">
            <a:off x="1185822" y="2374179"/>
            <a:ext cx="7200764" cy="358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84C9F7-AD26-1962-7510-CB31DE2D89C7}"/>
              </a:ext>
            </a:extLst>
          </p:cNvPr>
          <p:cNvCxnSpPr>
            <a:cxnSpLocks/>
          </p:cNvCxnSpPr>
          <p:nvPr/>
        </p:nvCxnSpPr>
        <p:spPr>
          <a:xfrm>
            <a:off x="4069044" y="3746715"/>
            <a:ext cx="0" cy="4922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5451B4-911B-E0DA-68C8-713B42F83926}"/>
              </a:ext>
            </a:extLst>
          </p:cNvPr>
          <p:cNvSpPr txBox="1"/>
          <p:nvPr/>
        </p:nvSpPr>
        <p:spPr>
          <a:xfrm>
            <a:off x="3853095" y="4499037"/>
            <a:ext cx="1866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Target Asset Size ($ Millions)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C41BF1-6BB6-915C-F314-49EB2D19B0FA}"/>
              </a:ext>
            </a:extLst>
          </p:cNvPr>
          <p:cNvCxnSpPr>
            <a:cxnSpLocks/>
          </p:cNvCxnSpPr>
          <p:nvPr/>
        </p:nvCxnSpPr>
        <p:spPr>
          <a:xfrm>
            <a:off x="1185822" y="3680184"/>
            <a:ext cx="2889264" cy="65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B375BFE1-7D9E-E32C-8DD3-6B5628F5B26E}"/>
              </a:ext>
            </a:extLst>
          </p:cNvPr>
          <p:cNvSpPr/>
          <p:nvPr/>
        </p:nvSpPr>
        <p:spPr>
          <a:xfrm>
            <a:off x="2118360" y="4169573"/>
            <a:ext cx="182880" cy="182880"/>
          </a:xfrm>
          <a:prstGeom prst="ellipse">
            <a:avLst/>
          </a:prstGeom>
          <a:solidFill>
            <a:srgbClr val="FFD62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78A6DF-9AEF-F6DE-331B-8194D23609AA}"/>
              </a:ext>
            </a:extLst>
          </p:cNvPr>
          <p:cNvSpPr/>
          <p:nvPr/>
        </p:nvSpPr>
        <p:spPr>
          <a:xfrm>
            <a:off x="3977552" y="3625601"/>
            <a:ext cx="182880" cy="182880"/>
          </a:xfrm>
          <a:prstGeom prst="ellipse">
            <a:avLst/>
          </a:prstGeom>
          <a:solidFill>
            <a:srgbClr val="FFD62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3E91D4-995C-9C2E-AC28-280F3C04F574}"/>
              </a:ext>
            </a:extLst>
          </p:cNvPr>
          <p:cNvSpPr/>
          <p:nvPr/>
        </p:nvSpPr>
        <p:spPr>
          <a:xfrm>
            <a:off x="8305800" y="2286000"/>
            <a:ext cx="182880" cy="182880"/>
          </a:xfrm>
          <a:prstGeom prst="ellipse">
            <a:avLst/>
          </a:prstGeom>
          <a:solidFill>
            <a:srgbClr val="FFD62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i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E0904-2433-AF98-C281-ECAFB036E04A}"/>
              </a:ext>
            </a:extLst>
          </p:cNvPr>
          <p:cNvSpPr txBox="1"/>
          <p:nvPr/>
        </p:nvSpPr>
        <p:spPr bwMode="gray">
          <a:xfrm>
            <a:off x="28039" y="164068"/>
            <a:ext cx="8963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2200" i="1" kern="0" dirty="0">
                <a:solidFill>
                  <a:sysClr val="windowText" lastClr="000000"/>
                </a:solidFill>
                <a:latin typeface="Franklin Gothic Book" pitchFamily="34" charset="0"/>
                <a:cs typeface="Helvetica" pitchFamily="34" charset="0"/>
              </a:rPr>
              <a:t>Acquisition Capacity Analysis</a:t>
            </a:r>
          </a:p>
        </p:txBody>
      </p:sp>
    </p:spTree>
    <p:extLst>
      <p:ext uri="{BB962C8B-B14F-4D97-AF65-F5344CB8AC3E}">
        <p14:creationId xmlns:p14="http://schemas.microsoft.com/office/powerpoint/2010/main" val="70528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09CEE-2992-DEF0-459E-A5ADBD8B9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E40455-6F05-ED91-7DFC-85B8C439DF8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535AF47-B0AB-09C3-350A-557FAF9494A8}"/>
              </a:ext>
            </a:extLst>
          </p:cNvPr>
          <p:cNvSpPr txBox="1"/>
          <p:nvPr/>
        </p:nvSpPr>
        <p:spPr bwMode="gray">
          <a:xfrm>
            <a:off x="28039" y="164068"/>
            <a:ext cx="8963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2200" i="1" kern="0" dirty="0">
                <a:solidFill>
                  <a:sysClr val="windowText" lastClr="000000"/>
                </a:solidFill>
                <a:latin typeface="Franklin Gothic Book" pitchFamily="34" charset="0"/>
                <a:cs typeface="Helvetica" pitchFamily="34" charset="0"/>
              </a:rPr>
              <a:t>Acquisition Candidate Screening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772AC5C-4A41-9CF2-781D-7C797F1B5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046587"/>
              </p:ext>
            </p:extLst>
          </p:nvPr>
        </p:nvGraphicFramePr>
        <p:xfrm>
          <a:off x="-304800" y="1143000"/>
          <a:ext cx="9753600" cy="230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6A43CCB-94FB-47B5-B005-6AB3531087F8}"/>
              </a:ext>
            </a:extLst>
          </p:cNvPr>
          <p:cNvCxnSpPr>
            <a:cxnSpLocks/>
          </p:cNvCxnSpPr>
          <p:nvPr/>
        </p:nvCxnSpPr>
        <p:spPr>
          <a:xfrm>
            <a:off x="1328389" y="1569253"/>
            <a:ext cx="126718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6D1BE36-CC42-3A26-B5C3-96B0C7B3B3A7}"/>
              </a:ext>
            </a:extLst>
          </p:cNvPr>
          <p:cNvCxnSpPr>
            <a:cxnSpLocks/>
          </p:cNvCxnSpPr>
          <p:nvPr/>
        </p:nvCxnSpPr>
        <p:spPr>
          <a:xfrm>
            <a:off x="3122276" y="2378390"/>
            <a:ext cx="124743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A627A1-0B55-8840-C6FF-4D369F5FCB0B}"/>
              </a:ext>
            </a:extLst>
          </p:cNvPr>
          <p:cNvCxnSpPr>
            <a:cxnSpLocks/>
          </p:cNvCxnSpPr>
          <p:nvPr/>
        </p:nvCxnSpPr>
        <p:spPr>
          <a:xfrm>
            <a:off x="4910061" y="2824165"/>
            <a:ext cx="126520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0ABE71D-0F97-ED67-5FD2-8121EDCA2353}"/>
              </a:ext>
            </a:extLst>
          </p:cNvPr>
          <p:cNvSpPr/>
          <p:nvPr/>
        </p:nvSpPr>
        <p:spPr bwMode="gray">
          <a:xfrm>
            <a:off x="228599" y="4386945"/>
            <a:ext cx="3268120" cy="9851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E46F7-15C8-4D7D-402D-B0DA6CD9AB5C}"/>
              </a:ext>
            </a:extLst>
          </p:cNvPr>
          <p:cNvSpPr txBox="1"/>
          <p:nvPr/>
        </p:nvSpPr>
        <p:spPr bwMode="gray">
          <a:xfrm>
            <a:off x="704440" y="5015082"/>
            <a:ext cx="21911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Area within geographic filter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52F9EE-1BB1-F638-8BC0-C26E25121A35}"/>
              </a:ext>
            </a:extLst>
          </p:cNvPr>
          <p:cNvSpPr/>
          <p:nvPr/>
        </p:nvSpPr>
        <p:spPr bwMode="gray">
          <a:xfrm>
            <a:off x="450114" y="4748935"/>
            <a:ext cx="125950" cy="125346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BB09A-10DE-900B-62CF-217BED1F44C1}"/>
              </a:ext>
            </a:extLst>
          </p:cNvPr>
          <p:cNvSpPr txBox="1"/>
          <p:nvPr/>
        </p:nvSpPr>
        <p:spPr bwMode="gray">
          <a:xfrm>
            <a:off x="228600" y="4398458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Legend</a:t>
            </a:r>
            <a:endParaRPr lang="en-US" sz="1200" i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0A4A1E-C2B3-BFC4-212F-4B8E64CDAF23}"/>
              </a:ext>
            </a:extLst>
          </p:cNvPr>
          <p:cNvSpPr>
            <a:spLocks noChangeAspect="1"/>
          </p:cNvSpPr>
          <p:nvPr/>
        </p:nvSpPr>
        <p:spPr bwMode="gray">
          <a:xfrm>
            <a:off x="381000" y="5011541"/>
            <a:ext cx="269985" cy="268692"/>
          </a:xfrm>
          <a:prstGeom prst="ellipse">
            <a:avLst/>
          </a:prstGeom>
          <a:solidFill>
            <a:srgbClr val="F1CBC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0948C-F5FC-F0D9-0570-95CA7C5750D7}"/>
              </a:ext>
            </a:extLst>
          </p:cNvPr>
          <p:cNvSpPr txBox="1"/>
          <p:nvPr/>
        </p:nvSpPr>
        <p:spPr bwMode="gray">
          <a:xfrm>
            <a:off x="0" y="3675102"/>
            <a:ext cx="441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Geographic Designation</a:t>
            </a:r>
          </a:p>
          <a:p>
            <a:r>
              <a:rPr lang="en-US" sz="1400" i="1" dirty="0"/>
              <a:t>Geographic Filter Based on the Highlighted Area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44990-2B41-51C9-FB55-1F1F65B0D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20198" r="18196" b="14257"/>
          <a:stretch>
            <a:fillRect/>
          </a:stretch>
        </p:blipFill>
        <p:spPr>
          <a:xfrm>
            <a:off x="3810000" y="3750448"/>
            <a:ext cx="5237872" cy="2580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BC764A-6D71-98BE-F2FE-CB0AB88F3274}"/>
              </a:ext>
            </a:extLst>
          </p:cNvPr>
          <p:cNvSpPr txBox="1"/>
          <p:nvPr/>
        </p:nvSpPr>
        <p:spPr bwMode="gray">
          <a:xfrm>
            <a:off x="704441" y="4680803"/>
            <a:ext cx="28618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Headquarter locations of filtered banks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0F929-51DB-040A-635A-95BC67044285}"/>
              </a:ext>
            </a:extLst>
          </p:cNvPr>
          <p:cNvSpPr/>
          <p:nvPr/>
        </p:nvSpPr>
        <p:spPr>
          <a:xfrm>
            <a:off x="2072862" y="1667204"/>
            <a:ext cx="1564110" cy="5945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i="1" u="sng" dirty="0">
                <a:solidFill>
                  <a:schemeClr val="tx1"/>
                </a:solidFill>
              </a:rPr>
              <a:t>Asset Filter:</a:t>
            </a:r>
          </a:p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35</a:t>
            </a:r>
            <a:r>
              <a:rPr lang="en-US" sz="1100" i="1" dirty="0">
                <a:solidFill>
                  <a:schemeClr val="tx1"/>
                </a:solidFill>
              </a:rPr>
              <a:t> banks removed </a:t>
            </a:r>
            <a:br>
              <a:rPr lang="en-US" sz="1100" i="1" dirty="0">
                <a:solidFill>
                  <a:schemeClr val="tx1"/>
                </a:solidFill>
              </a:rPr>
            </a:br>
            <a:r>
              <a:rPr lang="en-US" sz="1100" i="1" dirty="0">
                <a:solidFill>
                  <a:schemeClr val="tx1"/>
                </a:solidFill>
              </a:rPr>
              <a:t>due to asset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B3918-F11E-B13C-0647-E8204D25E216}"/>
              </a:ext>
            </a:extLst>
          </p:cNvPr>
          <p:cNvSpPr/>
          <p:nvPr/>
        </p:nvSpPr>
        <p:spPr>
          <a:xfrm>
            <a:off x="3897743" y="1667204"/>
            <a:ext cx="1564110" cy="5945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i="1" u="sng" dirty="0">
                <a:solidFill>
                  <a:schemeClr val="tx1"/>
                </a:solidFill>
              </a:rPr>
              <a:t>Financial Filter:</a:t>
            </a:r>
          </a:p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19</a:t>
            </a:r>
            <a:r>
              <a:rPr lang="en-US" sz="1100" i="1" dirty="0">
                <a:solidFill>
                  <a:schemeClr val="tx1"/>
                </a:solidFill>
              </a:rPr>
              <a:t> banks removed by 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</a:rPr>
              <a:t>financial filter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DE093B-1B75-E3BA-C61F-66AA3DC676B2}"/>
              </a:ext>
            </a:extLst>
          </p:cNvPr>
          <p:cNvSpPr/>
          <p:nvPr/>
        </p:nvSpPr>
        <p:spPr>
          <a:xfrm>
            <a:off x="5682993" y="1667204"/>
            <a:ext cx="1564110" cy="5945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i="1" u="sng" dirty="0">
                <a:solidFill>
                  <a:schemeClr val="tx1"/>
                </a:solidFill>
              </a:rPr>
              <a:t>Results:</a:t>
            </a:r>
          </a:p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5</a:t>
            </a:r>
            <a:r>
              <a:rPr lang="en-US" sz="1100" i="1" dirty="0">
                <a:solidFill>
                  <a:schemeClr val="tx1"/>
                </a:solidFill>
              </a:rPr>
              <a:t> banks meet both</a:t>
            </a:r>
          </a:p>
          <a:p>
            <a:pPr algn="ctr"/>
            <a:r>
              <a:rPr lang="en-US" sz="1100" i="1" dirty="0">
                <a:solidFill>
                  <a:schemeClr val="tx1"/>
                </a:solidFill>
              </a:rPr>
              <a:t>size and financial filters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3F1ADAC-68B7-214D-B80E-7120931E8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897285"/>
              </p:ext>
            </p:extLst>
          </p:nvPr>
        </p:nvGraphicFramePr>
        <p:xfrm>
          <a:off x="7371332" y="1091645"/>
          <a:ext cx="1607531" cy="230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FCE64C77-DB4A-7B38-F896-18B3AC51FA4A}"/>
              </a:ext>
            </a:extLst>
          </p:cNvPr>
          <p:cNvGrpSpPr/>
          <p:nvPr/>
        </p:nvGrpSpPr>
        <p:grpSpPr>
          <a:xfrm>
            <a:off x="8373484" y="2115979"/>
            <a:ext cx="849861" cy="246221"/>
            <a:chOff x="8325857" y="1666645"/>
            <a:chExt cx="849861" cy="24622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201573-699E-D483-5B49-6F060D867280}"/>
                </a:ext>
              </a:extLst>
            </p:cNvPr>
            <p:cNvSpPr/>
            <p:nvPr/>
          </p:nvSpPr>
          <p:spPr>
            <a:xfrm>
              <a:off x="8325857" y="1722665"/>
              <a:ext cx="178758" cy="103404"/>
            </a:xfrm>
            <a:prstGeom prst="rect">
              <a:avLst/>
            </a:prstGeom>
            <a:solidFill>
              <a:srgbClr val="022A86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0438CC-425E-8D5A-BB48-5D683970ACD4}"/>
                </a:ext>
              </a:extLst>
            </p:cNvPr>
            <p:cNvSpPr txBox="1"/>
            <p:nvPr/>
          </p:nvSpPr>
          <p:spPr>
            <a:xfrm>
              <a:off x="8517900" y="1666645"/>
              <a:ext cx="6578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MT </a:t>
              </a:r>
              <a:r>
                <a:rPr lang="en-US" sz="1000" b="1" i="1" dirty="0"/>
                <a:t>(3)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F36AB1-4B76-8C16-C211-6C9589E652D9}"/>
              </a:ext>
            </a:extLst>
          </p:cNvPr>
          <p:cNvGrpSpPr/>
          <p:nvPr/>
        </p:nvGrpSpPr>
        <p:grpSpPr>
          <a:xfrm>
            <a:off x="8373484" y="2400300"/>
            <a:ext cx="861280" cy="246221"/>
            <a:chOff x="8505416" y="2723765"/>
            <a:chExt cx="861280" cy="2462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316F51-AA04-8FBA-CAF4-371836CE11A9}"/>
                </a:ext>
              </a:extLst>
            </p:cNvPr>
            <p:cNvSpPr/>
            <p:nvPr/>
          </p:nvSpPr>
          <p:spPr>
            <a:xfrm>
              <a:off x="8505416" y="2779785"/>
              <a:ext cx="178758" cy="103404"/>
            </a:xfrm>
            <a:prstGeom prst="rect">
              <a:avLst/>
            </a:prstGeom>
            <a:solidFill>
              <a:srgbClr val="BF0A30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466259-D159-5B36-8D8C-DC714C37C65D}"/>
                </a:ext>
              </a:extLst>
            </p:cNvPr>
            <p:cNvSpPr txBox="1"/>
            <p:nvPr/>
          </p:nvSpPr>
          <p:spPr>
            <a:xfrm>
              <a:off x="8697460" y="2723765"/>
              <a:ext cx="669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WY </a:t>
              </a:r>
              <a:r>
                <a:rPr lang="en-US" sz="1000" b="1" i="1" dirty="0"/>
                <a:t>(2)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528C22C-ABB8-21DC-77EA-995C74658564}"/>
              </a:ext>
            </a:extLst>
          </p:cNvPr>
          <p:cNvSpPr txBox="1"/>
          <p:nvPr/>
        </p:nvSpPr>
        <p:spPr>
          <a:xfrm>
            <a:off x="7853080" y="1454934"/>
            <a:ext cx="4289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CF4E03-A069-51C7-8CCC-DB6C340C1AB0}"/>
              </a:ext>
            </a:extLst>
          </p:cNvPr>
          <p:cNvSpPr txBox="1"/>
          <p:nvPr/>
        </p:nvSpPr>
        <p:spPr bwMode="gray">
          <a:xfrm>
            <a:off x="1483936" y="6367046"/>
            <a:ext cx="766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Franklin Gothic Book" pitchFamily="34" charset="0"/>
              </a:rPr>
              <a:t> </a:t>
            </a:r>
          </a:p>
          <a:p>
            <a:pPr algn="r"/>
            <a:r>
              <a:rPr lang="en-US" sz="800" i="1" dirty="0">
                <a:latin typeface="Franklin Gothic Book" pitchFamily="34" charset="0"/>
              </a:rPr>
              <a:t>Note: Analysis excludes credit unions and domestic subsidiaries of foreign banks. Source: S&amp;P Global.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31B13B6-B378-755C-01CC-F456D0C1154B}"/>
              </a:ext>
            </a:extLst>
          </p:cNvPr>
          <p:cNvSpPr txBox="1"/>
          <p:nvPr/>
        </p:nvSpPr>
        <p:spPr bwMode="gray">
          <a:xfrm>
            <a:off x="0" y="7620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Candidate Identification</a:t>
            </a:r>
          </a:p>
          <a:p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Filtered by Geography and Financial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C3422-4D97-9B60-A3DD-E84EDABF9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452" y="2059889"/>
            <a:ext cx="284384" cy="189649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BA8C5-6284-74F3-026C-5FF96336E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452" y="2645987"/>
            <a:ext cx="284384" cy="199068"/>
          </a:xfrm>
          <a:prstGeom prst="rect">
            <a:avLst/>
          </a:prstGeom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371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DECE80E-ACF4-0352-91B2-59DBD0C3E49A}"/>
              </a:ext>
            </a:extLst>
          </p:cNvPr>
          <p:cNvSpPr/>
          <p:nvPr/>
        </p:nvSpPr>
        <p:spPr>
          <a:xfrm>
            <a:off x="6840472" y="1437930"/>
            <a:ext cx="978265" cy="2698023"/>
          </a:xfrm>
          <a:prstGeom prst="rect">
            <a:avLst/>
          </a:prstGeom>
          <a:solidFill>
            <a:srgbClr val="C8C8C8">
              <a:alpha val="65000"/>
            </a:srgbClr>
          </a:solidFill>
          <a:ln w="12700">
            <a:solidFill>
              <a:srgbClr val="831B1B">
                <a:alpha val="6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1F3E9-25EC-8128-5AEA-F6966A9A08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200" y="1447800"/>
            <a:ext cx="3524250" cy="267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4822D-6703-111D-8EDC-4291DB468A9F}"/>
              </a:ext>
            </a:extLst>
          </p:cNvPr>
          <p:cNvSpPr txBox="1"/>
          <p:nvPr/>
        </p:nvSpPr>
        <p:spPr>
          <a:xfrm>
            <a:off x="1817948" y="6367046"/>
            <a:ext cx="731520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Note: For illustrative purposes only. Net income reflects last 12 months. Cost savings represent 30% of last 12 months noninterest expense. Range for discounted cash flow based on terminal multiples of 9.9x to 11.9x and discount rate of 14.9% to 16.9%. Ranges for selected transactions reflect 40th to 60th percentile values.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2F5B3-8C40-4BC0-9208-3CE86CF6E86E}"/>
              </a:ext>
            </a:extLst>
          </p:cNvPr>
          <p:cNvSpPr txBox="1"/>
          <p:nvPr/>
        </p:nvSpPr>
        <p:spPr>
          <a:xfrm>
            <a:off x="-1" y="838200"/>
            <a:ext cx="331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Illustrative Value Range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408C06-5445-110E-7604-B6056F6BE8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4313" y="4268726"/>
            <a:ext cx="8715375" cy="18122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23EC07-3C8C-4CF1-969D-53FCEA1371FD}"/>
              </a:ext>
            </a:extLst>
          </p:cNvPr>
          <p:cNvSpPr txBox="1"/>
          <p:nvPr/>
        </p:nvSpPr>
        <p:spPr>
          <a:xfrm>
            <a:off x="4520209" y="867833"/>
            <a:ext cx="3403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Illustrative Value Range ($ Millions)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EFB2C2-73B3-42A6-9E51-13B5152E20BB}"/>
              </a:ext>
            </a:extLst>
          </p:cNvPr>
          <p:cNvCxnSpPr>
            <a:cxnSpLocks/>
          </p:cNvCxnSpPr>
          <p:nvPr/>
        </p:nvCxnSpPr>
        <p:spPr>
          <a:xfrm>
            <a:off x="3663030" y="1072844"/>
            <a:ext cx="536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A8F1AD-EE11-4635-9B2D-9D43C0EDAA22}"/>
              </a:ext>
            </a:extLst>
          </p:cNvPr>
          <p:cNvSpPr txBox="1"/>
          <p:nvPr/>
        </p:nvSpPr>
        <p:spPr>
          <a:xfrm>
            <a:off x="2758939" y="1071395"/>
            <a:ext cx="92939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Reference Value ($000)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E74AF-C78D-496B-9FF2-6ADDD77957B4}"/>
              </a:ext>
            </a:extLst>
          </p:cNvPr>
          <p:cNvSpPr txBox="1"/>
          <p:nvPr/>
        </p:nvSpPr>
        <p:spPr>
          <a:xfrm>
            <a:off x="846533" y="1221259"/>
            <a:ext cx="108775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Valuation Metric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2D261-3B9D-42A0-BCE0-E8655613269B}"/>
              </a:ext>
            </a:extLst>
          </p:cNvPr>
          <p:cNvSpPr txBox="1"/>
          <p:nvPr/>
        </p:nvSpPr>
        <p:spPr>
          <a:xfrm>
            <a:off x="0" y="4277741"/>
            <a:ext cx="2767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Analysis at Various Prices</a:t>
            </a:r>
          </a:p>
        </p:txBody>
      </p:sp>
      <p:graphicFrame>
        <p:nvGraphicFramePr>
          <p:cNvPr id="9" name="Floating Bar">
            <a:extLst>
              <a:ext uri="{FF2B5EF4-FFF2-40B4-BE49-F238E27FC236}">
                <a16:creationId xmlns:a16="http://schemas.microsoft.com/office/drawing/2014/main" id="{3315D3CD-A827-460B-BA11-BEC7C3AA7805}"/>
              </a:ext>
            </a:extLst>
          </p:cNvPr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76200" y="1214286"/>
          <a:ext cx="9124950" cy="312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B2598AF4-A861-5054-DE8B-58F032E27C0B}"/>
              </a:ext>
            </a:extLst>
          </p:cNvPr>
          <p:cNvGrpSpPr/>
          <p:nvPr/>
        </p:nvGrpSpPr>
        <p:grpSpPr>
          <a:xfrm>
            <a:off x="914938" y="1444108"/>
            <a:ext cx="1812510" cy="2672435"/>
            <a:chOff x="864204" y="1447800"/>
            <a:chExt cx="1664213" cy="274189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C6B9FC-E9CC-7D18-0080-5B02B564B7D4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447800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1D3860-9756-0C24-3665-A3FC6EDB07C9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839499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72FD20C-B34A-D236-8C67-53B0F308A438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231198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DFF49E-B6A1-DCF0-9310-0328A0E3DB5F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622897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B326EB1-4D16-3417-3C8C-291C4DB62892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014596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D4C6F45-F9F2-76B6-78AF-C665120AC1E8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406295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39D1C59-39CF-DF32-BC0C-7FC8DCF08B17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797994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08D5-6BEF-3E56-007E-C66275AE30C1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4189691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5B05E13-9985-9AF5-4618-65E4DD4378E7}"/>
              </a:ext>
            </a:extLst>
          </p:cNvPr>
          <p:cNvGrpSpPr/>
          <p:nvPr/>
        </p:nvGrpSpPr>
        <p:grpSpPr>
          <a:xfrm>
            <a:off x="2810898" y="1444108"/>
            <a:ext cx="768681" cy="2672435"/>
            <a:chOff x="864204" y="1447800"/>
            <a:chExt cx="1664213" cy="274189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CED0012-81A6-C851-7289-0601BF48AFC3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447800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FAD8362-3CF9-0163-E79C-90BC17E81E9C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839499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CD0A7B2-F788-D345-BD0A-89FC497781F0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231198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402DD64-4CF4-830D-95F1-BB72BC2213F2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622897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0E2DDFF-4DB5-BB6A-2BB3-83B259BBA94F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014596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7D71B48-E2C1-69A5-F647-A2AAEBD5B0E5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406295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B47EA87-403C-2D66-413C-9C9979B24533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797994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4F0CEDD-90FE-BF35-1850-9BF4AA0A3032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4189691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974FD58-18BA-21DA-D86A-F7C3F486DD42}"/>
              </a:ext>
            </a:extLst>
          </p:cNvPr>
          <p:cNvGrpSpPr/>
          <p:nvPr/>
        </p:nvGrpSpPr>
        <p:grpSpPr>
          <a:xfrm>
            <a:off x="3663030" y="1444108"/>
            <a:ext cx="5364018" cy="2672435"/>
            <a:chOff x="864204" y="1447800"/>
            <a:chExt cx="1664213" cy="2741891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6592919-8EED-7ABA-83D0-E9E8643CEE08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447800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06DF955-891D-6EE2-2E5A-C420A51ABEE7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1839499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A2AE36D-6504-4641-A060-633087145A0B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231198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3239538-ECA7-4B3D-AA87-C9882806F883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2622897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118CD10-9242-EB40-ED69-C356ACCBC0AD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014596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12343E6-3320-12F9-29D6-9755F91BA765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406295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8856DD0-7707-5ACB-BCB8-597F89076B61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3797994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DF2F0A3-C2AA-FC37-930D-E21DE64D6756}"/>
                </a:ext>
              </a:extLst>
            </p:cNvPr>
            <p:cNvCxnSpPr>
              <a:cxnSpLocks/>
            </p:cNvCxnSpPr>
            <p:nvPr/>
          </p:nvCxnSpPr>
          <p:spPr>
            <a:xfrm>
              <a:off x="864204" y="4189691"/>
              <a:ext cx="1664213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E794F04-43D4-67AE-18FF-5310C37CECC0}"/>
              </a:ext>
            </a:extLst>
          </p:cNvPr>
          <p:cNvSpPr/>
          <p:nvPr/>
        </p:nvSpPr>
        <p:spPr>
          <a:xfrm>
            <a:off x="335997" y="1566501"/>
            <a:ext cx="285526" cy="24622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3E08AC-6DC5-6158-5769-4C594DA43828}"/>
              </a:ext>
            </a:extLst>
          </p:cNvPr>
          <p:cNvSpPr/>
          <p:nvPr/>
        </p:nvSpPr>
        <p:spPr>
          <a:xfrm>
            <a:off x="347203" y="3215832"/>
            <a:ext cx="274320" cy="27432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0F49D-AD98-BD50-C2FD-64C5CA1D24D9}"/>
              </a:ext>
            </a:extLst>
          </p:cNvPr>
          <p:cNvSpPr/>
          <p:nvPr/>
        </p:nvSpPr>
        <p:spPr>
          <a:xfrm>
            <a:off x="358409" y="3640393"/>
            <a:ext cx="274320" cy="27432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i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CE9931-9917-03B6-1D45-FCAD64A8CC88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Target Bank Valuation </a:t>
            </a:r>
          </a:p>
        </p:txBody>
      </p:sp>
    </p:spTree>
    <p:extLst>
      <p:ext uri="{BB962C8B-B14F-4D97-AF65-F5344CB8AC3E}">
        <p14:creationId xmlns:p14="http://schemas.microsoft.com/office/powerpoint/2010/main" val="710187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10E74DD-D1F9-24D1-1BB0-D3FA1B9F74AF}"/>
              </a:ext>
            </a:extLst>
          </p:cNvPr>
          <p:cNvSpPr txBox="1"/>
          <p:nvPr/>
        </p:nvSpPr>
        <p:spPr>
          <a:xfrm>
            <a:off x="9448800" y="43502"/>
            <a:ext cx="264869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1BCAE6-5BB5-EA05-6B78-AC33E80739BE}"/>
              </a:ext>
            </a:extLst>
          </p:cNvPr>
          <p:cNvSpPr/>
          <p:nvPr/>
        </p:nvSpPr>
        <p:spPr>
          <a:xfrm>
            <a:off x="38346" y="1348500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67922D-9E3D-3737-10BB-CA2F7EB94786}"/>
              </a:ext>
            </a:extLst>
          </p:cNvPr>
          <p:cNvSpPr/>
          <p:nvPr/>
        </p:nvSpPr>
        <p:spPr>
          <a:xfrm>
            <a:off x="38346" y="1619928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8724CB-4DCF-DCC2-9BDA-5EF85CEAF09F}"/>
              </a:ext>
            </a:extLst>
          </p:cNvPr>
          <p:cNvSpPr/>
          <p:nvPr/>
        </p:nvSpPr>
        <p:spPr>
          <a:xfrm>
            <a:off x="38346" y="3226308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4BC5E4-435F-AEAF-8F7A-2101FE803A6C}"/>
              </a:ext>
            </a:extLst>
          </p:cNvPr>
          <p:cNvSpPr/>
          <p:nvPr/>
        </p:nvSpPr>
        <p:spPr>
          <a:xfrm>
            <a:off x="38346" y="3502736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A749D7-3C9B-7307-9456-65C0F9C43A43}"/>
              </a:ext>
            </a:extLst>
          </p:cNvPr>
          <p:cNvSpPr/>
          <p:nvPr/>
        </p:nvSpPr>
        <p:spPr>
          <a:xfrm>
            <a:off x="38346" y="3779164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4BF2EC-1BE2-F3DF-826F-9298BB8A7039}"/>
              </a:ext>
            </a:extLst>
          </p:cNvPr>
          <p:cNvSpPr/>
          <p:nvPr/>
        </p:nvSpPr>
        <p:spPr>
          <a:xfrm>
            <a:off x="38346" y="4309899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A122BE-A110-3FA6-C3FA-26A6F4487864}"/>
              </a:ext>
            </a:extLst>
          </p:cNvPr>
          <p:cNvSpPr/>
          <p:nvPr/>
        </p:nvSpPr>
        <p:spPr>
          <a:xfrm>
            <a:off x="4689138" y="1044959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4A400-991D-B713-9296-7618C8E21CF0}"/>
              </a:ext>
            </a:extLst>
          </p:cNvPr>
          <p:cNvSpPr txBox="1"/>
          <p:nvPr/>
        </p:nvSpPr>
        <p:spPr>
          <a:xfrm>
            <a:off x="4581562" y="716275"/>
            <a:ext cx="411480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 i="1">
                <a:solidFill>
                  <a:srgbClr val="002060"/>
                </a:solidFill>
              </a:defRPr>
            </a:lvl1pPr>
          </a:lstStyle>
          <a:p>
            <a:r>
              <a:rPr lang="en-US" sz="1300" i="0" dirty="0">
                <a:solidFill>
                  <a:srgbClr val="132361"/>
                </a:solidFill>
              </a:rPr>
              <a:t>Glossary of Bank M&amp;A Inputs and Outputs</a:t>
            </a:r>
            <a:endParaRPr lang="en-US" sz="1300" i="0" baseline="30000" dirty="0">
              <a:solidFill>
                <a:srgbClr val="13236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A4E0C-A5CE-2B8C-539C-AEEC5D3B50EB}"/>
              </a:ext>
            </a:extLst>
          </p:cNvPr>
          <p:cNvCxnSpPr>
            <a:cxnSpLocks/>
          </p:cNvCxnSpPr>
          <p:nvPr/>
        </p:nvCxnSpPr>
        <p:spPr>
          <a:xfrm>
            <a:off x="4640510" y="974154"/>
            <a:ext cx="4343400" cy="0"/>
          </a:xfrm>
          <a:prstGeom prst="line">
            <a:avLst/>
          </a:prstGeom>
          <a:ln w="28575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E433D7D-91AD-AE1A-8866-5FD1D6929D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9000" y="801834"/>
            <a:ext cx="4183666" cy="5339257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3B300C3-BC73-8BA2-DA09-6AFCD3674C34}"/>
              </a:ext>
            </a:extLst>
          </p:cNvPr>
          <p:cNvSpPr/>
          <p:nvPr/>
        </p:nvSpPr>
        <p:spPr>
          <a:xfrm>
            <a:off x="38346" y="1891356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AE7BA15-51C7-3419-C2BF-DECA0226A766}"/>
              </a:ext>
            </a:extLst>
          </p:cNvPr>
          <p:cNvSpPr/>
          <p:nvPr/>
        </p:nvSpPr>
        <p:spPr>
          <a:xfrm>
            <a:off x="4689138" y="1275423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1E53CF-A40E-D4CD-34FB-2841F172F0C6}"/>
              </a:ext>
            </a:extLst>
          </p:cNvPr>
          <p:cNvSpPr/>
          <p:nvPr/>
        </p:nvSpPr>
        <p:spPr>
          <a:xfrm>
            <a:off x="4689138" y="1505887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D14CA5B-329D-196C-B701-3C40672CD8BB}"/>
              </a:ext>
            </a:extLst>
          </p:cNvPr>
          <p:cNvSpPr/>
          <p:nvPr/>
        </p:nvSpPr>
        <p:spPr>
          <a:xfrm>
            <a:off x="38346" y="2162784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911499-53F0-EF25-2A25-A39B9D3F3804}"/>
              </a:ext>
            </a:extLst>
          </p:cNvPr>
          <p:cNvSpPr txBox="1"/>
          <p:nvPr/>
        </p:nvSpPr>
        <p:spPr>
          <a:xfrm>
            <a:off x="4854275" y="1044959"/>
            <a:ext cx="4055919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Proportion of cash and stock used to pay the Purchase Price to target shareholders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D78DA0-4F8B-14DD-2DF7-8886E88725FF}"/>
              </a:ext>
            </a:extLst>
          </p:cNvPr>
          <p:cNvSpPr txBox="1"/>
          <p:nvPr/>
        </p:nvSpPr>
        <p:spPr>
          <a:xfrm>
            <a:off x="4854275" y="1275423"/>
            <a:ext cx="3970959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Annual amount of earnings generated by removing duplicative expenses at target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8A3EBC-D769-9818-AF2C-8458D1663D04}"/>
              </a:ext>
            </a:extLst>
          </p:cNvPr>
          <p:cNvSpPr txBox="1"/>
          <p:nvPr/>
        </p:nvSpPr>
        <p:spPr>
          <a:xfrm>
            <a:off x="4854275" y="1505887"/>
            <a:ext cx="4344459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Debt required to finance the transaction and supplement pro forma capital ratios (if any)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C522989-ED9B-0BD5-C838-70B0C32777D6}"/>
              </a:ext>
            </a:extLst>
          </p:cNvPr>
          <p:cNvSpPr/>
          <p:nvPr/>
        </p:nvSpPr>
        <p:spPr>
          <a:xfrm>
            <a:off x="4689138" y="1736351"/>
            <a:ext cx="164592" cy="164592"/>
          </a:xfrm>
          <a:prstGeom prst="ellipse">
            <a:avLst/>
          </a:prstGeom>
          <a:solidFill>
            <a:srgbClr val="C8C8C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268AC8-BA52-1A09-2108-C7DD1E284E31}"/>
              </a:ext>
            </a:extLst>
          </p:cNvPr>
          <p:cNvSpPr txBox="1"/>
          <p:nvPr/>
        </p:nvSpPr>
        <p:spPr>
          <a:xfrm>
            <a:off x="4854275" y="1736351"/>
            <a:ext cx="4134465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Costs incurred to effect the transaction (i.e., contract terminations, advisor fees, etc.)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62D8CCC-6E94-35A1-80D4-E8E814DDD8F8}"/>
              </a:ext>
            </a:extLst>
          </p:cNvPr>
          <p:cNvSpPr/>
          <p:nvPr/>
        </p:nvSpPr>
        <p:spPr>
          <a:xfrm>
            <a:off x="4689138" y="2001651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349DB8-1A5D-CCB6-5202-93C6AF0A688A}"/>
              </a:ext>
            </a:extLst>
          </p:cNvPr>
          <p:cNvSpPr txBox="1"/>
          <p:nvPr/>
        </p:nvSpPr>
        <p:spPr>
          <a:xfrm>
            <a:off x="4854275" y="2232115"/>
            <a:ext cx="3076483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Measure of return on the investment made in the transaction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6428293-B3F6-EADA-E599-FEA95BA8C364}"/>
              </a:ext>
            </a:extLst>
          </p:cNvPr>
          <p:cNvSpPr/>
          <p:nvPr/>
        </p:nvSpPr>
        <p:spPr>
          <a:xfrm>
            <a:off x="4689138" y="2232115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3A7004-9A62-6A15-C8AC-0EC420F28D5E}"/>
              </a:ext>
            </a:extLst>
          </p:cNvPr>
          <p:cNvSpPr txBox="1"/>
          <p:nvPr/>
        </p:nvSpPr>
        <p:spPr>
          <a:xfrm>
            <a:off x="4854275" y="2462579"/>
            <a:ext cx="3778599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Break-even analysis between acquirer’s TBV before and after the transaction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90D984B-EEDB-3217-FAAE-54CFE1E26581}"/>
              </a:ext>
            </a:extLst>
          </p:cNvPr>
          <p:cNvSpPr/>
          <p:nvPr/>
        </p:nvSpPr>
        <p:spPr>
          <a:xfrm>
            <a:off x="4689138" y="2462579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A80D4AA-4FFF-3AB4-6B38-67B6C7473B1B}"/>
              </a:ext>
            </a:extLst>
          </p:cNvPr>
          <p:cNvSpPr/>
          <p:nvPr/>
        </p:nvSpPr>
        <p:spPr>
          <a:xfrm>
            <a:off x="4689138" y="2693046"/>
            <a:ext cx="164592" cy="164592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566F1C4-6538-620B-A891-9DF2238A4DCC}"/>
              </a:ext>
            </a:extLst>
          </p:cNvPr>
          <p:cNvSpPr txBox="1"/>
          <p:nvPr/>
        </p:nvSpPr>
        <p:spPr>
          <a:xfrm>
            <a:off x="4854275" y="2001651"/>
            <a:ext cx="4001416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u="sng" dirty="0">
                <a:latin typeface="Calibri" panose="020F0502020204030204" pitchFamily="34" charset="0"/>
                <a:cs typeface="Calibri" panose="020F0502020204030204" pitchFamily="34" charset="0"/>
              </a:rPr>
              <a:t>#1 driver of bank valuation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– percent increase in EPS as a result of the transaction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2C0375-BC74-D229-1A59-B7A9357C8E70}"/>
              </a:ext>
            </a:extLst>
          </p:cNvPr>
          <p:cNvSpPr txBox="1"/>
          <p:nvPr/>
        </p:nvSpPr>
        <p:spPr>
          <a:xfrm>
            <a:off x="4854275" y="2693046"/>
            <a:ext cx="3480440" cy="16459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Pro forma capital ratios must meet or exceed regulatory requirements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2C0AD1-36A0-C500-0D01-0C752F061A9D}"/>
              </a:ext>
            </a:extLst>
          </p:cNvPr>
          <p:cNvSpPr txBox="1"/>
          <p:nvPr/>
        </p:nvSpPr>
        <p:spPr>
          <a:xfrm>
            <a:off x="4581562" y="2955141"/>
            <a:ext cx="411480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 i="1">
                <a:solidFill>
                  <a:srgbClr val="002060"/>
                </a:solidFill>
              </a:defRPr>
            </a:lvl1pPr>
          </a:lstStyle>
          <a:p>
            <a:r>
              <a:rPr lang="en-US" sz="1300" i="0" dirty="0">
                <a:solidFill>
                  <a:srgbClr val="132361"/>
                </a:solidFill>
              </a:rPr>
              <a:t>Accretion / (Dilution) of Earnings per Fully Diluted Share</a:t>
            </a:r>
            <a:r>
              <a:rPr lang="en-US" sz="1300" i="0" baseline="30000" dirty="0">
                <a:solidFill>
                  <a:srgbClr val="132361"/>
                </a:solidFill>
              </a:rPr>
              <a:t>2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3071BD-D6B5-5B4B-2E6B-C0D025258602}"/>
              </a:ext>
            </a:extLst>
          </p:cNvPr>
          <p:cNvCxnSpPr>
            <a:cxnSpLocks/>
          </p:cNvCxnSpPr>
          <p:nvPr/>
        </p:nvCxnSpPr>
        <p:spPr>
          <a:xfrm>
            <a:off x="4640510" y="3221729"/>
            <a:ext cx="4343400" cy="0"/>
          </a:xfrm>
          <a:prstGeom prst="line">
            <a:avLst/>
          </a:prstGeom>
          <a:ln w="28575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DF75777-08D9-6186-082B-A32421123CCC}"/>
              </a:ext>
            </a:extLst>
          </p:cNvPr>
          <p:cNvSpPr txBox="1"/>
          <p:nvPr/>
        </p:nvSpPr>
        <p:spPr>
          <a:xfrm>
            <a:off x="4581562" y="4680641"/>
            <a:ext cx="411480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 i="1">
                <a:solidFill>
                  <a:srgbClr val="002060"/>
                </a:solidFill>
              </a:defRPr>
            </a:lvl1pPr>
          </a:lstStyle>
          <a:p>
            <a:r>
              <a:rPr lang="en-US" sz="1300" i="0" dirty="0">
                <a:solidFill>
                  <a:srgbClr val="132361"/>
                </a:solidFill>
              </a:rPr>
              <a:t>Accretion / (Dilution) of Tangible Book Value per Share</a:t>
            </a:r>
            <a:r>
              <a:rPr lang="en-US" sz="1300" i="0" baseline="30000" dirty="0">
                <a:solidFill>
                  <a:srgbClr val="132361"/>
                </a:solidFill>
              </a:rPr>
              <a:t>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C9EFEF-C22B-84D6-7602-08F9D9BD0C69}"/>
              </a:ext>
            </a:extLst>
          </p:cNvPr>
          <p:cNvCxnSpPr>
            <a:cxnSpLocks/>
          </p:cNvCxnSpPr>
          <p:nvPr/>
        </p:nvCxnSpPr>
        <p:spPr>
          <a:xfrm>
            <a:off x="4640510" y="4949083"/>
            <a:ext cx="4343400" cy="0"/>
          </a:xfrm>
          <a:prstGeom prst="line">
            <a:avLst/>
          </a:prstGeom>
          <a:ln w="28575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4BC74CA-2B7D-AA0C-AC9E-95F695A36056}"/>
              </a:ext>
            </a:extLst>
          </p:cNvPr>
          <p:cNvSpPr txBox="1"/>
          <p:nvPr/>
        </p:nvSpPr>
        <p:spPr>
          <a:xfrm>
            <a:off x="1333500" y="1838227"/>
            <a:ext cx="914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3E9A3A-FB03-1E41-DA92-1923996B007B}"/>
              </a:ext>
            </a:extLst>
          </p:cNvPr>
          <p:cNvSpPr txBox="1"/>
          <p:nvPr/>
        </p:nvSpPr>
        <p:spPr>
          <a:xfrm>
            <a:off x="1524000" y="6362810"/>
            <a:ext cx="76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Franklin Gothic Book" pitchFamily="34" charset="0"/>
              </a:rPr>
              <a:t>1 – Debt issued to maintain a pro forma bank leverage ratio of at least 9.0%. </a:t>
            </a:r>
          </a:p>
          <a:p>
            <a:pPr algn="r"/>
            <a:r>
              <a:rPr lang="en-US" sz="800" i="1" dirty="0">
                <a:latin typeface="Franklin Gothic Book" pitchFamily="34" charset="0"/>
              </a:rPr>
              <a:t>2 – 100% of transaction expenses reflected in closing tangible book value and are excluded from earnings.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B5F192-4A05-7937-9E09-0DB805F2665D}"/>
              </a:ext>
            </a:extLst>
          </p:cNvPr>
          <p:cNvSpPr/>
          <p:nvPr/>
        </p:nvSpPr>
        <p:spPr>
          <a:xfrm>
            <a:off x="9223951" y="199861"/>
            <a:ext cx="979436" cy="908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Refresh Needed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55C4D0-4D46-EC12-28BA-F4D8CD9300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61454" y="3376956"/>
            <a:ext cx="4234449" cy="1277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1CFC4F-F94F-1E80-C698-717F3ECAF1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23354" y="5055510"/>
            <a:ext cx="4234449" cy="1223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F9D75-C82D-95EA-7C8A-315B41F4F844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Acquisition Financial Impact</a:t>
            </a:r>
          </a:p>
        </p:txBody>
      </p:sp>
    </p:spTree>
    <p:extLst>
      <p:ext uri="{BB962C8B-B14F-4D97-AF65-F5344CB8AC3E}">
        <p14:creationId xmlns:p14="http://schemas.microsoft.com/office/powerpoint/2010/main" val="3521491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DA9D5E-D2A3-6551-9B80-09F7E4304B8C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201948"/>
          <a:ext cx="8915395" cy="51477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3329445030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4007643120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63249790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1272087534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1611473687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2524400125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1659681297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3660249698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6191928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806577527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2552667087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2295740818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865544352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3447049585"/>
                    </a:ext>
                  </a:extLst>
                </a:gridCol>
                <a:gridCol w="410135">
                  <a:extLst>
                    <a:ext uri="{9D8B030D-6E8A-4147-A177-3AD203B41FA5}">
                      <a16:colId xmlns:a16="http://schemas.microsoft.com/office/drawing/2014/main" val="3441919251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algn="r"/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Phase</a:t>
                      </a:r>
                    </a:p>
                  </a:txBody>
                  <a:tcPr marL="89639" marR="89639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None/>
                      </a:pP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I.</a:t>
                      </a:r>
                    </a:p>
                  </a:txBody>
                  <a:tcPr marL="9144" marR="9144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None/>
                      </a:pP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II.</a:t>
                      </a:r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fontAlgn="ctr">
                        <a:buNone/>
                      </a:pP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III.</a:t>
                      </a:r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IV.</a:t>
                      </a:r>
                      <a:endParaRPr lang="en-US" dirty="0"/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ctr">
                        <a:buNone/>
                      </a:pP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I.</a:t>
                      </a:r>
                    </a:p>
                  </a:txBody>
                  <a:tcPr marL="9144" marR="9144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Focus</a:t>
                      </a:r>
                    </a:p>
                  </a:txBody>
                  <a:tcPr marL="89639" marR="89639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Pre- Process</a:t>
                      </a:r>
                    </a:p>
                  </a:txBody>
                  <a:tcPr marL="9144" marR="9144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Initial Offer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Diligence &amp;  Negotiation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Transaction</a:t>
                      </a:r>
                      <a:endParaRPr lang="en-US" dirty="0"/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Preview Discussions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Month</a:t>
                      </a:r>
                    </a:p>
                  </a:txBody>
                  <a:tcPr marL="89639" marR="89639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– 24+</a:t>
                      </a:r>
                    </a:p>
                  </a:txBody>
                  <a:tcPr marL="9144" marR="9144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j-lt"/>
                        </a:rPr>
                        <a:t>6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j-lt"/>
                        </a:rPr>
                        <a:t>7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j-lt"/>
                        </a:rPr>
                        <a:t>8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16+</a:t>
                      </a:r>
                    </a:p>
                  </a:txBody>
                  <a:tcPr marL="9144" marR="9144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61">
                <a:tc>
                  <a:txBody>
                    <a:bodyPr/>
                    <a:lstStyle/>
                    <a:p>
                      <a:endParaRPr lang="en-US" sz="2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9639" marR="89639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endParaRPr lang="en-US" sz="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921659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Preparation /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Informal Discussions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44664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Initial Diligence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763404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Initial Indication of Interest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142693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Due Diligence 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65936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Post-Diligence Offer</a:t>
                      </a:r>
                      <a:endParaRPr lang="en-US" dirty="0"/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306519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Negotiation, Execution of Definitive Merger Agreement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163344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Post-Signing Approvals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174370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Closing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462494"/>
                  </a:ext>
                </a:extLst>
              </a:tr>
              <a:tr h="462278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Conversion / Post-Closing Commitments</a:t>
                      </a:r>
                    </a:p>
                  </a:txBody>
                  <a:tcPr marL="182880" marR="45720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rgbClr val="13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535" marR="9053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dk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9153322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93C0FE9-C86F-614E-E17C-03DE9F695C9E}"/>
              </a:ext>
            </a:extLst>
          </p:cNvPr>
          <p:cNvSpPr txBox="1"/>
          <p:nvPr/>
        </p:nvSpPr>
        <p:spPr>
          <a:xfrm>
            <a:off x="6965722" y="59130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~ 6 - 12 months post-closing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2AABC3-DB3C-C21F-C1CE-10ACA8F340D1}"/>
              </a:ext>
            </a:extLst>
          </p:cNvPr>
          <p:cNvSpPr/>
          <p:nvPr/>
        </p:nvSpPr>
        <p:spPr>
          <a:xfrm>
            <a:off x="34757" y="2070317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FA1014-3BAC-E1F2-AE68-35C0A461C943}"/>
              </a:ext>
            </a:extLst>
          </p:cNvPr>
          <p:cNvSpPr/>
          <p:nvPr/>
        </p:nvSpPr>
        <p:spPr>
          <a:xfrm>
            <a:off x="34757" y="4390227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BE4AD0A-9F02-2DDE-D153-87A78FF9C4C9}"/>
              </a:ext>
            </a:extLst>
          </p:cNvPr>
          <p:cNvSpPr/>
          <p:nvPr/>
        </p:nvSpPr>
        <p:spPr>
          <a:xfrm>
            <a:off x="34757" y="3926245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451365-B25E-4126-E146-E19520B4CEC1}"/>
              </a:ext>
            </a:extLst>
          </p:cNvPr>
          <p:cNvSpPr/>
          <p:nvPr/>
        </p:nvSpPr>
        <p:spPr>
          <a:xfrm>
            <a:off x="34757" y="3462263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B8A465-3910-6CB4-F2BC-2FFC85A901D4}"/>
              </a:ext>
            </a:extLst>
          </p:cNvPr>
          <p:cNvSpPr/>
          <p:nvPr/>
        </p:nvSpPr>
        <p:spPr>
          <a:xfrm>
            <a:off x="34757" y="2998281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6264AD-70C5-5492-D8C4-31A6191420C6}"/>
              </a:ext>
            </a:extLst>
          </p:cNvPr>
          <p:cNvSpPr/>
          <p:nvPr/>
        </p:nvSpPr>
        <p:spPr>
          <a:xfrm>
            <a:off x="34757" y="2534299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5B3F4B-BF4F-99EE-A1B5-013EB8C93BB2}"/>
              </a:ext>
            </a:extLst>
          </p:cNvPr>
          <p:cNvSpPr/>
          <p:nvPr/>
        </p:nvSpPr>
        <p:spPr>
          <a:xfrm>
            <a:off x="34757" y="4854209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CB4C65-A4B5-0C20-452B-B8D09DF9B967}"/>
              </a:ext>
            </a:extLst>
          </p:cNvPr>
          <p:cNvCxnSpPr>
            <a:cxnSpLocks/>
          </p:cNvCxnSpPr>
          <p:nvPr/>
        </p:nvCxnSpPr>
        <p:spPr>
          <a:xfrm>
            <a:off x="7118122" y="6299893"/>
            <a:ext cx="6096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D36220C-1EF8-549F-DCB6-0EAAFE7046AE}"/>
              </a:ext>
            </a:extLst>
          </p:cNvPr>
          <p:cNvSpPr txBox="1"/>
          <p:nvPr/>
        </p:nvSpPr>
        <p:spPr>
          <a:xfrm>
            <a:off x="0" y="838200"/>
            <a:ext cx="3487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2060"/>
                </a:solidFill>
              </a:rPr>
              <a:t>Blueprint of Process</a:t>
            </a:r>
            <a:endParaRPr lang="en-US" sz="1300" b="1" baseline="30000" dirty="0">
              <a:solidFill>
                <a:srgbClr val="002060"/>
              </a:solidFill>
            </a:endParaRPr>
          </a:p>
          <a:p>
            <a:r>
              <a:rPr lang="en-US" sz="1100" i="1" dirty="0"/>
              <a:t>Process and Timeline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A6C465C-5D7A-84C9-8DEB-78E8EF08C5A0}"/>
              </a:ext>
            </a:extLst>
          </p:cNvPr>
          <p:cNvSpPr/>
          <p:nvPr/>
        </p:nvSpPr>
        <p:spPr>
          <a:xfrm>
            <a:off x="34757" y="5318191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9201FC55-AC67-5C25-5886-C583C5DC0962}"/>
              </a:ext>
            </a:extLst>
          </p:cNvPr>
          <p:cNvSpPr/>
          <p:nvPr/>
        </p:nvSpPr>
        <p:spPr>
          <a:xfrm>
            <a:off x="2811454" y="3243212"/>
            <a:ext cx="210510" cy="210312"/>
          </a:xfrm>
          <a:prstGeom prst="flowChartDecision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83471002-4214-41C8-0FFF-90959C41F8B2}"/>
              </a:ext>
            </a:extLst>
          </p:cNvPr>
          <p:cNvSpPr/>
          <p:nvPr/>
        </p:nvSpPr>
        <p:spPr>
          <a:xfrm>
            <a:off x="3632656" y="4166852"/>
            <a:ext cx="210510" cy="210312"/>
          </a:xfrm>
          <a:prstGeom prst="flowChartDecision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334330C6-9A41-4973-6C17-87B7E9E42433}"/>
              </a:ext>
            </a:extLst>
          </p:cNvPr>
          <p:cNvSpPr/>
          <p:nvPr/>
        </p:nvSpPr>
        <p:spPr>
          <a:xfrm>
            <a:off x="6501668" y="5552413"/>
            <a:ext cx="210510" cy="210312"/>
          </a:xfrm>
          <a:prstGeom prst="flowChartDecision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3C42A742-F9D8-1348-D573-537D55BDE81F}"/>
              </a:ext>
            </a:extLst>
          </p:cNvPr>
          <p:cNvSpPr/>
          <p:nvPr/>
        </p:nvSpPr>
        <p:spPr>
          <a:xfrm>
            <a:off x="4645764" y="6450161"/>
            <a:ext cx="192024" cy="189257"/>
          </a:xfrm>
          <a:prstGeom prst="flowChartDecision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6111BE-C2C2-752D-ED46-E08EC13BCCE8}"/>
              </a:ext>
            </a:extLst>
          </p:cNvPr>
          <p:cNvSpPr txBox="1"/>
          <p:nvPr/>
        </p:nvSpPr>
        <p:spPr>
          <a:xfrm>
            <a:off x="4804756" y="642158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/>
              <a:t>Deal Milestone</a:t>
            </a:r>
            <a:endParaRPr lang="en-US" sz="900" b="1" i="1" dirty="0">
              <a:solidFill>
                <a:schemeClr val="tx1"/>
              </a:solidFill>
            </a:endParaRPr>
          </a:p>
        </p:txBody>
      </p:sp>
      <p:sp>
        <p:nvSpPr>
          <p:cNvPr id="39" name="Flowchart: Decision 38">
            <a:extLst>
              <a:ext uri="{FF2B5EF4-FFF2-40B4-BE49-F238E27FC236}">
                <a16:creationId xmlns:a16="http://schemas.microsoft.com/office/drawing/2014/main" id="{79491E63-FD06-669C-27C6-110EF7960552}"/>
              </a:ext>
            </a:extLst>
          </p:cNvPr>
          <p:cNvSpPr/>
          <p:nvPr/>
        </p:nvSpPr>
        <p:spPr>
          <a:xfrm>
            <a:off x="4043810" y="4642821"/>
            <a:ext cx="210510" cy="210312"/>
          </a:xfrm>
          <a:prstGeom prst="flowChartDecision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CDD5CC7-9BD4-36C2-F4CE-B3DB41D08536}"/>
              </a:ext>
            </a:extLst>
          </p:cNvPr>
          <p:cNvSpPr/>
          <p:nvPr/>
        </p:nvSpPr>
        <p:spPr>
          <a:xfrm>
            <a:off x="34757" y="5782173"/>
            <a:ext cx="228732" cy="229001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B3BD85AB-4194-1C2F-0300-1052E6A3C81F}"/>
              </a:ext>
            </a:extLst>
          </p:cNvPr>
          <p:cNvSpPr/>
          <p:nvPr/>
        </p:nvSpPr>
        <p:spPr>
          <a:xfrm>
            <a:off x="4229100" y="3563563"/>
            <a:ext cx="304431" cy="1392460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03502-EB6D-DF21-7EF6-BD5DB65FE2FB}"/>
              </a:ext>
            </a:extLst>
          </p:cNvPr>
          <p:cNvSpPr/>
          <p:nvPr/>
        </p:nvSpPr>
        <p:spPr>
          <a:xfrm>
            <a:off x="4469996" y="3897666"/>
            <a:ext cx="1859710" cy="730123"/>
          </a:xfrm>
          <a:prstGeom prst="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solidFill>
                  <a:schemeClr val="tx1"/>
                </a:solidFill>
              </a:rPr>
              <a:t>May be concurrent dependent on if process has 1 or multi-party due diligence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4B916-57FB-B0B5-EA56-81052D4FB8F7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Summary Acquisition Process</a:t>
            </a:r>
          </a:p>
        </p:txBody>
      </p:sp>
    </p:spTree>
    <p:extLst>
      <p:ext uri="{BB962C8B-B14F-4D97-AF65-F5344CB8AC3E}">
        <p14:creationId xmlns:p14="http://schemas.microsoft.com/office/powerpoint/2010/main" val="648232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B4094C-43BA-40BD-828C-98C60435515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DEEAF5-A2D4-4E9A-81C5-1E5A1D41334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Group 234">
            <a:extLst>
              <a:ext uri="{FF2B5EF4-FFF2-40B4-BE49-F238E27FC236}">
                <a16:creationId xmlns:a16="http://schemas.microsoft.com/office/drawing/2014/main" id="{C70CE9CD-D349-44AE-B208-45D5FAA2D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660516"/>
              </p:ext>
            </p:extLst>
          </p:nvPr>
        </p:nvGraphicFramePr>
        <p:xfrm>
          <a:off x="685800" y="990600"/>
          <a:ext cx="8305800" cy="5169551"/>
        </p:xfrm>
        <a:graphic>
          <a:graphicData uri="http://schemas.openxmlformats.org/drawingml/2006/table">
            <a:tbl>
              <a:tblPr/>
              <a:tblGrid>
                <a:gridCol w="113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3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61913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Action</a:t>
                      </a:r>
                    </a:p>
                  </a:txBody>
                  <a:tcPr marL="9144" marR="4572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230188" algn="l" defTabSz="1770063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+mj-lt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9144" marR="4572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2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0" u="sng" dirty="0">
                          <a:latin typeface="+mn-lt"/>
                        </a:rPr>
                        <a:t>Strategy</a:t>
                      </a:r>
                      <a:r>
                        <a:rPr lang="en-US" sz="1400" i="0" dirty="0">
                          <a:latin typeface="+mn-lt"/>
                        </a:rPr>
                        <a:t> and rationale for acquisitions</a:t>
                      </a:r>
                      <a:endParaRPr lang="en-US" sz="1400" i="0" baseline="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758646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n-lt"/>
                        </a:rPr>
                        <a:t>Clear strategic and financial </a:t>
                      </a:r>
                      <a:r>
                        <a:rPr lang="en-US" sz="1400" u="sng" dirty="0">
                          <a:latin typeface="+mn-lt"/>
                        </a:rPr>
                        <a:t>criteria</a:t>
                      </a: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78097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Financial implications 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any potential transaction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55343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sng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Capital capacity </a:t>
                      </a:r>
                      <a:r>
                        <a:rPr lang="en-US" sz="1400" b="0" i="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consummate an acquisition: cash, common stock, preferred stock, debt, etc.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896372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Apprise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Regulators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potential M&amp;A plans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556907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Legal and fiduciary implications 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M&amp;A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07595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Board and key constituents </a:t>
                      </a: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M&amp;A landscape, valuation, deal process, and fiduciary duties,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050055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-112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Broad list of potential </a:t>
                      </a:r>
                      <a:r>
                        <a:rPr lang="en-US" sz="140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targets</a:t>
                      </a: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00744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Initiate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0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Relationships</a:t>
                      </a:r>
                      <a:r>
                        <a:rPr lang="en-US" sz="1400" i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potential targets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651820"/>
                  </a:ext>
                </a:extLst>
              </a:tr>
              <a:tr h="48594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</a:t>
                      </a:r>
                    </a:p>
                  </a:txBody>
                  <a:tcPr marL="0" marR="0" marT="54000" marB="5400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i="0" u="sng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Expert advisors </a:t>
                      </a:r>
                      <a:r>
                        <a:rPr lang="en-US" sz="1400" i="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–investment banking, legal, accounting – well before any potential deal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91440" marB="91440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8E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75301"/>
                  </a:ext>
                </a:extLst>
              </a:tr>
            </a:tbl>
          </a:graphicData>
        </a:graphic>
      </p:graphicFrame>
      <p:sp>
        <p:nvSpPr>
          <p:cNvPr id="29" name="Oval 28">
            <a:extLst>
              <a:ext uri="{FF2B5EF4-FFF2-40B4-BE49-F238E27FC236}">
                <a16:creationId xmlns:a16="http://schemas.microsoft.com/office/drawing/2014/main" id="{CB25E3C7-883E-4B34-9473-ED5D29652DE4}"/>
              </a:ext>
            </a:extLst>
          </p:cNvPr>
          <p:cNvSpPr>
            <a:spLocks noChangeAspect="1"/>
          </p:cNvSpPr>
          <p:nvPr/>
        </p:nvSpPr>
        <p:spPr>
          <a:xfrm>
            <a:off x="152496" y="131615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254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59B80F-31FF-438C-88D8-A74DC7704BF9}"/>
              </a:ext>
            </a:extLst>
          </p:cNvPr>
          <p:cNvSpPr>
            <a:spLocks noChangeAspect="1"/>
          </p:cNvSpPr>
          <p:nvPr/>
        </p:nvSpPr>
        <p:spPr>
          <a:xfrm>
            <a:off x="152496" y="180523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EF213C8-3DBA-47AF-9430-F833C7C7FCFA}"/>
              </a:ext>
            </a:extLst>
          </p:cNvPr>
          <p:cNvSpPr>
            <a:spLocks noChangeAspect="1"/>
          </p:cNvSpPr>
          <p:nvPr/>
        </p:nvSpPr>
        <p:spPr>
          <a:xfrm>
            <a:off x="152496" y="229431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127DD1-44D7-4ED7-BBED-E124C5576C4D}"/>
              </a:ext>
            </a:extLst>
          </p:cNvPr>
          <p:cNvSpPr>
            <a:spLocks noChangeAspect="1"/>
          </p:cNvSpPr>
          <p:nvPr/>
        </p:nvSpPr>
        <p:spPr>
          <a:xfrm>
            <a:off x="152496" y="278339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08829D0-7B76-4646-82AB-5EE21A8B5C6B}"/>
              </a:ext>
            </a:extLst>
          </p:cNvPr>
          <p:cNvSpPr>
            <a:spLocks noChangeAspect="1"/>
          </p:cNvSpPr>
          <p:nvPr/>
        </p:nvSpPr>
        <p:spPr>
          <a:xfrm>
            <a:off x="152496" y="327247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4FC22A-DCDE-497A-B4A6-567E2ACFC055}"/>
              </a:ext>
            </a:extLst>
          </p:cNvPr>
          <p:cNvSpPr>
            <a:spLocks noChangeAspect="1"/>
          </p:cNvSpPr>
          <p:nvPr/>
        </p:nvSpPr>
        <p:spPr>
          <a:xfrm>
            <a:off x="152496" y="3761558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78FC1BE-ADC8-4340-A2E1-DE35D4C338D5}"/>
              </a:ext>
            </a:extLst>
          </p:cNvPr>
          <p:cNvSpPr>
            <a:spLocks noChangeAspect="1"/>
          </p:cNvSpPr>
          <p:nvPr/>
        </p:nvSpPr>
        <p:spPr>
          <a:xfrm>
            <a:off x="152496" y="4229100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CFF425B-A894-4D97-A0C8-91FB04A7BC9D}"/>
              </a:ext>
            </a:extLst>
          </p:cNvPr>
          <p:cNvSpPr>
            <a:spLocks noChangeAspect="1"/>
          </p:cNvSpPr>
          <p:nvPr/>
        </p:nvSpPr>
        <p:spPr>
          <a:xfrm>
            <a:off x="152496" y="4724400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3982D12-7C22-4EF7-8BC8-43AD20254FA8}"/>
              </a:ext>
            </a:extLst>
          </p:cNvPr>
          <p:cNvSpPr>
            <a:spLocks noChangeAspect="1"/>
          </p:cNvSpPr>
          <p:nvPr/>
        </p:nvSpPr>
        <p:spPr>
          <a:xfrm>
            <a:off x="152496" y="5219700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B35147E-46A7-4421-8240-6A5215EC6158}"/>
              </a:ext>
            </a:extLst>
          </p:cNvPr>
          <p:cNvSpPr>
            <a:spLocks noChangeAspect="1"/>
          </p:cNvSpPr>
          <p:nvPr/>
        </p:nvSpPr>
        <p:spPr>
          <a:xfrm>
            <a:off x="152496" y="5715000"/>
            <a:ext cx="443895" cy="443895"/>
          </a:xfrm>
          <a:prstGeom prst="ellipse">
            <a:avLst/>
          </a:prstGeom>
          <a:solidFill>
            <a:schemeClr val="bg1"/>
          </a:solidFill>
          <a:ln>
            <a:solidFill>
              <a:srgbClr val="132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5E359-B2F2-4AD2-92D3-308A103F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321" y="2311296"/>
            <a:ext cx="438824" cy="382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676D5-8794-4F84-BBA9-F05566260B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58" y="3790326"/>
            <a:ext cx="456927" cy="365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FB657-C6CA-4E78-98AE-212F8C0B60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578" y="4745878"/>
            <a:ext cx="395016" cy="382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6038-F374-4641-8288-24F8BE9967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252" y="5269029"/>
            <a:ext cx="413048" cy="362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CEAA07-4676-4A97-80F6-C45F45AD2E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02" y="5795925"/>
            <a:ext cx="497821" cy="281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B26D8-756B-407E-8FE7-E92B50B4E5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234" y="4305259"/>
            <a:ext cx="404155" cy="2741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51323F-D2F0-4D22-A7BA-96270A23A3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251" y="3367108"/>
            <a:ext cx="382275" cy="3076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D815A9-162A-46B8-8FE0-8D62F86C09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663" y="2832320"/>
            <a:ext cx="450492" cy="323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95EC38-C5CC-4E1F-95E4-FEF5EB778E5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72" y="1812648"/>
            <a:ext cx="327920" cy="398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590A78-F6D5-4F3F-AC88-A13400939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957" y="1327346"/>
            <a:ext cx="392405" cy="407548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CCC290-3FFD-230C-D532-14CB584CF75D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Acquisition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349470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5216C-5171-D0AD-9BAD-05F1D9EF7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object 2">
            <a:extLst>
              <a:ext uri="{FF2B5EF4-FFF2-40B4-BE49-F238E27FC236}">
                <a16:creationId xmlns:a16="http://schemas.microsoft.com/office/drawing/2014/main" id="{F70D4106-1E90-BD62-1E6B-77A6BEA65567}"/>
              </a:ext>
            </a:extLst>
          </p:cNvPr>
          <p:cNvGraphicFramePr>
            <a:graphicFrameLocks noGrp="1"/>
          </p:cNvGraphicFramePr>
          <p:nvPr/>
        </p:nvGraphicFramePr>
        <p:xfrm>
          <a:off x="183667" y="1033243"/>
          <a:ext cx="8826499" cy="1766570"/>
        </p:xfrm>
        <a:graphic>
          <a:graphicData uri="http://schemas.openxmlformats.org/drawingml/2006/table">
            <a:tbl>
              <a:tblPr firstRow="1" bandRow="1"/>
              <a:tblGrid>
                <a:gridCol w="219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3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6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7335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1600">
                          <a:latin typeface="Arial Black"/>
                          <a:cs typeface="Arial Black"/>
                        </a:rPr>
                        <a:t>#1 </a:t>
                      </a:r>
                      <a:r>
                        <a:rPr sz="1600" spc="-20">
                          <a:latin typeface="Arial Black"/>
                          <a:cs typeface="Arial Black"/>
                        </a:rPr>
                        <a:t>Firm</a:t>
                      </a:r>
                      <a:endParaRPr sz="1600">
                        <a:latin typeface="Arial Black"/>
                        <a:cs typeface="Arial Black"/>
                      </a:endParaRPr>
                    </a:p>
                    <a:p>
                      <a:pPr marL="205104" marR="37782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850" i="1" spc="-10">
                          <a:latin typeface="Calibri"/>
                          <a:cs typeface="Calibri"/>
                        </a:rPr>
                        <a:t>#1 sell-side bank M&amp;A firm /</a:t>
                      </a:r>
                    </a:p>
                    <a:p>
                      <a:pPr marL="205104" marR="37782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i="1" spc="-10">
                          <a:latin typeface="Calibri"/>
                          <a:cs typeface="Calibri"/>
                        </a:rPr>
                        <a:t>Top</a:t>
                      </a:r>
                      <a:r>
                        <a:rPr lang="en-US"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3</a:t>
                      </a:r>
                      <a:r>
                        <a:rPr sz="850" i="1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>
                          <a:latin typeface="Calibri"/>
                          <a:cs typeface="Calibri"/>
                        </a:rPr>
                        <a:t>overall (sell-side + buy-side)</a:t>
                      </a:r>
                      <a:r>
                        <a:rPr sz="825" i="1" spc="-15" baseline="25252">
                          <a:latin typeface="Calibri"/>
                          <a:cs typeface="Calibri"/>
                        </a:rPr>
                        <a:t>1</a:t>
                      </a:r>
                      <a:endParaRPr sz="825" i="1" baseline="25252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L>
                      <a:noFill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8763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>
                          <a:latin typeface="Arial Black"/>
                          <a:cs typeface="Arial Black"/>
                        </a:rPr>
                        <a:t>Top</a:t>
                      </a:r>
                      <a:r>
                        <a:rPr sz="1600" spc="-114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00" spc="-10">
                          <a:latin typeface="Arial Black"/>
                          <a:cs typeface="Arial Black"/>
                        </a:rPr>
                        <a:t>Advisors</a:t>
                      </a:r>
                      <a:endParaRPr sz="1600">
                        <a:latin typeface="Arial Black"/>
                        <a:cs typeface="Arial Black"/>
                      </a:endParaRPr>
                    </a:p>
                    <a:p>
                      <a:pPr marL="177165" marR="26289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850" i="1" spc="-10">
                          <a:latin typeface="Calibri"/>
                          <a:cs typeface="Calibri"/>
                        </a:rPr>
                        <a:t>5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 spc="-10">
                          <a:latin typeface="Calibri"/>
                          <a:cs typeface="Calibri"/>
                        </a:rPr>
                        <a:t>of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top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10</a:t>
                      </a:r>
                      <a:r>
                        <a:rPr sz="850" i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 spc="-35">
                          <a:latin typeface="Calibri"/>
                          <a:cs typeface="Calibri"/>
                        </a:rPr>
                        <a:t>individual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advisors</a:t>
                      </a:r>
                      <a:r>
                        <a:rPr lang="en-US" sz="850" i="1" spc="10">
                          <a:latin typeface="Calibri"/>
                          <a:cs typeface="Calibri"/>
                        </a:rPr>
                        <a:t> / </a:t>
                      </a:r>
                    </a:p>
                    <a:p>
                      <a:pPr marL="177165" marR="26289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50" i="1">
                          <a:latin typeface="Calibri"/>
                          <a:cs typeface="Calibri"/>
                        </a:rPr>
                        <a:t>#1</a:t>
                      </a:r>
                      <a:r>
                        <a:rPr sz="850" i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ranked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advisor</a:t>
                      </a:r>
                      <a:r>
                        <a:rPr sz="850" i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 spc="-5">
                          <a:latin typeface="Calibri"/>
                          <a:cs typeface="Calibri"/>
                        </a:rPr>
                        <a:t>each of </a:t>
                      </a:r>
                      <a:r>
                        <a:rPr lang="en-US" sz="850" i="1">
                          <a:latin typeface="Calibri"/>
                          <a:cs typeface="Calibri"/>
                        </a:rPr>
                        <a:t>past 7</a:t>
                      </a:r>
                      <a:r>
                        <a:rPr sz="850" i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 spc="-20">
                          <a:latin typeface="Calibri"/>
                          <a:cs typeface="Calibri"/>
                        </a:rPr>
                        <a:t>years</a:t>
                      </a:r>
                      <a:r>
                        <a:rPr lang="en-US" sz="850" i="1" baseline="30000"/>
                        <a:t>2</a:t>
                      </a:r>
                      <a:endParaRPr sz="850" i="1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8575" algn="ctr">
                        <a:lnSpc>
                          <a:spcPct val="100000"/>
                        </a:lnSpc>
                      </a:pP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32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>
                          <a:latin typeface="Arial Black"/>
                          <a:cs typeface="Arial Black"/>
                        </a:rPr>
                        <a:t>1</a:t>
                      </a:r>
                      <a:r>
                        <a:rPr lang="en-US" sz="1600">
                          <a:latin typeface="Arial Black"/>
                          <a:cs typeface="Arial Black"/>
                        </a:rPr>
                        <a:t>5</a:t>
                      </a:r>
                      <a:r>
                        <a:rPr sz="1600">
                          <a:latin typeface="Arial Black"/>
                          <a:cs typeface="Arial Black"/>
                        </a:rPr>
                        <a:t>0+</a:t>
                      </a:r>
                      <a:r>
                        <a:rPr sz="1600" spc="-5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00" spc="-10">
                          <a:latin typeface="Arial Black"/>
                          <a:cs typeface="Arial Black"/>
                        </a:rPr>
                        <a:t>Transactions</a:t>
                      </a:r>
                      <a:endParaRPr sz="1600">
                        <a:latin typeface="Arial Black"/>
                        <a:cs typeface="Arial Black"/>
                      </a:endParaRPr>
                    </a:p>
                    <a:p>
                      <a:pPr marL="163830" marR="13716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i="1">
                          <a:latin typeface="Calibri"/>
                          <a:cs typeface="Calibri"/>
                        </a:rPr>
                        <a:t>Advised on</a:t>
                      </a:r>
                      <a:r>
                        <a:rPr sz="850" i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over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850" i="1">
                          <a:latin typeface="Calibri"/>
                          <a:cs typeface="Calibri"/>
                        </a:rPr>
                        <a:t>5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850" i="1" spc="-45">
                          <a:latin typeface="Calibri"/>
                          <a:cs typeface="Calibri"/>
                        </a:rPr>
                        <a:t> </a:t>
                      </a:r>
                      <a:br>
                        <a:rPr lang="en-US" sz="850" i="1" spc="-45">
                          <a:latin typeface="Calibri"/>
                          <a:cs typeface="Calibri"/>
                        </a:rPr>
                      </a:br>
                      <a:r>
                        <a:rPr lang="en-US" sz="850" i="1" spc="-45">
                          <a:latin typeface="Calibri"/>
                          <a:cs typeface="Calibri"/>
                        </a:rPr>
                        <a:t>completed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bank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 spc="-25">
                          <a:latin typeface="Calibri"/>
                          <a:cs typeface="Calibri"/>
                        </a:rPr>
                        <a:t>M&amp;</a:t>
                      </a:r>
                      <a:r>
                        <a:rPr lang="en-US" sz="850" i="1" spc="-25">
                          <a:latin typeface="Calibri"/>
                          <a:cs typeface="Calibri"/>
                        </a:rPr>
                        <a:t>A </a:t>
                      </a:r>
                      <a:r>
                        <a:rPr sz="850" i="1" spc="-10">
                          <a:latin typeface="Calibri"/>
                          <a:cs typeface="Calibri"/>
                        </a:rPr>
                        <a:t>transactions</a:t>
                      </a:r>
                      <a:endParaRPr sz="850" i="1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57150">
                      <a:solidFill>
                        <a:srgbClr val="FFFFFF"/>
                      </a:solidFill>
                      <a:prstDash val="solid"/>
                    </a:lnL>
                    <a:lnR w="571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>
                          <a:latin typeface="Arial Black"/>
                          <a:cs typeface="Arial Black"/>
                        </a:rPr>
                        <a:t>$</a:t>
                      </a:r>
                      <a:r>
                        <a:rPr lang="en-US" sz="1600">
                          <a:latin typeface="Arial Black"/>
                          <a:cs typeface="Arial Black"/>
                        </a:rPr>
                        <a:t>4</a:t>
                      </a:r>
                      <a:r>
                        <a:rPr sz="1600">
                          <a:latin typeface="Arial Black"/>
                          <a:cs typeface="Arial Black"/>
                        </a:rPr>
                        <a:t>.0</a:t>
                      </a:r>
                      <a:r>
                        <a:rPr lang="en-US" sz="1600"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600" spc="-3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00" spc="-10">
                          <a:latin typeface="Arial Black"/>
                          <a:cs typeface="Arial Black"/>
                        </a:rPr>
                        <a:t>Billion</a:t>
                      </a:r>
                      <a:endParaRPr sz="1600">
                        <a:latin typeface="Arial Black"/>
                        <a:cs typeface="Arial Black"/>
                      </a:endParaRPr>
                    </a:p>
                    <a:p>
                      <a:pPr marL="227329" marR="1936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i="1">
                          <a:latin typeface="Calibri"/>
                          <a:cs typeface="Calibri"/>
                        </a:rPr>
                        <a:t>Advised</a:t>
                      </a:r>
                      <a:r>
                        <a:rPr sz="850" i="1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on</a:t>
                      </a:r>
                      <a:r>
                        <a:rPr sz="850" i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 spc="-20">
                          <a:latin typeface="Calibri"/>
                          <a:cs typeface="Calibri"/>
                        </a:rPr>
                        <a:t>more than </a:t>
                      </a:r>
                      <a:br>
                        <a:rPr lang="en-US" sz="850" i="1" spc="-20">
                          <a:latin typeface="Calibri"/>
                          <a:cs typeface="Calibri"/>
                        </a:rPr>
                      </a:br>
                      <a:r>
                        <a:rPr lang="en-US" sz="850" i="1" spc="-20">
                          <a:latin typeface="Calibri"/>
                          <a:cs typeface="Calibri"/>
                        </a:rPr>
                        <a:t>$4 Billion in total </a:t>
                      </a:r>
                      <a:r>
                        <a:rPr sz="850" i="1">
                          <a:latin typeface="Calibri"/>
                          <a:cs typeface="Calibri"/>
                        </a:rPr>
                        <a:t>M&amp;A</a:t>
                      </a:r>
                      <a:r>
                        <a:rPr sz="850" i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850" i="1" spc="-10">
                          <a:latin typeface="Calibri"/>
                          <a:cs typeface="Calibri"/>
                        </a:rPr>
                        <a:t>value</a:t>
                      </a:r>
                      <a:endParaRPr sz="850" i="1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571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9" name="object 3">
            <a:extLst>
              <a:ext uri="{FF2B5EF4-FFF2-40B4-BE49-F238E27FC236}">
                <a16:creationId xmlns:a16="http://schemas.microsoft.com/office/drawing/2014/main" id="{95A42DDB-66B3-2721-3D3A-4E4EE5CAE4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057" y="1762224"/>
            <a:ext cx="811831" cy="800280"/>
          </a:xfrm>
          <a:prstGeom prst="rect">
            <a:avLst/>
          </a:prstGeom>
        </p:spPr>
      </p:pic>
      <p:pic>
        <p:nvPicPr>
          <p:cNvPr id="190" name="object 11">
            <a:extLst>
              <a:ext uri="{FF2B5EF4-FFF2-40B4-BE49-F238E27FC236}">
                <a16:creationId xmlns:a16="http://schemas.microsoft.com/office/drawing/2014/main" id="{4AFA238B-E830-EA3B-8C78-AD94064220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8933" y="1630199"/>
            <a:ext cx="1054132" cy="1054132"/>
          </a:xfrm>
          <a:prstGeom prst="rect">
            <a:avLst/>
          </a:prstGeom>
        </p:spPr>
      </p:pic>
      <p:pic>
        <p:nvPicPr>
          <p:cNvPr id="191" name="object 12">
            <a:extLst>
              <a:ext uri="{FF2B5EF4-FFF2-40B4-BE49-F238E27FC236}">
                <a16:creationId xmlns:a16="http://schemas.microsoft.com/office/drawing/2014/main" id="{4301FF2F-29C5-6457-61FE-27EFE42B9F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669" y="1761273"/>
            <a:ext cx="806479" cy="806486"/>
          </a:xfrm>
          <a:prstGeom prst="rect">
            <a:avLst/>
          </a:prstGeom>
        </p:spPr>
      </p:pic>
      <p:pic>
        <p:nvPicPr>
          <p:cNvPr id="192" name="object 13">
            <a:extLst>
              <a:ext uri="{FF2B5EF4-FFF2-40B4-BE49-F238E27FC236}">
                <a16:creationId xmlns:a16="http://schemas.microsoft.com/office/drawing/2014/main" id="{45D22021-D36C-2E2F-2BCA-FFB8F848FC3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5317" y="1749439"/>
            <a:ext cx="740505" cy="740505"/>
          </a:xfrm>
          <a:prstGeom prst="rect">
            <a:avLst/>
          </a:prstGeom>
        </p:spPr>
      </p:pic>
      <p:sp>
        <p:nvSpPr>
          <p:cNvPr id="2" name="object 30">
            <a:extLst>
              <a:ext uri="{FF2B5EF4-FFF2-40B4-BE49-F238E27FC236}">
                <a16:creationId xmlns:a16="http://schemas.microsoft.com/office/drawing/2014/main" id="{52B244B5-5C82-57CD-52B8-4384A5AD2485}"/>
              </a:ext>
            </a:extLst>
          </p:cNvPr>
          <p:cNvSpPr txBox="1">
            <a:spLocks/>
          </p:cNvSpPr>
          <p:nvPr/>
        </p:nvSpPr>
        <p:spPr>
          <a:xfrm>
            <a:off x="2406284" y="6530369"/>
            <a:ext cx="6726459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>
            <a:defPPr>
              <a:defRPr kern="0"/>
            </a:defPPr>
            <a:lvl1pPr>
              <a:defRPr sz="800" b="0" i="1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pPr marL="1544320" marR="87630" lvl="0" indent="-1532255" algn="r">
              <a:spcBef>
                <a:spcPts val="35"/>
              </a:spcBef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1</a:t>
            </a:r>
            <a:r>
              <a:rPr kumimoji="0" lang="en-US" sz="800" b="0" i="1" u="none" strike="noStrike" kern="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–</a:t>
            </a:r>
            <a:r>
              <a:rPr kumimoji="0" lang="en-US" sz="800" b="0" i="1" u="none" strike="noStrike" kern="0" cap="none" spc="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Based</a:t>
            </a:r>
            <a:r>
              <a:rPr kumimoji="0" lang="en-US" sz="800" b="0" i="1" u="none" strike="noStrike" kern="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on</a:t>
            </a:r>
            <a:r>
              <a:rPr kumimoji="0" lang="en-US" sz="800" b="0" i="1" u="none" strike="noStrike" kern="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total</a:t>
            </a:r>
            <a:r>
              <a:rPr kumimoji="0" lang="en-US" sz="800" b="0" i="1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no.</a:t>
            </a:r>
            <a:r>
              <a:rPr kumimoji="0" lang="en-US" sz="800" b="0" i="1" u="none" strike="noStrike" kern="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of</a:t>
            </a:r>
            <a:r>
              <a:rPr kumimoji="0" lang="en-US" sz="800" b="0" i="1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whole-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bank</a:t>
            </a:r>
            <a:r>
              <a:rPr kumimoji="0" lang="en-US" sz="800" b="0" i="1" u="none" strike="noStrike" kern="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M&amp;A</a:t>
            </a:r>
            <a:r>
              <a:rPr kumimoji="0" lang="en-US" sz="800" b="0" i="1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transactions</a:t>
            </a:r>
            <a:r>
              <a:rPr kumimoji="0" lang="en-US" sz="800" b="0" i="1" u="none" strike="noStrike" kern="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since</a:t>
            </a:r>
            <a:r>
              <a:rPr kumimoji="0" lang="en-US" sz="800" b="0" i="1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2020. 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2</a:t>
            </a:r>
            <a:r>
              <a:rPr kumimoji="0" lang="en-US" sz="800" b="0" i="1" u="none" strike="noStrike" kern="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–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By 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whole-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bank</a:t>
            </a:r>
            <a:r>
              <a:rPr kumimoji="0" lang="en-US" sz="800" b="0" i="1" u="none" strike="noStrike" kern="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M&amp;A</a:t>
            </a:r>
            <a:r>
              <a:rPr kumimoji="0" lang="en-US" sz="800" b="0" i="1" u="none" strike="noStrike" kern="0" cap="none" spc="-2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transaction count</a:t>
            </a:r>
            <a:r>
              <a:rPr lang="en-US" kern="0">
                <a:solidFill>
                  <a:prstClr val="black"/>
                </a:solidFill>
              </a:rPr>
              <a:t>,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2019</a:t>
            </a:r>
            <a:r>
              <a:rPr lang="en-US" kern="0">
                <a:solidFill>
                  <a:prstClr val="black"/>
                </a:solidFill>
              </a:rPr>
              <a:t> -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2025.</a:t>
            </a:r>
            <a:r>
              <a:rPr kumimoji="0" lang="en-US" sz="800" b="0" i="1" u="none" strike="noStrike" kern="0" cap="none" spc="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Source:</a:t>
            </a:r>
            <a:r>
              <a:rPr kumimoji="0" lang="en-US" sz="800" b="0" i="1" u="none" strike="noStrike" kern="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S&amp;P</a:t>
            </a:r>
            <a:r>
              <a:rPr kumimoji="0" lang="en-US" sz="800" b="0" i="1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Global.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05CA6D-C83E-2B08-EC68-61243AD3BC8E}"/>
              </a:ext>
            </a:extLst>
          </p:cNvPr>
          <p:cNvCxnSpPr>
            <a:cxnSpLocks/>
          </p:cNvCxnSpPr>
          <p:nvPr/>
        </p:nvCxnSpPr>
        <p:spPr>
          <a:xfrm>
            <a:off x="389872" y="1666528"/>
            <a:ext cx="1600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6CE658-7352-FBB8-9E82-E2A8220E432E}"/>
              </a:ext>
            </a:extLst>
          </p:cNvPr>
          <p:cNvCxnSpPr>
            <a:cxnSpLocks/>
          </p:cNvCxnSpPr>
          <p:nvPr/>
        </p:nvCxnSpPr>
        <p:spPr>
          <a:xfrm>
            <a:off x="2633103" y="1666528"/>
            <a:ext cx="1600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DE0F82-D887-3626-FD33-E8CEE0F6B74D}"/>
              </a:ext>
            </a:extLst>
          </p:cNvPr>
          <p:cNvCxnSpPr/>
          <p:nvPr/>
        </p:nvCxnSpPr>
        <p:spPr>
          <a:xfrm>
            <a:off x="4877352" y="1666528"/>
            <a:ext cx="1600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BE741-3B2A-40D0-B9B1-10AB8F2AFB76}"/>
              </a:ext>
            </a:extLst>
          </p:cNvPr>
          <p:cNvCxnSpPr/>
          <p:nvPr/>
        </p:nvCxnSpPr>
        <p:spPr>
          <a:xfrm>
            <a:off x="7097535" y="1666528"/>
            <a:ext cx="1600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65">
            <a:extLst>
              <a:ext uri="{FF2B5EF4-FFF2-40B4-BE49-F238E27FC236}">
                <a16:creationId xmlns:a16="http://schemas.microsoft.com/office/drawing/2014/main" id="{5BB4EEE2-685B-224D-DD13-5DC17EB80528}"/>
              </a:ext>
            </a:extLst>
          </p:cNvPr>
          <p:cNvSpPr txBox="1"/>
          <p:nvPr/>
        </p:nvSpPr>
        <p:spPr>
          <a:xfrm>
            <a:off x="150269" y="791485"/>
            <a:ext cx="4107099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1300" b="1" i="1" kern="0" spc="-10">
                <a:solidFill>
                  <a:srgbClr val="FFFFFF"/>
                </a:solidFill>
                <a:cs typeface="Calibri"/>
              </a:rPr>
              <a:t>Industry-Leading Bank M&amp;A Advisors</a:t>
            </a:r>
            <a:endParaRPr sz="1300" kern="0">
              <a:solidFill>
                <a:sysClr val="windowText" lastClr="000000"/>
              </a:solidFill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C6A81E-9BFA-3A2E-CB1A-E3B3377918AC}"/>
              </a:ext>
            </a:extLst>
          </p:cNvPr>
          <p:cNvGrpSpPr/>
          <p:nvPr/>
        </p:nvGrpSpPr>
        <p:grpSpPr>
          <a:xfrm>
            <a:off x="74713" y="786627"/>
            <a:ext cx="9006840" cy="233045"/>
            <a:chOff x="182379" y="2944179"/>
            <a:chExt cx="4384722" cy="2330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object 64">
              <a:extLst>
                <a:ext uri="{FF2B5EF4-FFF2-40B4-BE49-F238E27FC236}">
                  <a16:creationId xmlns:a16="http://schemas.microsoft.com/office/drawing/2014/main" id="{D976025A-3921-1191-FC61-A135CA828A33}"/>
                </a:ext>
              </a:extLst>
            </p:cNvPr>
            <p:cNvSpPr/>
            <p:nvPr/>
          </p:nvSpPr>
          <p:spPr>
            <a:xfrm>
              <a:off x="182379" y="2944179"/>
              <a:ext cx="4384722" cy="233045"/>
            </a:xfrm>
            <a:prstGeom prst="rect">
              <a:avLst/>
            </a:prstGeom>
            <a:solidFill>
              <a:srgbClr val="12226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65">
              <a:extLst>
                <a:ext uri="{FF2B5EF4-FFF2-40B4-BE49-F238E27FC236}">
                  <a16:creationId xmlns:a16="http://schemas.microsoft.com/office/drawing/2014/main" id="{C2313011-5EB7-C8D1-008B-E9D932F34E0A}"/>
                </a:ext>
              </a:extLst>
            </p:cNvPr>
            <p:cNvSpPr txBox="1"/>
            <p:nvPr/>
          </p:nvSpPr>
          <p:spPr>
            <a:xfrm>
              <a:off x="256991" y="2949161"/>
              <a:ext cx="4251097" cy="21223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sz="1300" b="1" i="1" kern="0" spc="-10" dirty="0">
                  <a:solidFill>
                    <a:srgbClr val="FFFFFF"/>
                  </a:solidFill>
                  <a:cs typeface="Calibri"/>
                </a:rPr>
                <a:t>Industry-Leading Bank M&amp;A Advisors</a:t>
              </a:r>
              <a:endParaRPr sz="1300" kern="0" dirty="0">
                <a:solidFill>
                  <a:sysClr val="windowText" lastClr="000000"/>
                </a:solidFill>
                <a:cs typeface="Calibri"/>
              </a:endParaRPr>
            </a:p>
          </p:txBody>
        </p:sp>
      </p:grpSp>
      <p:grpSp>
        <p:nvGrpSpPr>
          <p:cNvPr id="5" name="object 61">
            <a:extLst>
              <a:ext uri="{FF2B5EF4-FFF2-40B4-BE49-F238E27FC236}">
                <a16:creationId xmlns:a16="http://schemas.microsoft.com/office/drawing/2014/main" id="{C9B94339-2E19-44A9-E84D-2EADFCCF565D}"/>
              </a:ext>
            </a:extLst>
          </p:cNvPr>
          <p:cNvGrpSpPr/>
          <p:nvPr/>
        </p:nvGrpSpPr>
        <p:grpSpPr>
          <a:xfrm>
            <a:off x="182880" y="2702398"/>
            <a:ext cx="4384772" cy="448106"/>
            <a:chOff x="5075817" y="774141"/>
            <a:chExt cx="4036687" cy="448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object 63">
              <a:extLst>
                <a:ext uri="{FF2B5EF4-FFF2-40B4-BE49-F238E27FC236}">
                  <a16:creationId xmlns:a16="http://schemas.microsoft.com/office/drawing/2014/main" id="{218FD7CC-E631-CC68-4114-B1799E1E402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9988" y="774141"/>
              <a:ext cx="1776984" cy="448106"/>
            </a:xfrm>
            <a:prstGeom prst="rect">
              <a:avLst/>
            </a:prstGeom>
          </p:spPr>
        </p:pic>
        <p:sp>
          <p:nvSpPr>
            <p:cNvPr id="28" name="object 64">
              <a:extLst>
                <a:ext uri="{FF2B5EF4-FFF2-40B4-BE49-F238E27FC236}">
                  <a16:creationId xmlns:a16="http://schemas.microsoft.com/office/drawing/2014/main" id="{6E46689D-B4AE-18F8-BDEA-F122499473E1}"/>
                </a:ext>
              </a:extLst>
            </p:cNvPr>
            <p:cNvSpPr/>
            <p:nvPr/>
          </p:nvSpPr>
          <p:spPr>
            <a:xfrm>
              <a:off x="5075817" y="774142"/>
              <a:ext cx="4036687" cy="291262"/>
            </a:xfrm>
            <a:prstGeom prst="rect">
              <a:avLst/>
            </a:prstGeom>
            <a:solidFill>
              <a:srgbClr val="12226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object 65">
            <a:extLst>
              <a:ext uri="{FF2B5EF4-FFF2-40B4-BE49-F238E27FC236}">
                <a16:creationId xmlns:a16="http://schemas.microsoft.com/office/drawing/2014/main" id="{22847F8B-DE96-37B1-5FF5-A2807336B935}"/>
              </a:ext>
            </a:extLst>
          </p:cNvPr>
          <p:cNvSpPr txBox="1"/>
          <p:nvPr/>
        </p:nvSpPr>
        <p:spPr>
          <a:xfrm>
            <a:off x="812603" y="2734871"/>
            <a:ext cx="3107891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sz="1300" b="1" i="1" kern="0" spc="-10" dirty="0">
                <a:solidFill>
                  <a:srgbClr val="FFFFFF"/>
                </a:solidFill>
                <a:cs typeface="Calibri"/>
              </a:rPr>
              <a:t>Services</a:t>
            </a:r>
            <a:endParaRPr sz="1300" kern="0" dirty="0">
              <a:solidFill>
                <a:sysClr val="windowText" lastClr="000000"/>
              </a:solidFill>
              <a:cs typeface="Calibri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EB78E9-7FCD-5C64-8A6F-58BAB88C0937}"/>
              </a:ext>
            </a:extLst>
          </p:cNvPr>
          <p:cNvGrpSpPr/>
          <p:nvPr/>
        </p:nvGrpSpPr>
        <p:grpSpPr>
          <a:xfrm>
            <a:off x="4625496" y="2702398"/>
            <a:ext cx="4380481" cy="448106"/>
            <a:chOff x="4625496" y="2886974"/>
            <a:chExt cx="4264303" cy="448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object 61">
              <a:extLst>
                <a:ext uri="{FF2B5EF4-FFF2-40B4-BE49-F238E27FC236}">
                  <a16:creationId xmlns:a16="http://schemas.microsoft.com/office/drawing/2014/main" id="{0DC23E8D-1CC3-2611-6FFD-60D351E4E8A7}"/>
                </a:ext>
              </a:extLst>
            </p:cNvPr>
            <p:cNvGrpSpPr/>
            <p:nvPr/>
          </p:nvGrpSpPr>
          <p:grpSpPr>
            <a:xfrm>
              <a:off x="4625496" y="2886974"/>
              <a:ext cx="4264303" cy="448106"/>
              <a:chOff x="5075817" y="774141"/>
              <a:chExt cx="4036687" cy="448106"/>
            </a:xfrm>
          </p:grpSpPr>
          <p:pic>
            <p:nvPicPr>
              <p:cNvPr id="50" name="object 63">
                <a:extLst>
                  <a:ext uri="{FF2B5EF4-FFF2-40B4-BE49-F238E27FC236}">
                    <a16:creationId xmlns:a16="http://schemas.microsoft.com/office/drawing/2014/main" id="{AFAC6F78-A74E-FB24-2EB1-F87DA8F63F5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999988" y="774141"/>
                <a:ext cx="1776984" cy="448106"/>
              </a:xfrm>
              <a:prstGeom prst="rect">
                <a:avLst/>
              </a:prstGeom>
            </p:spPr>
          </p:pic>
          <p:sp>
            <p:nvSpPr>
              <p:cNvPr id="51" name="object 64">
                <a:extLst>
                  <a:ext uri="{FF2B5EF4-FFF2-40B4-BE49-F238E27FC236}">
                    <a16:creationId xmlns:a16="http://schemas.microsoft.com/office/drawing/2014/main" id="{DE635399-FB7E-8DEE-9546-60CCC27D4943}"/>
                  </a:ext>
                </a:extLst>
              </p:cNvPr>
              <p:cNvSpPr/>
              <p:nvPr/>
            </p:nvSpPr>
            <p:spPr>
              <a:xfrm>
                <a:off x="5075817" y="774142"/>
                <a:ext cx="4036687" cy="291262"/>
              </a:xfrm>
              <a:prstGeom prst="rect">
                <a:avLst/>
              </a:prstGeom>
              <a:solidFill>
                <a:srgbClr val="122260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" name="object 65">
              <a:extLst>
                <a:ext uri="{FF2B5EF4-FFF2-40B4-BE49-F238E27FC236}">
                  <a16:creationId xmlns:a16="http://schemas.microsoft.com/office/drawing/2014/main" id="{0605B2B0-58CF-80EC-1CA6-E6CF190CECF2}"/>
                </a:ext>
              </a:extLst>
            </p:cNvPr>
            <p:cNvSpPr txBox="1"/>
            <p:nvPr/>
          </p:nvSpPr>
          <p:spPr>
            <a:xfrm>
              <a:off x="5203702" y="2922914"/>
              <a:ext cx="3107891" cy="21223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spcBef>
                  <a:spcPts val="95"/>
                </a:spcBef>
              </a:pPr>
              <a:r>
                <a:rPr lang="en-US" sz="1300" b="1" i="1" kern="0" spc="-10" dirty="0">
                  <a:solidFill>
                    <a:srgbClr val="FFFFFF"/>
                  </a:solidFill>
                  <a:cs typeface="Calibri"/>
                </a:rPr>
                <a:t>Locations</a:t>
              </a:r>
              <a:endParaRPr sz="1300" kern="0" dirty="0">
                <a:solidFill>
                  <a:sysClr val="windowText" lastClr="000000"/>
                </a:solidFill>
                <a:cs typeface="Calibri"/>
              </a:endParaRPr>
            </a:p>
          </p:txBody>
        </p:sp>
      </p:grpSp>
      <p:sp>
        <p:nvSpPr>
          <p:cNvPr id="167" name="AutoShape 3">
            <a:extLst>
              <a:ext uri="{FF2B5EF4-FFF2-40B4-BE49-F238E27FC236}">
                <a16:creationId xmlns:a16="http://schemas.microsoft.com/office/drawing/2014/main" id="{1871A3C1-A9BF-1A2C-1D7A-FF9B7204445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697927" y="3371135"/>
            <a:ext cx="4248502" cy="25539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5">
            <a:extLst>
              <a:ext uri="{FF2B5EF4-FFF2-40B4-BE49-F238E27FC236}">
                <a16:creationId xmlns:a16="http://schemas.microsoft.com/office/drawing/2014/main" id="{9111A82D-B064-F81A-561A-90DEA6DAE336}"/>
              </a:ext>
            </a:extLst>
          </p:cNvPr>
          <p:cNvSpPr>
            <a:spLocks/>
          </p:cNvSpPr>
          <p:nvPr/>
        </p:nvSpPr>
        <p:spPr bwMode="auto">
          <a:xfrm>
            <a:off x="7512728" y="4958026"/>
            <a:ext cx="309493" cy="480627"/>
          </a:xfrm>
          <a:custGeom>
            <a:avLst/>
            <a:gdLst>
              <a:gd name="T0" fmla="*/ 0 w 253"/>
              <a:gd name="T1" fmla="*/ 14 h 411"/>
              <a:gd name="T2" fmla="*/ 6 w 253"/>
              <a:gd name="T3" fmla="*/ 22 h 411"/>
              <a:gd name="T4" fmla="*/ 0 w 253"/>
              <a:gd name="T5" fmla="*/ 276 h 411"/>
              <a:gd name="T6" fmla="*/ 15 w 253"/>
              <a:gd name="T7" fmla="*/ 399 h 411"/>
              <a:gd name="T8" fmla="*/ 34 w 253"/>
              <a:gd name="T9" fmla="*/ 403 h 411"/>
              <a:gd name="T10" fmla="*/ 41 w 253"/>
              <a:gd name="T11" fmla="*/ 365 h 411"/>
              <a:gd name="T12" fmla="*/ 48 w 253"/>
              <a:gd name="T13" fmla="*/ 375 h 411"/>
              <a:gd name="T14" fmla="*/ 49 w 253"/>
              <a:gd name="T15" fmla="*/ 394 h 411"/>
              <a:gd name="T16" fmla="*/ 58 w 253"/>
              <a:gd name="T17" fmla="*/ 403 h 411"/>
              <a:gd name="T18" fmla="*/ 44 w 253"/>
              <a:gd name="T19" fmla="*/ 411 h 411"/>
              <a:gd name="T20" fmla="*/ 80 w 253"/>
              <a:gd name="T21" fmla="*/ 402 h 411"/>
              <a:gd name="T22" fmla="*/ 87 w 253"/>
              <a:gd name="T23" fmla="*/ 390 h 411"/>
              <a:gd name="T24" fmla="*/ 82 w 253"/>
              <a:gd name="T25" fmla="*/ 384 h 411"/>
              <a:gd name="T26" fmla="*/ 85 w 253"/>
              <a:gd name="T27" fmla="*/ 374 h 411"/>
              <a:gd name="T28" fmla="*/ 67 w 253"/>
              <a:gd name="T29" fmla="*/ 358 h 411"/>
              <a:gd name="T30" fmla="*/ 68 w 253"/>
              <a:gd name="T31" fmla="*/ 344 h 411"/>
              <a:gd name="T32" fmla="*/ 253 w 253"/>
              <a:gd name="T33" fmla="*/ 328 h 411"/>
              <a:gd name="T34" fmla="*/ 237 w 253"/>
              <a:gd name="T35" fmla="*/ 263 h 411"/>
              <a:gd name="T36" fmla="*/ 240 w 253"/>
              <a:gd name="T37" fmla="*/ 239 h 411"/>
              <a:gd name="T38" fmla="*/ 248 w 253"/>
              <a:gd name="T39" fmla="*/ 224 h 411"/>
              <a:gd name="T40" fmla="*/ 241 w 253"/>
              <a:gd name="T41" fmla="*/ 203 h 411"/>
              <a:gd name="T42" fmla="*/ 224 w 253"/>
              <a:gd name="T43" fmla="*/ 173 h 411"/>
              <a:gd name="T44" fmla="*/ 176 w 253"/>
              <a:gd name="T45" fmla="*/ 0 h 411"/>
              <a:gd name="T46" fmla="*/ 0 w 253"/>
              <a:gd name="T47" fmla="*/ 14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3" h="411">
                <a:moveTo>
                  <a:pt x="0" y="14"/>
                </a:moveTo>
                <a:lnTo>
                  <a:pt x="6" y="22"/>
                </a:lnTo>
                <a:lnTo>
                  <a:pt x="0" y="276"/>
                </a:lnTo>
                <a:lnTo>
                  <a:pt x="15" y="399"/>
                </a:lnTo>
                <a:lnTo>
                  <a:pt x="34" y="403"/>
                </a:lnTo>
                <a:lnTo>
                  <a:pt x="41" y="365"/>
                </a:lnTo>
                <a:lnTo>
                  <a:pt x="48" y="375"/>
                </a:lnTo>
                <a:lnTo>
                  <a:pt x="49" y="394"/>
                </a:lnTo>
                <a:lnTo>
                  <a:pt x="58" y="403"/>
                </a:lnTo>
                <a:lnTo>
                  <a:pt x="44" y="411"/>
                </a:lnTo>
                <a:lnTo>
                  <a:pt x="80" y="402"/>
                </a:lnTo>
                <a:lnTo>
                  <a:pt x="87" y="390"/>
                </a:lnTo>
                <a:lnTo>
                  <a:pt x="82" y="384"/>
                </a:lnTo>
                <a:lnTo>
                  <a:pt x="85" y="374"/>
                </a:lnTo>
                <a:lnTo>
                  <a:pt x="67" y="358"/>
                </a:lnTo>
                <a:lnTo>
                  <a:pt x="68" y="344"/>
                </a:lnTo>
                <a:lnTo>
                  <a:pt x="253" y="328"/>
                </a:lnTo>
                <a:lnTo>
                  <a:pt x="237" y="263"/>
                </a:lnTo>
                <a:lnTo>
                  <a:pt x="240" y="239"/>
                </a:lnTo>
                <a:lnTo>
                  <a:pt x="248" y="224"/>
                </a:lnTo>
                <a:lnTo>
                  <a:pt x="241" y="203"/>
                </a:lnTo>
                <a:lnTo>
                  <a:pt x="224" y="173"/>
                </a:lnTo>
                <a:lnTo>
                  <a:pt x="176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5">
            <a:extLst>
              <a:ext uri="{FF2B5EF4-FFF2-40B4-BE49-F238E27FC236}">
                <a16:creationId xmlns:a16="http://schemas.microsoft.com/office/drawing/2014/main" id="{6F40A33C-AECC-57ED-3E89-AEB8B76F2EF9}"/>
              </a:ext>
            </a:extLst>
          </p:cNvPr>
          <p:cNvSpPr>
            <a:spLocks/>
          </p:cNvSpPr>
          <p:nvPr/>
        </p:nvSpPr>
        <p:spPr bwMode="auto">
          <a:xfrm>
            <a:off x="5250856" y="4659826"/>
            <a:ext cx="556599" cy="615110"/>
          </a:xfrm>
          <a:custGeom>
            <a:avLst/>
            <a:gdLst>
              <a:gd name="T0" fmla="*/ 0 w 455"/>
              <a:gd name="T1" fmla="*/ 360 h 526"/>
              <a:gd name="T2" fmla="*/ 30 w 455"/>
              <a:gd name="T3" fmla="*/ 335 h 526"/>
              <a:gd name="T4" fmla="*/ 18 w 455"/>
              <a:gd name="T5" fmla="*/ 315 h 526"/>
              <a:gd name="T6" fmla="*/ 24 w 455"/>
              <a:gd name="T7" fmla="*/ 286 h 526"/>
              <a:gd name="T8" fmla="*/ 54 w 455"/>
              <a:gd name="T9" fmla="*/ 236 h 526"/>
              <a:gd name="T10" fmla="*/ 76 w 455"/>
              <a:gd name="T11" fmla="*/ 222 h 526"/>
              <a:gd name="T12" fmla="*/ 63 w 455"/>
              <a:gd name="T13" fmla="*/ 205 h 526"/>
              <a:gd name="T14" fmla="*/ 55 w 455"/>
              <a:gd name="T15" fmla="*/ 156 h 526"/>
              <a:gd name="T16" fmla="*/ 65 w 455"/>
              <a:gd name="T17" fmla="*/ 68 h 526"/>
              <a:gd name="T18" fmla="*/ 80 w 455"/>
              <a:gd name="T19" fmla="*/ 63 h 526"/>
              <a:gd name="T20" fmla="*/ 105 w 455"/>
              <a:gd name="T21" fmla="*/ 78 h 526"/>
              <a:gd name="T22" fmla="*/ 127 w 455"/>
              <a:gd name="T23" fmla="*/ 0 h 526"/>
              <a:gd name="T24" fmla="*/ 455 w 455"/>
              <a:gd name="T25" fmla="*/ 57 h 526"/>
              <a:gd name="T26" fmla="*/ 386 w 455"/>
              <a:gd name="T27" fmla="*/ 526 h 526"/>
              <a:gd name="T28" fmla="*/ 286 w 455"/>
              <a:gd name="T29" fmla="*/ 511 h 526"/>
              <a:gd name="T30" fmla="*/ 223 w 455"/>
              <a:gd name="T31" fmla="*/ 492 h 526"/>
              <a:gd name="T32" fmla="*/ 95 w 455"/>
              <a:gd name="T33" fmla="*/ 417 h 526"/>
              <a:gd name="T34" fmla="*/ 0 w 455"/>
              <a:gd name="T35" fmla="*/ 360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5" h="526">
                <a:moveTo>
                  <a:pt x="0" y="360"/>
                </a:moveTo>
                <a:lnTo>
                  <a:pt x="30" y="335"/>
                </a:lnTo>
                <a:lnTo>
                  <a:pt x="18" y="315"/>
                </a:lnTo>
                <a:lnTo>
                  <a:pt x="24" y="286"/>
                </a:lnTo>
                <a:lnTo>
                  <a:pt x="54" y="236"/>
                </a:lnTo>
                <a:lnTo>
                  <a:pt x="76" y="222"/>
                </a:lnTo>
                <a:lnTo>
                  <a:pt x="63" y="205"/>
                </a:lnTo>
                <a:lnTo>
                  <a:pt x="55" y="156"/>
                </a:lnTo>
                <a:lnTo>
                  <a:pt x="65" y="68"/>
                </a:lnTo>
                <a:lnTo>
                  <a:pt x="80" y="63"/>
                </a:lnTo>
                <a:lnTo>
                  <a:pt x="105" y="78"/>
                </a:lnTo>
                <a:lnTo>
                  <a:pt x="127" y="0"/>
                </a:lnTo>
                <a:lnTo>
                  <a:pt x="455" y="57"/>
                </a:lnTo>
                <a:lnTo>
                  <a:pt x="386" y="526"/>
                </a:lnTo>
                <a:lnTo>
                  <a:pt x="286" y="511"/>
                </a:lnTo>
                <a:lnTo>
                  <a:pt x="223" y="492"/>
                </a:lnTo>
                <a:lnTo>
                  <a:pt x="95" y="417"/>
                </a:lnTo>
                <a:lnTo>
                  <a:pt x="0" y="3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17">
            <a:extLst>
              <a:ext uri="{FF2B5EF4-FFF2-40B4-BE49-F238E27FC236}">
                <a16:creationId xmlns:a16="http://schemas.microsoft.com/office/drawing/2014/main" id="{6683B1D8-AC32-C10A-ACFC-438FE97F0BB9}"/>
              </a:ext>
            </a:extLst>
          </p:cNvPr>
          <p:cNvSpPr>
            <a:spLocks/>
          </p:cNvSpPr>
          <p:nvPr/>
        </p:nvSpPr>
        <p:spPr bwMode="auto">
          <a:xfrm>
            <a:off x="6975701" y="4836406"/>
            <a:ext cx="409804" cy="351992"/>
          </a:xfrm>
          <a:custGeom>
            <a:avLst/>
            <a:gdLst>
              <a:gd name="T0" fmla="*/ 0 w 335"/>
              <a:gd name="T1" fmla="*/ 10 h 301"/>
              <a:gd name="T2" fmla="*/ 13 w 335"/>
              <a:gd name="T3" fmla="*/ 104 h 301"/>
              <a:gd name="T4" fmla="*/ 11 w 335"/>
              <a:gd name="T5" fmla="*/ 249 h 301"/>
              <a:gd name="T6" fmla="*/ 18 w 335"/>
              <a:gd name="T7" fmla="*/ 257 h 301"/>
              <a:gd name="T8" fmla="*/ 41 w 335"/>
              <a:gd name="T9" fmla="*/ 257 h 301"/>
              <a:gd name="T10" fmla="*/ 42 w 335"/>
              <a:gd name="T11" fmla="*/ 301 h 301"/>
              <a:gd name="T12" fmla="*/ 242 w 335"/>
              <a:gd name="T13" fmla="*/ 299 h 301"/>
              <a:gd name="T14" fmla="*/ 237 w 335"/>
              <a:gd name="T15" fmla="*/ 253 h 301"/>
              <a:gd name="T16" fmla="*/ 255 w 335"/>
              <a:gd name="T17" fmla="*/ 203 h 301"/>
              <a:gd name="T18" fmla="*/ 280 w 335"/>
              <a:gd name="T19" fmla="*/ 168 h 301"/>
              <a:gd name="T20" fmla="*/ 278 w 335"/>
              <a:gd name="T21" fmla="*/ 159 h 301"/>
              <a:gd name="T22" fmla="*/ 297 w 335"/>
              <a:gd name="T23" fmla="*/ 128 h 301"/>
              <a:gd name="T24" fmla="*/ 307 w 335"/>
              <a:gd name="T25" fmla="*/ 94 h 301"/>
              <a:gd name="T26" fmla="*/ 303 w 335"/>
              <a:gd name="T27" fmla="*/ 91 h 301"/>
              <a:gd name="T28" fmla="*/ 320 w 335"/>
              <a:gd name="T29" fmla="*/ 78 h 301"/>
              <a:gd name="T30" fmla="*/ 335 w 335"/>
              <a:gd name="T31" fmla="*/ 48 h 301"/>
              <a:gd name="T32" fmla="*/ 329 w 335"/>
              <a:gd name="T33" fmla="*/ 41 h 301"/>
              <a:gd name="T34" fmla="*/ 285 w 335"/>
              <a:gd name="T35" fmla="*/ 43 h 301"/>
              <a:gd name="T36" fmla="*/ 297 w 335"/>
              <a:gd name="T37" fmla="*/ 26 h 301"/>
              <a:gd name="T38" fmla="*/ 294 w 335"/>
              <a:gd name="T39" fmla="*/ 0 h 301"/>
              <a:gd name="T40" fmla="*/ 0 w 335"/>
              <a:gd name="T41" fmla="*/ 1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5" h="301">
                <a:moveTo>
                  <a:pt x="0" y="10"/>
                </a:moveTo>
                <a:lnTo>
                  <a:pt x="13" y="104"/>
                </a:lnTo>
                <a:lnTo>
                  <a:pt x="11" y="249"/>
                </a:lnTo>
                <a:lnTo>
                  <a:pt x="18" y="257"/>
                </a:lnTo>
                <a:lnTo>
                  <a:pt x="41" y="257"/>
                </a:lnTo>
                <a:lnTo>
                  <a:pt x="42" y="301"/>
                </a:lnTo>
                <a:lnTo>
                  <a:pt x="242" y="299"/>
                </a:lnTo>
                <a:lnTo>
                  <a:pt x="237" y="253"/>
                </a:lnTo>
                <a:lnTo>
                  <a:pt x="255" y="203"/>
                </a:lnTo>
                <a:lnTo>
                  <a:pt x="280" y="168"/>
                </a:lnTo>
                <a:lnTo>
                  <a:pt x="278" y="159"/>
                </a:lnTo>
                <a:lnTo>
                  <a:pt x="297" y="128"/>
                </a:lnTo>
                <a:lnTo>
                  <a:pt x="307" y="94"/>
                </a:lnTo>
                <a:lnTo>
                  <a:pt x="303" y="91"/>
                </a:lnTo>
                <a:lnTo>
                  <a:pt x="320" y="78"/>
                </a:lnTo>
                <a:lnTo>
                  <a:pt x="335" y="48"/>
                </a:lnTo>
                <a:lnTo>
                  <a:pt x="329" y="41"/>
                </a:lnTo>
                <a:lnTo>
                  <a:pt x="285" y="43"/>
                </a:lnTo>
                <a:lnTo>
                  <a:pt x="297" y="26"/>
                </a:lnTo>
                <a:lnTo>
                  <a:pt x="294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9">
            <a:extLst>
              <a:ext uri="{FF2B5EF4-FFF2-40B4-BE49-F238E27FC236}">
                <a16:creationId xmlns:a16="http://schemas.microsoft.com/office/drawing/2014/main" id="{B577341D-381F-A27A-F347-21A704D5DAB4}"/>
              </a:ext>
            </a:extLst>
          </p:cNvPr>
          <p:cNvSpPr>
            <a:spLocks/>
          </p:cNvSpPr>
          <p:nvPr/>
        </p:nvSpPr>
        <p:spPr bwMode="auto">
          <a:xfrm>
            <a:off x="4699151" y="3996769"/>
            <a:ext cx="644677" cy="1054808"/>
          </a:xfrm>
          <a:custGeom>
            <a:avLst/>
            <a:gdLst>
              <a:gd name="T0" fmla="*/ 12 w 527"/>
              <a:gd name="T1" fmla="*/ 163 h 902"/>
              <a:gd name="T2" fmla="*/ 19 w 527"/>
              <a:gd name="T3" fmla="*/ 183 h 902"/>
              <a:gd name="T4" fmla="*/ 4 w 527"/>
              <a:gd name="T5" fmla="*/ 253 h 902"/>
              <a:gd name="T6" fmla="*/ 13 w 527"/>
              <a:gd name="T7" fmla="*/ 274 h 902"/>
              <a:gd name="T8" fmla="*/ 55 w 527"/>
              <a:gd name="T9" fmla="*/ 367 h 902"/>
              <a:gd name="T10" fmla="*/ 59 w 527"/>
              <a:gd name="T11" fmla="*/ 365 h 902"/>
              <a:gd name="T12" fmla="*/ 61 w 527"/>
              <a:gd name="T13" fmla="*/ 344 h 902"/>
              <a:gd name="T14" fmla="*/ 68 w 527"/>
              <a:gd name="T15" fmla="*/ 341 h 902"/>
              <a:gd name="T16" fmla="*/ 75 w 527"/>
              <a:gd name="T17" fmla="*/ 346 h 902"/>
              <a:gd name="T18" fmla="*/ 63 w 527"/>
              <a:gd name="T19" fmla="*/ 359 h 902"/>
              <a:gd name="T20" fmla="*/ 68 w 527"/>
              <a:gd name="T21" fmla="*/ 365 h 902"/>
              <a:gd name="T22" fmla="*/ 79 w 527"/>
              <a:gd name="T23" fmla="*/ 406 h 902"/>
              <a:gd name="T24" fmla="*/ 72 w 527"/>
              <a:gd name="T25" fmla="*/ 403 h 902"/>
              <a:gd name="T26" fmla="*/ 57 w 527"/>
              <a:gd name="T27" fmla="*/ 387 h 902"/>
              <a:gd name="T28" fmla="*/ 61 w 527"/>
              <a:gd name="T29" fmla="*/ 372 h 902"/>
              <a:gd name="T30" fmla="*/ 54 w 527"/>
              <a:gd name="T31" fmla="*/ 373 h 902"/>
              <a:gd name="T32" fmla="*/ 46 w 527"/>
              <a:gd name="T33" fmla="*/ 390 h 902"/>
              <a:gd name="T34" fmla="*/ 49 w 527"/>
              <a:gd name="T35" fmla="*/ 426 h 902"/>
              <a:gd name="T36" fmla="*/ 58 w 527"/>
              <a:gd name="T37" fmla="*/ 443 h 902"/>
              <a:gd name="T38" fmla="*/ 77 w 527"/>
              <a:gd name="T39" fmla="*/ 457 h 902"/>
              <a:gd name="T40" fmla="*/ 70 w 527"/>
              <a:gd name="T41" fmla="*/ 475 h 902"/>
              <a:gd name="T42" fmla="*/ 59 w 527"/>
              <a:gd name="T43" fmla="*/ 478 h 902"/>
              <a:gd name="T44" fmla="*/ 58 w 527"/>
              <a:gd name="T45" fmla="*/ 501 h 902"/>
              <a:gd name="T46" fmla="*/ 83 w 527"/>
              <a:gd name="T47" fmla="*/ 555 h 902"/>
              <a:gd name="T48" fmla="*/ 104 w 527"/>
              <a:gd name="T49" fmla="*/ 589 h 902"/>
              <a:gd name="T50" fmla="*/ 101 w 527"/>
              <a:gd name="T51" fmla="*/ 608 h 902"/>
              <a:gd name="T52" fmla="*/ 113 w 527"/>
              <a:gd name="T53" fmla="*/ 620 h 902"/>
              <a:gd name="T54" fmla="*/ 108 w 527"/>
              <a:gd name="T55" fmla="*/ 634 h 902"/>
              <a:gd name="T56" fmla="*/ 100 w 527"/>
              <a:gd name="T57" fmla="*/ 665 h 902"/>
              <a:gd name="T58" fmla="*/ 110 w 527"/>
              <a:gd name="T59" fmla="*/ 677 h 902"/>
              <a:gd name="T60" fmla="*/ 174 w 527"/>
              <a:gd name="T61" fmla="*/ 700 h 902"/>
              <a:gd name="T62" fmla="*/ 200 w 527"/>
              <a:gd name="T63" fmla="*/ 735 h 902"/>
              <a:gd name="T64" fmla="*/ 230 w 527"/>
              <a:gd name="T65" fmla="*/ 747 h 902"/>
              <a:gd name="T66" fmla="*/ 231 w 527"/>
              <a:gd name="T67" fmla="*/ 768 h 902"/>
              <a:gd name="T68" fmla="*/ 251 w 527"/>
              <a:gd name="T69" fmla="*/ 773 h 902"/>
              <a:gd name="T70" fmla="*/ 279 w 527"/>
              <a:gd name="T71" fmla="*/ 810 h 902"/>
              <a:gd name="T72" fmla="*/ 293 w 527"/>
              <a:gd name="T73" fmla="*/ 841 h 902"/>
              <a:gd name="T74" fmla="*/ 294 w 527"/>
              <a:gd name="T75" fmla="*/ 890 h 902"/>
              <a:gd name="T76" fmla="*/ 481 w 527"/>
              <a:gd name="T77" fmla="*/ 902 h 902"/>
              <a:gd name="T78" fmla="*/ 469 w 527"/>
              <a:gd name="T79" fmla="*/ 882 h 902"/>
              <a:gd name="T80" fmla="*/ 475 w 527"/>
              <a:gd name="T81" fmla="*/ 853 h 902"/>
              <a:gd name="T82" fmla="*/ 505 w 527"/>
              <a:gd name="T83" fmla="*/ 803 h 902"/>
              <a:gd name="T84" fmla="*/ 527 w 527"/>
              <a:gd name="T85" fmla="*/ 789 h 902"/>
              <a:gd name="T86" fmla="*/ 514 w 527"/>
              <a:gd name="T87" fmla="*/ 772 h 902"/>
              <a:gd name="T88" fmla="*/ 506 w 527"/>
              <a:gd name="T89" fmla="*/ 723 h 902"/>
              <a:gd name="T90" fmla="*/ 257 w 527"/>
              <a:gd name="T91" fmla="*/ 348 h 902"/>
              <a:gd name="T92" fmla="*/ 237 w 527"/>
              <a:gd name="T93" fmla="*/ 310 h 902"/>
              <a:gd name="T94" fmla="*/ 300 w 527"/>
              <a:gd name="T95" fmla="*/ 70 h 902"/>
              <a:gd name="T96" fmla="*/ 51 w 527"/>
              <a:gd name="T97" fmla="*/ 0 h 902"/>
              <a:gd name="T98" fmla="*/ 44 w 527"/>
              <a:gd name="T99" fmla="*/ 14 h 902"/>
              <a:gd name="T100" fmla="*/ 46 w 527"/>
              <a:gd name="T101" fmla="*/ 45 h 902"/>
              <a:gd name="T102" fmla="*/ 0 w 527"/>
              <a:gd name="T103" fmla="*/ 120 h 902"/>
              <a:gd name="T104" fmla="*/ 12 w 527"/>
              <a:gd name="T105" fmla="*/ 163 h 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27" h="902">
                <a:moveTo>
                  <a:pt x="12" y="163"/>
                </a:moveTo>
                <a:lnTo>
                  <a:pt x="19" y="183"/>
                </a:lnTo>
                <a:lnTo>
                  <a:pt x="4" y="253"/>
                </a:lnTo>
                <a:lnTo>
                  <a:pt x="13" y="274"/>
                </a:lnTo>
                <a:lnTo>
                  <a:pt x="55" y="367"/>
                </a:lnTo>
                <a:lnTo>
                  <a:pt x="59" y="365"/>
                </a:lnTo>
                <a:lnTo>
                  <a:pt x="61" y="344"/>
                </a:lnTo>
                <a:lnTo>
                  <a:pt x="68" y="341"/>
                </a:lnTo>
                <a:lnTo>
                  <a:pt x="75" y="346"/>
                </a:lnTo>
                <a:lnTo>
                  <a:pt x="63" y="359"/>
                </a:lnTo>
                <a:lnTo>
                  <a:pt x="68" y="365"/>
                </a:lnTo>
                <a:lnTo>
                  <a:pt x="79" y="406"/>
                </a:lnTo>
                <a:lnTo>
                  <a:pt x="72" y="403"/>
                </a:lnTo>
                <a:lnTo>
                  <a:pt x="57" y="387"/>
                </a:lnTo>
                <a:lnTo>
                  <a:pt x="61" y="372"/>
                </a:lnTo>
                <a:lnTo>
                  <a:pt x="54" y="373"/>
                </a:lnTo>
                <a:lnTo>
                  <a:pt x="46" y="390"/>
                </a:lnTo>
                <a:lnTo>
                  <a:pt x="49" y="426"/>
                </a:lnTo>
                <a:lnTo>
                  <a:pt x="58" y="443"/>
                </a:lnTo>
                <a:lnTo>
                  <a:pt x="77" y="457"/>
                </a:lnTo>
                <a:lnTo>
                  <a:pt x="70" y="475"/>
                </a:lnTo>
                <a:lnTo>
                  <a:pt x="59" y="478"/>
                </a:lnTo>
                <a:lnTo>
                  <a:pt x="58" y="501"/>
                </a:lnTo>
                <a:lnTo>
                  <a:pt x="83" y="555"/>
                </a:lnTo>
                <a:lnTo>
                  <a:pt x="104" y="589"/>
                </a:lnTo>
                <a:lnTo>
                  <a:pt x="101" y="608"/>
                </a:lnTo>
                <a:lnTo>
                  <a:pt x="113" y="620"/>
                </a:lnTo>
                <a:lnTo>
                  <a:pt x="108" y="634"/>
                </a:lnTo>
                <a:lnTo>
                  <a:pt x="100" y="665"/>
                </a:lnTo>
                <a:lnTo>
                  <a:pt x="110" y="677"/>
                </a:lnTo>
                <a:lnTo>
                  <a:pt x="174" y="700"/>
                </a:lnTo>
                <a:lnTo>
                  <a:pt x="200" y="735"/>
                </a:lnTo>
                <a:lnTo>
                  <a:pt x="230" y="747"/>
                </a:lnTo>
                <a:lnTo>
                  <a:pt x="231" y="768"/>
                </a:lnTo>
                <a:lnTo>
                  <a:pt x="251" y="773"/>
                </a:lnTo>
                <a:lnTo>
                  <a:pt x="279" y="810"/>
                </a:lnTo>
                <a:lnTo>
                  <a:pt x="293" y="841"/>
                </a:lnTo>
                <a:lnTo>
                  <a:pt x="294" y="890"/>
                </a:lnTo>
                <a:lnTo>
                  <a:pt x="481" y="902"/>
                </a:lnTo>
                <a:lnTo>
                  <a:pt x="469" y="882"/>
                </a:lnTo>
                <a:lnTo>
                  <a:pt x="475" y="853"/>
                </a:lnTo>
                <a:lnTo>
                  <a:pt x="505" y="803"/>
                </a:lnTo>
                <a:lnTo>
                  <a:pt x="527" y="789"/>
                </a:lnTo>
                <a:lnTo>
                  <a:pt x="514" y="772"/>
                </a:lnTo>
                <a:lnTo>
                  <a:pt x="506" y="723"/>
                </a:lnTo>
                <a:lnTo>
                  <a:pt x="257" y="348"/>
                </a:lnTo>
                <a:lnTo>
                  <a:pt x="237" y="310"/>
                </a:lnTo>
                <a:lnTo>
                  <a:pt x="300" y="70"/>
                </a:lnTo>
                <a:lnTo>
                  <a:pt x="51" y="0"/>
                </a:lnTo>
                <a:lnTo>
                  <a:pt x="44" y="14"/>
                </a:lnTo>
                <a:lnTo>
                  <a:pt x="46" y="45"/>
                </a:lnTo>
                <a:lnTo>
                  <a:pt x="0" y="120"/>
                </a:lnTo>
                <a:lnTo>
                  <a:pt x="12" y="1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21">
            <a:extLst>
              <a:ext uri="{FF2B5EF4-FFF2-40B4-BE49-F238E27FC236}">
                <a16:creationId xmlns:a16="http://schemas.microsoft.com/office/drawing/2014/main" id="{3814E3DE-A03F-2089-AE63-2E98A4888100}"/>
              </a:ext>
            </a:extLst>
          </p:cNvPr>
          <p:cNvSpPr>
            <a:spLocks/>
          </p:cNvSpPr>
          <p:nvPr/>
        </p:nvSpPr>
        <p:spPr bwMode="auto">
          <a:xfrm>
            <a:off x="5807455" y="4335899"/>
            <a:ext cx="592075" cy="445546"/>
          </a:xfrm>
          <a:custGeom>
            <a:avLst/>
            <a:gdLst>
              <a:gd name="T0" fmla="*/ 0 w 484"/>
              <a:gd name="T1" fmla="*/ 333 h 381"/>
              <a:gd name="T2" fmla="*/ 47 w 484"/>
              <a:gd name="T3" fmla="*/ 0 h 381"/>
              <a:gd name="T4" fmla="*/ 358 w 484"/>
              <a:gd name="T5" fmla="*/ 35 h 381"/>
              <a:gd name="T6" fmla="*/ 484 w 484"/>
              <a:gd name="T7" fmla="*/ 45 h 381"/>
              <a:gd name="T8" fmla="*/ 479 w 484"/>
              <a:gd name="T9" fmla="*/ 128 h 381"/>
              <a:gd name="T10" fmla="*/ 462 w 484"/>
              <a:gd name="T11" fmla="*/ 381 h 381"/>
              <a:gd name="T12" fmla="*/ 398 w 484"/>
              <a:gd name="T13" fmla="*/ 377 h 381"/>
              <a:gd name="T14" fmla="*/ 199 w 484"/>
              <a:gd name="T15" fmla="*/ 359 h 381"/>
              <a:gd name="T16" fmla="*/ 0 w 484"/>
              <a:gd name="T17" fmla="*/ 333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4" h="381">
                <a:moveTo>
                  <a:pt x="0" y="333"/>
                </a:moveTo>
                <a:lnTo>
                  <a:pt x="47" y="0"/>
                </a:lnTo>
                <a:lnTo>
                  <a:pt x="358" y="35"/>
                </a:lnTo>
                <a:lnTo>
                  <a:pt x="484" y="45"/>
                </a:lnTo>
                <a:lnTo>
                  <a:pt x="479" y="128"/>
                </a:lnTo>
                <a:lnTo>
                  <a:pt x="462" y="381"/>
                </a:lnTo>
                <a:lnTo>
                  <a:pt x="398" y="377"/>
                </a:lnTo>
                <a:lnTo>
                  <a:pt x="199" y="359"/>
                </a:lnTo>
                <a:lnTo>
                  <a:pt x="0" y="3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23">
            <a:extLst>
              <a:ext uri="{FF2B5EF4-FFF2-40B4-BE49-F238E27FC236}">
                <a16:creationId xmlns:a16="http://schemas.microsoft.com/office/drawing/2014/main" id="{184C9198-D3F5-9065-37E0-CA4B75D63918}"/>
              </a:ext>
            </a:extLst>
          </p:cNvPr>
          <p:cNvSpPr>
            <a:spLocks/>
          </p:cNvSpPr>
          <p:nvPr/>
        </p:nvSpPr>
        <p:spPr bwMode="auto">
          <a:xfrm>
            <a:off x="8556197" y="4093831"/>
            <a:ext cx="139456" cy="126297"/>
          </a:xfrm>
          <a:custGeom>
            <a:avLst/>
            <a:gdLst>
              <a:gd name="T0" fmla="*/ 0 w 114"/>
              <a:gd name="T1" fmla="*/ 22 h 108"/>
              <a:gd name="T2" fmla="*/ 9 w 114"/>
              <a:gd name="T3" fmla="*/ 78 h 108"/>
              <a:gd name="T4" fmla="*/ 9 w 114"/>
              <a:gd name="T5" fmla="*/ 108 h 108"/>
              <a:gd name="T6" fmla="*/ 18 w 114"/>
              <a:gd name="T7" fmla="*/ 105 h 108"/>
              <a:gd name="T8" fmla="*/ 23 w 114"/>
              <a:gd name="T9" fmla="*/ 97 h 108"/>
              <a:gd name="T10" fmla="*/ 40 w 114"/>
              <a:gd name="T11" fmla="*/ 90 h 108"/>
              <a:gd name="T12" fmla="*/ 48 w 114"/>
              <a:gd name="T13" fmla="*/ 75 h 108"/>
              <a:gd name="T14" fmla="*/ 52 w 114"/>
              <a:gd name="T15" fmla="*/ 78 h 108"/>
              <a:gd name="T16" fmla="*/ 65 w 114"/>
              <a:gd name="T17" fmla="*/ 73 h 108"/>
              <a:gd name="T18" fmla="*/ 82 w 114"/>
              <a:gd name="T19" fmla="*/ 69 h 108"/>
              <a:gd name="T20" fmla="*/ 83 w 114"/>
              <a:gd name="T21" fmla="*/ 64 h 108"/>
              <a:gd name="T22" fmla="*/ 88 w 114"/>
              <a:gd name="T23" fmla="*/ 67 h 108"/>
              <a:gd name="T24" fmla="*/ 94 w 114"/>
              <a:gd name="T25" fmla="*/ 62 h 108"/>
              <a:gd name="T26" fmla="*/ 103 w 114"/>
              <a:gd name="T27" fmla="*/ 61 h 108"/>
              <a:gd name="T28" fmla="*/ 114 w 114"/>
              <a:gd name="T29" fmla="*/ 55 h 108"/>
              <a:gd name="T30" fmla="*/ 104 w 114"/>
              <a:gd name="T31" fmla="*/ 0 h 108"/>
              <a:gd name="T32" fmla="*/ 0 w 114"/>
              <a:gd name="T33" fmla="*/ 2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4" h="108">
                <a:moveTo>
                  <a:pt x="0" y="22"/>
                </a:moveTo>
                <a:lnTo>
                  <a:pt x="9" y="78"/>
                </a:lnTo>
                <a:lnTo>
                  <a:pt x="9" y="108"/>
                </a:lnTo>
                <a:lnTo>
                  <a:pt x="18" y="105"/>
                </a:lnTo>
                <a:lnTo>
                  <a:pt x="23" y="97"/>
                </a:lnTo>
                <a:lnTo>
                  <a:pt x="40" y="90"/>
                </a:lnTo>
                <a:lnTo>
                  <a:pt x="48" y="75"/>
                </a:lnTo>
                <a:lnTo>
                  <a:pt x="52" y="78"/>
                </a:lnTo>
                <a:lnTo>
                  <a:pt x="65" y="73"/>
                </a:lnTo>
                <a:lnTo>
                  <a:pt x="82" y="69"/>
                </a:lnTo>
                <a:lnTo>
                  <a:pt x="83" y="64"/>
                </a:lnTo>
                <a:lnTo>
                  <a:pt x="88" y="67"/>
                </a:lnTo>
                <a:lnTo>
                  <a:pt x="94" y="62"/>
                </a:lnTo>
                <a:lnTo>
                  <a:pt x="103" y="61"/>
                </a:lnTo>
                <a:lnTo>
                  <a:pt x="114" y="55"/>
                </a:lnTo>
                <a:lnTo>
                  <a:pt x="104" y="0"/>
                </a:lnTo>
                <a:lnTo>
                  <a:pt x="0" y="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Freeform 26">
            <a:extLst>
              <a:ext uri="{FF2B5EF4-FFF2-40B4-BE49-F238E27FC236}">
                <a16:creationId xmlns:a16="http://schemas.microsoft.com/office/drawing/2014/main" id="{D73F1FC4-7CB0-3BA9-2C6A-AB8FFE97CD07}"/>
              </a:ext>
            </a:extLst>
          </p:cNvPr>
          <p:cNvSpPr>
            <a:spLocks/>
          </p:cNvSpPr>
          <p:nvPr/>
        </p:nvSpPr>
        <p:spPr bwMode="auto">
          <a:xfrm>
            <a:off x="8348239" y="4470381"/>
            <a:ext cx="13456" cy="16372"/>
          </a:xfrm>
          <a:custGeom>
            <a:avLst/>
            <a:gdLst>
              <a:gd name="T0" fmla="*/ 0 w 11"/>
              <a:gd name="T1" fmla="*/ 4 h 14"/>
              <a:gd name="T2" fmla="*/ 7 w 11"/>
              <a:gd name="T3" fmla="*/ 0 h 14"/>
              <a:gd name="T4" fmla="*/ 11 w 11"/>
              <a:gd name="T5" fmla="*/ 8 h 14"/>
              <a:gd name="T6" fmla="*/ 7 w 11"/>
              <a:gd name="T7" fmla="*/ 14 h 14"/>
              <a:gd name="T8" fmla="*/ 0 w 11"/>
              <a:gd name="T9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4">
                <a:moveTo>
                  <a:pt x="0" y="4"/>
                </a:moveTo>
                <a:lnTo>
                  <a:pt x="7" y="0"/>
                </a:lnTo>
                <a:lnTo>
                  <a:pt x="11" y="8"/>
                </a:lnTo>
                <a:lnTo>
                  <a:pt x="7" y="1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27">
            <a:extLst>
              <a:ext uri="{FF2B5EF4-FFF2-40B4-BE49-F238E27FC236}">
                <a16:creationId xmlns:a16="http://schemas.microsoft.com/office/drawing/2014/main" id="{E821BDB4-91C1-C68A-84BB-CAE7C0127167}"/>
              </a:ext>
            </a:extLst>
          </p:cNvPr>
          <p:cNvSpPr>
            <a:spLocks/>
          </p:cNvSpPr>
          <p:nvPr/>
        </p:nvSpPr>
        <p:spPr bwMode="auto">
          <a:xfrm>
            <a:off x="8348239" y="4470381"/>
            <a:ext cx="13456" cy="16372"/>
          </a:xfrm>
          <a:custGeom>
            <a:avLst/>
            <a:gdLst>
              <a:gd name="T0" fmla="*/ 0 w 11"/>
              <a:gd name="T1" fmla="*/ 4 h 14"/>
              <a:gd name="T2" fmla="*/ 7 w 11"/>
              <a:gd name="T3" fmla="*/ 0 h 14"/>
              <a:gd name="T4" fmla="*/ 11 w 11"/>
              <a:gd name="T5" fmla="*/ 8 h 14"/>
              <a:gd name="T6" fmla="*/ 7 w 11"/>
              <a:gd name="T7" fmla="*/ 14 h 14"/>
              <a:gd name="T8" fmla="*/ 0 w 11"/>
              <a:gd name="T9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4">
                <a:moveTo>
                  <a:pt x="0" y="4"/>
                </a:moveTo>
                <a:lnTo>
                  <a:pt x="7" y="0"/>
                </a:lnTo>
                <a:lnTo>
                  <a:pt x="11" y="8"/>
                </a:lnTo>
                <a:lnTo>
                  <a:pt x="7" y="1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28">
            <a:extLst>
              <a:ext uri="{FF2B5EF4-FFF2-40B4-BE49-F238E27FC236}">
                <a16:creationId xmlns:a16="http://schemas.microsoft.com/office/drawing/2014/main" id="{AF594C79-CC3C-4A84-7B60-9E843B0D9B65}"/>
              </a:ext>
            </a:extLst>
          </p:cNvPr>
          <p:cNvSpPr>
            <a:spLocks/>
          </p:cNvSpPr>
          <p:nvPr/>
        </p:nvSpPr>
        <p:spPr bwMode="auto">
          <a:xfrm>
            <a:off x="7594688" y="5325220"/>
            <a:ext cx="737646" cy="534420"/>
          </a:xfrm>
          <a:custGeom>
            <a:avLst/>
            <a:gdLst>
              <a:gd name="T0" fmla="*/ 0 w 603"/>
              <a:gd name="T1" fmla="*/ 44 h 457"/>
              <a:gd name="T2" fmla="*/ 15 w 603"/>
              <a:gd name="T3" fmla="*/ 70 h 457"/>
              <a:gd name="T4" fmla="*/ 13 w 603"/>
              <a:gd name="T5" fmla="*/ 88 h 457"/>
              <a:gd name="T6" fmla="*/ 34 w 603"/>
              <a:gd name="T7" fmla="*/ 75 h 457"/>
              <a:gd name="T8" fmla="*/ 39 w 603"/>
              <a:gd name="T9" fmla="*/ 71 h 457"/>
              <a:gd name="T10" fmla="*/ 50 w 603"/>
              <a:gd name="T11" fmla="*/ 70 h 457"/>
              <a:gd name="T12" fmla="*/ 75 w 603"/>
              <a:gd name="T13" fmla="*/ 72 h 457"/>
              <a:gd name="T14" fmla="*/ 88 w 603"/>
              <a:gd name="T15" fmla="*/ 67 h 457"/>
              <a:gd name="T16" fmla="*/ 110 w 603"/>
              <a:gd name="T17" fmla="*/ 68 h 457"/>
              <a:gd name="T18" fmla="*/ 92 w 603"/>
              <a:gd name="T19" fmla="*/ 74 h 457"/>
              <a:gd name="T20" fmla="*/ 141 w 603"/>
              <a:gd name="T21" fmla="*/ 90 h 457"/>
              <a:gd name="T22" fmla="*/ 144 w 603"/>
              <a:gd name="T23" fmla="*/ 87 h 457"/>
              <a:gd name="T24" fmla="*/ 146 w 603"/>
              <a:gd name="T25" fmla="*/ 92 h 457"/>
              <a:gd name="T26" fmla="*/ 174 w 603"/>
              <a:gd name="T27" fmla="*/ 112 h 457"/>
              <a:gd name="T28" fmla="*/ 165 w 603"/>
              <a:gd name="T29" fmla="*/ 110 h 457"/>
              <a:gd name="T30" fmla="*/ 186 w 603"/>
              <a:gd name="T31" fmla="*/ 120 h 457"/>
              <a:gd name="T32" fmla="*/ 204 w 603"/>
              <a:gd name="T33" fmla="*/ 111 h 457"/>
              <a:gd name="T34" fmla="*/ 228 w 603"/>
              <a:gd name="T35" fmla="*/ 100 h 457"/>
              <a:gd name="T36" fmla="*/ 237 w 603"/>
              <a:gd name="T37" fmla="*/ 94 h 457"/>
              <a:gd name="T38" fmla="*/ 268 w 603"/>
              <a:gd name="T39" fmla="*/ 80 h 457"/>
              <a:gd name="T40" fmla="*/ 303 w 603"/>
              <a:gd name="T41" fmla="*/ 107 h 457"/>
              <a:gd name="T42" fmla="*/ 317 w 603"/>
              <a:gd name="T43" fmla="*/ 122 h 457"/>
              <a:gd name="T44" fmla="*/ 337 w 603"/>
              <a:gd name="T45" fmla="*/ 138 h 457"/>
              <a:gd name="T46" fmla="*/ 363 w 603"/>
              <a:gd name="T47" fmla="*/ 146 h 457"/>
              <a:gd name="T48" fmla="*/ 381 w 603"/>
              <a:gd name="T49" fmla="*/ 183 h 457"/>
              <a:gd name="T50" fmla="*/ 377 w 603"/>
              <a:gd name="T51" fmla="*/ 256 h 457"/>
              <a:gd name="T52" fmla="*/ 391 w 603"/>
              <a:gd name="T53" fmla="*/ 251 h 457"/>
              <a:gd name="T54" fmla="*/ 384 w 603"/>
              <a:gd name="T55" fmla="*/ 238 h 457"/>
              <a:gd name="T56" fmla="*/ 396 w 603"/>
              <a:gd name="T57" fmla="*/ 243 h 457"/>
              <a:gd name="T58" fmla="*/ 405 w 603"/>
              <a:gd name="T59" fmla="*/ 242 h 457"/>
              <a:gd name="T60" fmla="*/ 392 w 603"/>
              <a:gd name="T61" fmla="*/ 279 h 457"/>
              <a:gd name="T62" fmla="*/ 401 w 603"/>
              <a:gd name="T63" fmla="*/ 290 h 457"/>
              <a:gd name="T64" fmla="*/ 423 w 603"/>
              <a:gd name="T65" fmla="*/ 324 h 457"/>
              <a:gd name="T66" fmla="*/ 438 w 603"/>
              <a:gd name="T67" fmla="*/ 333 h 457"/>
              <a:gd name="T68" fmla="*/ 436 w 603"/>
              <a:gd name="T69" fmla="*/ 322 h 457"/>
              <a:gd name="T70" fmla="*/ 440 w 603"/>
              <a:gd name="T71" fmla="*/ 324 h 457"/>
              <a:gd name="T72" fmla="*/ 449 w 603"/>
              <a:gd name="T73" fmla="*/ 353 h 457"/>
              <a:gd name="T74" fmla="*/ 467 w 603"/>
              <a:gd name="T75" fmla="*/ 369 h 457"/>
              <a:gd name="T76" fmla="*/ 495 w 603"/>
              <a:gd name="T77" fmla="*/ 400 h 457"/>
              <a:gd name="T78" fmla="*/ 531 w 603"/>
              <a:gd name="T79" fmla="*/ 437 h 457"/>
              <a:gd name="T80" fmla="*/ 549 w 603"/>
              <a:gd name="T81" fmla="*/ 446 h 457"/>
              <a:gd name="T82" fmla="*/ 531 w 603"/>
              <a:gd name="T83" fmla="*/ 444 h 457"/>
              <a:gd name="T84" fmla="*/ 553 w 603"/>
              <a:gd name="T85" fmla="*/ 452 h 457"/>
              <a:gd name="T86" fmla="*/ 575 w 603"/>
              <a:gd name="T87" fmla="*/ 444 h 457"/>
              <a:gd name="T88" fmla="*/ 593 w 603"/>
              <a:gd name="T89" fmla="*/ 430 h 457"/>
              <a:gd name="T90" fmla="*/ 597 w 603"/>
              <a:gd name="T91" fmla="*/ 391 h 457"/>
              <a:gd name="T92" fmla="*/ 597 w 603"/>
              <a:gd name="T93" fmla="*/ 320 h 457"/>
              <a:gd name="T94" fmla="*/ 526 w 603"/>
              <a:gd name="T95" fmla="*/ 192 h 457"/>
              <a:gd name="T96" fmla="*/ 517 w 603"/>
              <a:gd name="T97" fmla="*/ 158 h 457"/>
              <a:gd name="T98" fmla="*/ 445 w 603"/>
              <a:gd name="T99" fmla="*/ 20 h 457"/>
              <a:gd name="T100" fmla="*/ 436 w 603"/>
              <a:gd name="T101" fmla="*/ 5 h 457"/>
              <a:gd name="T102" fmla="*/ 400 w 603"/>
              <a:gd name="T103" fmla="*/ 9 h 457"/>
              <a:gd name="T104" fmla="*/ 392 w 603"/>
              <a:gd name="T105" fmla="*/ 39 h 457"/>
              <a:gd name="T106" fmla="*/ 200 w 603"/>
              <a:gd name="T107" fmla="*/ 36 h 457"/>
              <a:gd name="T108" fmla="*/ 1 w 603"/>
              <a:gd name="T109" fmla="*/ 31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03" h="457">
                <a:moveTo>
                  <a:pt x="1" y="31"/>
                </a:moveTo>
                <a:lnTo>
                  <a:pt x="0" y="44"/>
                </a:lnTo>
                <a:lnTo>
                  <a:pt x="18" y="60"/>
                </a:lnTo>
                <a:lnTo>
                  <a:pt x="15" y="70"/>
                </a:lnTo>
                <a:lnTo>
                  <a:pt x="20" y="76"/>
                </a:lnTo>
                <a:lnTo>
                  <a:pt x="13" y="88"/>
                </a:lnTo>
                <a:lnTo>
                  <a:pt x="26" y="83"/>
                </a:lnTo>
                <a:lnTo>
                  <a:pt x="34" y="75"/>
                </a:lnTo>
                <a:lnTo>
                  <a:pt x="33" y="65"/>
                </a:lnTo>
                <a:lnTo>
                  <a:pt x="39" y="71"/>
                </a:lnTo>
                <a:lnTo>
                  <a:pt x="45" y="63"/>
                </a:lnTo>
                <a:lnTo>
                  <a:pt x="50" y="70"/>
                </a:lnTo>
                <a:lnTo>
                  <a:pt x="36" y="80"/>
                </a:lnTo>
                <a:lnTo>
                  <a:pt x="75" y="72"/>
                </a:lnTo>
                <a:lnTo>
                  <a:pt x="83" y="63"/>
                </a:lnTo>
                <a:lnTo>
                  <a:pt x="88" y="67"/>
                </a:lnTo>
                <a:lnTo>
                  <a:pt x="103" y="63"/>
                </a:lnTo>
                <a:lnTo>
                  <a:pt x="110" y="68"/>
                </a:lnTo>
                <a:lnTo>
                  <a:pt x="83" y="71"/>
                </a:lnTo>
                <a:lnTo>
                  <a:pt x="92" y="74"/>
                </a:lnTo>
                <a:lnTo>
                  <a:pt x="122" y="80"/>
                </a:lnTo>
                <a:lnTo>
                  <a:pt x="141" y="90"/>
                </a:lnTo>
                <a:lnTo>
                  <a:pt x="135" y="76"/>
                </a:lnTo>
                <a:lnTo>
                  <a:pt x="144" y="87"/>
                </a:lnTo>
                <a:lnTo>
                  <a:pt x="157" y="89"/>
                </a:lnTo>
                <a:lnTo>
                  <a:pt x="146" y="92"/>
                </a:lnTo>
                <a:lnTo>
                  <a:pt x="167" y="103"/>
                </a:lnTo>
                <a:lnTo>
                  <a:pt x="174" y="112"/>
                </a:lnTo>
                <a:lnTo>
                  <a:pt x="174" y="122"/>
                </a:lnTo>
                <a:lnTo>
                  <a:pt x="165" y="110"/>
                </a:lnTo>
                <a:lnTo>
                  <a:pt x="170" y="126"/>
                </a:lnTo>
                <a:lnTo>
                  <a:pt x="186" y="120"/>
                </a:lnTo>
                <a:lnTo>
                  <a:pt x="197" y="119"/>
                </a:lnTo>
                <a:lnTo>
                  <a:pt x="204" y="111"/>
                </a:lnTo>
                <a:lnTo>
                  <a:pt x="207" y="116"/>
                </a:lnTo>
                <a:lnTo>
                  <a:pt x="228" y="100"/>
                </a:lnTo>
                <a:lnTo>
                  <a:pt x="243" y="99"/>
                </a:lnTo>
                <a:lnTo>
                  <a:pt x="237" y="94"/>
                </a:lnTo>
                <a:lnTo>
                  <a:pt x="248" y="81"/>
                </a:lnTo>
                <a:lnTo>
                  <a:pt x="268" y="80"/>
                </a:lnTo>
                <a:lnTo>
                  <a:pt x="291" y="91"/>
                </a:lnTo>
                <a:lnTo>
                  <a:pt x="303" y="107"/>
                </a:lnTo>
                <a:lnTo>
                  <a:pt x="314" y="110"/>
                </a:lnTo>
                <a:lnTo>
                  <a:pt x="317" y="122"/>
                </a:lnTo>
                <a:lnTo>
                  <a:pt x="331" y="129"/>
                </a:lnTo>
                <a:lnTo>
                  <a:pt x="337" y="138"/>
                </a:lnTo>
                <a:lnTo>
                  <a:pt x="344" y="145"/>
                </a:lnTo>
                <a:lnTo>
                  <a:pt x="363" y="146"/>
                </a:lnTo>
                <a:lnTo>
                  <a:pt x="371" y="159"/>
                </a:lnTo>
                <a:lnTo>
                  <a:pt x="381" y="183"/>
                </a:lnTo>
                <a:lnTo>
                  <a:pt x="375" y="228"/>
                </a:lnTo>
                <a:lnTo>
                  <a:pt x="377" y="256"/>
                </a:lnTo>
                <a:lnTo>
                  <a:pt x="389" y="264"/>
                </a:lnTo>
                <a:lnTo>
                  <a:pt x="391" y="251"/>
                </a:lnTo>
                <a:lnTo>
                  <a:pt x="383" y="247"/>
                </a:lnTo>
                <a:lnTo>
                  <a:pt x="384" y="238"/>
                </a:lnTo>
                <a:lnTo>
                  <a:pt x="388" y="240"/>
                </a:lnTo>
                <a:lnTo>
                  <a:pt x="396" y="243"/>
                </a:lnTo>
                <a:lnTo>
                  <a:pt x="399" y="252"/>
                </a:lnTo>
                <a:lnTo>
                  <a:pt x="405" y="242"/>
                </a:lnTo>
                <a:lnTo>
                  <a:pt x="409" y="251"/>
                </a:lnTo>
                <a:lnTo>
                  <a:pt x="392" y="279"/>
                </a:lnTo>
                <a:lnTo>
                  <a:pt x="392" y="284"/>
                </a:lnTo>
                <a:lnTo>
                  <a:pt x="401" y="290"/>
                </a:lnTo>
                <a:lnTo>
                  <a:pt x="411" y="313"/>
                </a:lnTo>
                <a:lnTo>
                  <a:pt x="423" y="324"/>
                </a:lnTo>
                <a:lnTo>
                  <a:pt x="428" y="333"/>
                </a:lnTo>
                <a:lnTo>
                  <a:pt x="438" y="333"/>
                </a:lnTo>
                <a:lnTo>
                  <a:pt x="428" y="319"/>
                </a:lnTo>
                <a:lnTo>
                  <a:pt x="436" y="322"/>
                </a:lnTo>
                <a:lnTo>
                  <a:pt x="445" y="319"/>
                </a:lnTo>
                <a:lnTo>
                  <a:pt x="440" y="324"/>
                </a:lnTo>
                <a:lnTo>
                  <a:pt x="444" y="337"/>
                </a:lnTo>
                <a:lnTo>
                  <a:pt x="449" y="353"/>
                </a:lnTo>
                <a:lnTo>
                  <a:pt x="463" y="359"/>
                </a:lnTo>
                <a:lnTo>
                  <a:pt x="467" y="369"/>
                </a:lnTo>
                <a:lnTo>
                  <a:pt x="479" y="400"/>
                </a:lnTo>
                <a:lnTo>
                  <a:pt x="495" y="400"/>
                </a:lnTo>
                <a:lnTo>
                  <a:pt x="508" y="407"/>
                </a:lnTo>
                <a:lnTo>
                  <a:pt x="531" y="437"/>
                </a:lnTo>
                <a:lnTo>
                  <a:pt x="549" y="441"/>
                </a:lnTo>
                <a:lnTo>
                  <a:pt x="549" y="446"/>
                </a:lnTo>
                <a:lnTo>
                  <a:pt x="545" y="450"/>
                </a:lnTo>
                <a:lnTo>
                  <a:pt x="531" y="444"/>
                </a:lnTo>
                <a:lnTo>
                  <a:pt x="535" y="457"/>
                </a:lnTo>
                <a:lnTo>
                  <a:pt x="553" y="452"/>
                </a:lnTo>
                <a:lnTo>
                  <a:pt x="567" y="452"/>
                </a:lnTo>
                <a:lnTo>
                  <a:pt x="575" y="444"/>
                </a:lnTo>
                <a:lnTo>
                  <a:pt x="587" y="443"/>
                </a:lnTo>
                <a:lnTo>
                  <a:pt x="593" y="430"/>
                </a:lnTo>
                <a:lnTo>
                  <a:pt x="591" y="411"/>
                </a:lnTo>
                <a:lnTo>
                  <a:pt x="597" y="391"/>
                </a:lnTo>
                <a:lnTo>
                  <a:pt x="603" y="393"/>
                </a:lnTo>
                <a:lnTo>
                  <a:pt x="597" y="320"/>
                </a:lnTo>
                <a:lnTo>
                  <a:pt x="591" y="298"/>
                </a:lnTo>
                <a:lnTo>
                  <a:pt x="526" y="192"/>
                </a:lnTo>
                <a:lnTo>
                  <a:pt x="511" y="158"/>
                </a:lnTo>
                <a:lnTo>
                  <a:pt x="517" y="158"/>
                </a:lnTo>
                <a:lnTo>
                  <a:pt x="474" y="90"/>
                </a:lnTo>
                <a:lnTo>
                  <a:pt x="445" y="20"/>
                </a:lnTo>
                <a:lnTo>
                  <a:pt x="443" y="7"/>
                </a:lnTo>
                <a:lnTo>
                  <a:pt x="436" y="5"/>
                </a:lnTo>
                <a:lnTo>
                  <a:pt x="407" y="0"/>
                </a:lnTo>
                <a:lnTo>
                  <a:pt x="400" y="9"/>
                </a:lnTo>
                <a:lnTo>
                  <a:pt x="405" y="40"/>
                </a:lnTo>
                <a:lnTo>
                  <a:pt x="392" y="39"/>
                </a:lnTo>
                <a:lnTo>
                  <a:pt x="390" y="25"/>
                </a:lnTo>
                <a:lnTo>
                  <a:pt x="200" y="36"/>
                </a:lnTo>
                <a:lnTo>
                  <a:pt x="186" y="14"/>
                </a:lnTo>
                <a:lnTo>
                  <a:pt x="1" y="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30">
            <a:extLst>
              <a:ext uri="{FF2B5EF4-FFF2-40B4-BE49-F238E27FC236}">
                <a16:creationId xmlns:a16="http://schemas.microsoft.com/office/drawing/2014/main" id="{0D523A44-42B9-9755-B92F-D4ACA8ACA5E3}"/>
              </a:ext>
            </a:extLst>
          </p:cNvPr>
          <p:cNvSpPr>
            <a:spLocks/>
          </p:cNvSpPr>
          <p:nvPr/>
        </p:nvSpPr>
        <p:spPr bwMode="auto">
          <a:xfrm>
            <a:off x="8205113" y="5899401"/>
            <a:ext cx="36700" cy="24557"/>
          </a:xfrm>
          <a:custGeom>
            <a:avLst/>
            <a:gdLst>
              <a:gd name="T0" fmla="*/ 0 w 30"/>
              <a:gd name="T1" fmla="*/ 21 h 21"/>
              <a:gd name="T2" fmla="*/ 1 w 30"/>
              <a:gd name="T3" fmla="*/ 9 h 21"/>
              <a:gd name="T4" fmla="*/ 12 w 30"/>
              <a:gd name="T5" fmla="*/ 8 h 21"/>
              <a:gd name="T6" fmla="*/ 13 w 30"/>
              <a:gd name="T7" fmla="*/ 0 h 21"/>
              <a:gd name="T8" fmla="*/ 30 w 30"/>
              <a:gd name="T9" fmla="*/ 9 h 21"/>
              <a:gd name="T10" fmla="*/ 13 w 30"/>
              <a:gd name="T11" fmla="*/ 14 h 21"/>
              <a:gd name="T12" fmla="*/ 5 w 30"/>
              <a:gd name="T13" fmla="*/ 12 h 21"/>
              <a:gd name="T14" fmla="*/ 8 w 30"/>
              <a:gd name="T15" fmla="*/ 17 h 21"/>
              <a:gd name="T16" fmla="*/ 0 w 30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1">
                <a:moveTo>
                  <a:pt x="0" y="21"/>
                </a:moveTo>
                <a:lnTo>
                  <a:pt x="1" y="9"/>
                </a:lnTo>
                <a:lnTo>
                  <a:pt x="12" y="8"/>
                </a:lnTo>
                <a:lnTo>
                  <a:pt x="13" y="0"/>
                </a:lnTo>
                <a:lnTo>
                  <a:pt x="30" y="9"/>
                </a:lnTo>
                <a:lnTo>
                  <a:pt x="13" y="14"/>
                </a:lnTo>
                <a:lnTo>
                  <a:pt x="5" y="12"/>
                </a:lnTo>
                <a:lnTo>
                  <a:pt x="8" y="17"/>
                </a:lnTo>
                <a:lnTo>
                  <a:pt x="0" y="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Freeform 31">
            <a:extLst>
              <a:ext uri="{FF2B5EF4-FFF2-40B4-BE49-F238E27FC236}">
                <a16:creationId xmlns:a16="http://schemas.microsoft.com/office/drawing/2014/main" id="{82976DAD-EA47-864D-B802-6924A782FDDB}"/>
              </a:ext>
            </a:extLst>
          </p:cNvPr>
          <p:cNvSpPr>
            <a:spLocks/>
          </p:cNvSpPr>
          <p:nvPr/>
        </p:nvSpPr>
        <p:spPr bwMode="auto">
          <a:xfrm>
            <a:off x="8257715" y="5884199"/>
            <a:ext cx="29359" cy="18710"/>
          </a:xfrm>
          <a:custGeom>
            <a:avLst/>
            <a:gdLst>
              <a:gd name="T0" fmla="*/ 0 w 24"/>
              <a:gd name="T1" fmla="*/ 15 h 16"/>
              <a:gd name="T2" fmla="*/ 4 w 24"/>
              <a:gd name="T3" fmla="*/ 16 h 16"/>
              <a:gd name="T4" fmla="*/ 24 w 24"/>
              <a:gd name="T5" fmla="*/ 0 h 16"/>
              <a:gd name="T6" fmla="*/ 5 w 24"/>
              <a:gd name="T7" fmla="*/ 12 h 16"/>
              <a:gd name="T8" fmla="*/ 0 w 24"/>
              <a:gd name="T9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6">
                <a:moveTo>
                  <a:pt x="0" y="15"/>
                </a:moveTo>
                <a:lnTo>
                  <a:pt x="4" y="16"/>
                </a:lnTo>
                <a:lnTo>
                  <a:pt x="24" y="0"/>
                </a:lnTo>
                <a:lnTo>
                  <a:pt x="5" y="12"/>
                </a:lnTo>
                <a:lnTo>
                  <a:pt x="0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Freeform 32">
            <a:extLst>
              <a:ext uri="{FF2B5EF4-FFF2-40B4-BE49-F238E27FC236}">
                <a16:creationId xmlns:a16="http://schemas.microsoft.com/office/drawing/2014/main" id="{0EDB99D1-50D5-087E-BC92-4E70891B9304}"/>
              </a:ext>
            </a:extLst>
          </p:cNvPr>
          <p:cNvSpPr>
            <a:spLocks/>
          </p:cNvSpPr>
          <p:nvPr/>
        </p:nvSpPr>
        <p:spPr bwMode="auto">
          <a:xfrm>
            <a:off x="8307869" y="5830406"/>
            <a:ext cx="20796" cy="36251"/>
          </a:xfrm>
          <a:custGeom>
            <a:avLst/>
            <a:gdLst>
              <a:gd name="T0" fmla="*/ 0 w 17"/>
              <a:gd name="T1" fmla="*/ 31 h 31"/>
              <a:gd name="T2" fmla="*/ 9 w 17"/>
              <a:gd name="T3" fmla="*/ 21 h 31"/>
              <a:gd name="T4" fmla="*/ 17 w 17"/>
              <a:gd name="T5" fmla="*/ 0 h 31"/>
              <a:gd name="T6" fmla="*/ 11 w 17"/>
              <a:gd name="T7" fmla="*/ 10 h 31"/>
              <a:gd name="T8" fmla="*/ 0 w 17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31">
                <a:moveTo>
                  <a:pt x="0" y="31"/>
                </a:moveTo>
                <a:lnTo>
                  <a:pt x="9" y="21"/>
                </a:lnTo>
                <a:lnTo>
                  <a:pt x="17" y="0"/>
                </a:lnTo>
                <a:lnTo>
                  <a:pt x="11" y="10"/>
                </a:lnTo>
                <a:lnTo>
                  <a:pt x="0" y="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Freeform 33">
            <a:extLst>
              <a:ext uri="{FF2B5EF4-FFF2-40B4-BE49-F238E27FC236}">
                <a16:creationId xmlns:a16="http://schemas.microsoft.com/office/drawing/2014/main" id="{ACD39042-8E19-69B0-846B-53E40837D5EE}"/>
              </a:ext>
            </a:extLst>
          </p:cNvPr>
          <p:cNvSpPr>
            <a:spLocks/>
          </p:cNvSpPr>
          <p:nvPr/>
        </p:nvSpPr>
        <p:spPr bwMode="auto">
          <a:xfrm>
            <a:off x="7728027" y="4933468"/>
            <a:ext cx="440386" cy="437360"/>
          </a:xfrm>
          <a:custGeom>
            <a:avLst/>
            <a:gdLst>
              <a:gd name="T0" fmla="*/ 0 w 360"/>
              <a:gd name="T1" fmla="*/ 21 h 374"/>
              <a:gd name="T2" fmla="*/ 48 w 360"/>
              <a:gd name="T3" fmla="*/ 194 h 374"/>
              <a:gd name="T4" fmla="*/ 65 w 360"/>
              <a:gd name="T5" fmla="*/ 224 h 374"/>
              <a:gd name="T6" fmla="*/ 72 w 360"/>
              <a:gd name="T7" fmla="*/ 245 h 374"/>
              <a:gd name="T8" fmla="*/ 64 w 360"/>
              <a:gd name="T9" fmla="*/ 260 h 374"/>
              <a:gd name="T10" fmla="*/ 61 w 360"/>
              <a:gd name="T11" fmla="*/ 284 h 374"/>
              <a:gd name="T12" fmla="*/ 77 w 360"/>
              <a:gd name="T13" fmla="*/ 348 h 374"/>
              <a:gd name="T14" fmla="*/ 91 w 360"/>
              <a:gd name="T15" fmla="*/ 371 h 374"/>
              <a:gd name="T16" fmla="*/ 282 w 360"/>
              <a:gd name="T17" fmla="*/ 360 h 374"/>
              <a:gd name="T18" fmla="*/ 284 w 360"/>
              <a:gd name="T19" fmla="*/ 374 h 374"/>
              <a:gd name="T20" fmla="*/ 296 w 360"/>
              <a:gd name="T21" fmla="*/ 374 h 374"/>
              <a:gd name="T22" fmla="*/ 291 w 360"/>
              <a:gd name="T23" fmla="*/ 344 h 374"/>
              <a:gd name="T24" fmla="*/ 299 w 360"/>
              <a:gd name="T25" fmla="*/ 335 h 374"/>
              <a:gd name="T26" fmla="*/ 327 w 360"/>
              <a:gd name="T27" fmla="*/ 340 h 374"/>
              <a:gd name="T28" fmla="*/ 331 w 360"/>
              <a:gd name="T29" fmla="*/ 319 h 374"/>
              <a:gd name="T30" fmla="*/ 327 w 360"/>
              <a:gd name="T31" fmla="*/ 317 h 374"/>
              <a:gd name="T32" fmla="*/ 333 w 360"/>
              <a:gd name="T33" fmla="*/ 311 h 374"/>
              <a:gd name="T34" fmla="*/ 323 w 360"/>
              <a:gd name="T35" fmla="*/ 306 h 374"/>
              <a:gd name="T36" fmla="*/ 329 w 360"/>
              <a:gd name="T37" fmla="*/ 299 h 374"/>
              <a:gd name="T38" fmla="*/ 328 w 360"/>
              <a:gd name="T39" fmla="*/ 289 h 374"/>
              <a:gd name="T40" fmla="*/ 340 w 360"/>
              <a:gd name="T41" fmla="*/ 280 h 374"/>
              <a:gd name="T42" fmla="*/ 336 w 360"/>
              <a:gd name="T43" fmla="*/ 269 h 374"/>
              <a:gd name="T44" fmla="*/ 342 w 360"/>
              <a:gd name="T45" fmla="*/ 265 h 374"/>
              <a:gd name="T46" fmla="*/ 345 w 360"/>
              <a:gd name="T47" fmla="*/ 256 h 374"/>
              <a:gd name="T48" fmla="*/ 340 w 360"/>
              <a:gd name="T49" fmla="*/ 252 h 374"/>
              <a:gd name="T50" fmla="*/ 349 w 360"/>
              <a:gd name="T51" fmla="*/ 244 h 374"/>
              <a:gd name="T52" fmla="*/ 345 w 360"/>
              <a:gd name="T53" fmla="*/ 238 h 374"/>
              <a:gd name="T54" fmla="*/ 352 w 360"/>
              <a:gd name="T55" fmla="*/ 238 h 374"/>
              <a:gd name="T56" fmla="*/ 360 w 360"/>
              <a:gd name="T57" fmla="*/ 227 h 374"/>
              <a:gd name="T58" fmla="*/ 357 w 360"/>
              <a:gd name="T59" fmla="*/ 224 h 374"/>
              <a:gd name="T60" fmla="*/ 345 w 360"/>
              <a:gd name="T61" fmla="*/ 221 h 374"/>
              <a:gd name="T62" fmla="*/ 337 w 360"/>
              <a:gd name="T63" fmla="*/ 211 h 374"/>
              <a:gd name="T64" fmla="*/ 323 w 360"/>
              <a:gd name="T65" fmla="*/ 185 h 374"/>
              <a:gd name="T66" fmla="*/ 315 w 360"/>
              <a:gd name="T67" fmla="*/ 182 h 374"/>
              <a:gd name="T68" fmla="*/ 298 w 360"/>
              <a:gd name="T69" fmla="*/ 148 h 374"/>
              <a:gd name="T70" fmla="*/ 275 w 360"/>
              <a:gd name="T71" fmla="*/ 134 h 374"/>
              <a:gd name="T72" fmla="*/ 258 w 360"/>
              <a:gd name="T73" fmla="*/ 111 h 374"/>
              <a:gd name="T74" fmla="*/ 218 w 360"/>
              <a:gd name="T75" fmla="*/ 81 h 374"/>
              <a:gd name="T76" fmla="*/ 199 w 360"/>
              <a:gd name="T77" fmla="*/ 55 h 374"/>
              <a:gd name="T78" fmla="*/ 155 w 360"/>
              <a:gd name="T79" fmla="*/ 26 h 374"/>
              <a:gd name="T80" fmla="*/ 169 w 360"/>
              <a:gd name="T81" fmla="*/ 0 h 374"/>
              <a:gd name="T82" fmla="*/ 87 w 360"/>
              <a:gd name="T83" fmla="*/ 10 h 374"/>
              <a:gd name="T84" fmla="*/ 0 w 360"/>
              <a:gd name="T85" fmla="*/ 21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0" h="374">
                <a:moveTo>
                  <a:pt x="0" y="21"/>
                </a:moveTo>
                <a:lnTo>
                  <a:pt x="48" y="194"/>
                </a:lnTo>
                <a:lnTo>
                  <a:pt x="65" y="224"/>
                </a:lnTo>
                <a:lnTo>
                  <a:pt x="72" y="245"/>
                </a:lnTo>
                <a:lnTo>
                  <a:pt x="64" y="260"/>
                </a:lnTo>
                <a:lnTo>
                  <a:pt x="61" y="284"/>
                </a:lnTo>
                <a:lnTo>
                  <a:pt x="77" y="348"/>
                </a:lnTo>
                <a:lnTo>
                  <a:pt x="91" y="371"/>
                </a:lnTo>
                <a:lnTo>
                  <a:pt x="282" y="360"/>
                </a:lnTo>
                <a:lnTo>
                  <a:pt x="284" y="374"/>
                </a:lnTo>
                <a:lnTo>
                  <a:pt x="296" y="374"/>
                </a:lnTo>
                <a:lnTo>
                  <a:pt x="291" y="344"/>
                </a:lnTo>
                <a:lnTo>
                  <a:pt x="299" y="335"/>
                </a:lnTo>
                <a:lnTo>
                  <a:pt x="327" y="340"/>
                </a:lnTo>
                <a:lnTo>
                  <a:pt x="331" y="319"/>
                </a:lnTo>
                <a:lnTo>
                  <a:pt x="327" y="317"/>
                </a:lnTo>
                <a:lnTo>
                  <a:pt x="333" y="311"/>
                </a:lnTo>
                <a:lnTo>
                  <a:pt x="323" y="306"/>
                </a:lnTo>
                <a:lnTo>
                  <a:pt x="329" y="299"/>
                </a:lnTo>
                <a:lnTo>
                  <a:pt x="328" y="289"/>
                </a:lnTo>
                <a:lnTo>
                  <a:pt x="340" y="280"/>
                </a:lnTo>
                <a:lnTo>
                  <a:pt x="336" y="269"/>
                </a:lnTo>
                <a:lnTo>
                  <a:pt x="342" y="265"/>
                </a:lnTo>
                <a:lnTo>
                  <a:pt x="345" y="256"/>
                </a:lnTo>
                <a:lnTo>
                  <a:pt x="340" y="252"/>
                </a:lnTo>
                <a:lnTo>
                  <a:pt x="349" y="244"/>
                </a:lnTo>
                <a:lnTo>
                  <a:pt x="345" y="238"/>
                </a:lnTo>
                <a:lnTo>
                  <a:pt x="352" y="238"/>
                </a:lnTo>
                <a:lnTo>
                  <a:pt x="360" y="227"/>
                </a:lnTo>
                <a:lnTo>
                  <a:pt x="357" y="224"/>
                </a:lnTo>
                <a:lnTo>
                  <a:pt x="345" y="221"/>
                </a:lnTo>
                <a:lnTo>
                  <a:pt x="337" y="211"/>
                </a:lnTo>
                <a:lnTo>
                  <a:pt x="323" y="185"/>
                </a:lnTo>
                <a:lnTo>
                  <a:pt x="315" y="182"/>
                </a:lnTo>
                <a:lnTo>
                  <a:pt x="298" y="148"/>
                </a:lnTo>
                <a:lnTo>
                  <a:pt x="275" y="134"/>
                </a:lnTo>
                <a:lnTo>
                  <a:pt x="258" y="111"/>
                </a:lnTo>
                <a:lnTo>
                  <a:pt x="218" y="81"/>
                </a:lnTo>
                <a:lnTo>
                  <a:pt x="199" y="55"/>
                </a:lnTo>
                <a:lnTo>
                  <a:pt x="155" y="26"/>
                </a:lnTo>
                <a:lnTo>
                  <a:pt x="169" y="0"/>
                </a:lnTo>
                <a:lnTo>
                  <a:pt x="87" y="10"/>
                </a:lnTo>
                <a:lnTo>
                  <a:pt x="0" y="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41">
            <a:extLst>
              <a:ext uri="{FF2B5EF4-FFF2-40B4-BE49-F238E27FC236}">
                <a16:creationId xmlns:a16="http://schemas.microsoft.com/office/drawing/2014/main" id="{3A713C28-6D01-8267-E2B4-8E9C614B7266}"/>
              </a:ext>
            </a:extLst>
          </p:cNvPr>
          <p:cNvSpPr>
            <a:spLocks/>
          </p:cNvSpPr>
          <p:nvPr/>
        </p:nvSpPr>
        <p:spPr bwMode="auto">
          <a:xfrm>
            <a:off x="5285108" y="3465857"/>
            <a:ext cx="485649" cy="749591"/>
          </a:xfrm>
          <a:custGeom>
            <a:avLst/>
            <a:gdLst>
              <a:gd name="T0" fmla="*/ 0 w 397"/>
              <a:gd name="T1" fmla="*/ 569 h 641"/>
              <a:gd name="T2" fmla="*/ 32 w 397"/>
              <a:gd name="T3" fmla="*/ 432 h 641"/>
              <a:gd name="T4" fmla="*/ 48 w 397"/>
              <a:gd name="T5" fmla="*/ 395 h 641"/>
              <a:gd name="T6" fmla="*/ 33 w 397"/>
              <a:gd name="T7" fmla="*/ 378 h 641"/>
              <a:gd name="T8" fmla="*/ 37 w 397"/>
              <a:gd name="T9" fmla="*/ 362 h 641"/>
              <a:gd name="T10" fmla="*/ 62 w 397"/>
              <a:gd name="T11" fmla="*/ 339 h 641"/>
              <a:gd name="T12" fmla="*/ 83 w 397"/>
              <a:gd name="T13" fmla="*/ 306 h 641"/>
              <a:gd name="T14" fmla="*/ 101 w 397"/>
              <a:gd name="T15" fmla="*/ 279 h 641"/>
              <a:gd name="T16" fmla="*/ 87 w 397"/>
              <a:gd name="T17" fmla="*/ 258 h 641"/>
              <a:gd name="T18" fmla="*/ 81 w 397"/>
              <a:gd name="T19" fmla="*/ 243 h 641"/>
              <a:gd name="T20" fmla="*/ 84 w 397"/>
              <a:gd name="T21" fmla="*/ 208 h 641"/>
              <a:gd name="T22" fmla="*/ 132 w 397"/>
              <a:gd name="T23" fmla="*/ 0 h 641"/>
              <a:gd name="T24" fmla="*/ 185 w 397"/>
              <a:gd name="T25" fmla="*/ 12 h 641"/>
              <a:gd name="T26" fmla="*/ 167 w 397"/>
              <a:gd name="T27" fmla="*/ 93 h 641"/>
              <a:gd name="T28" fmla="*/ 179 w 397"/>
              <a:gd name="T29" fmla="*/ 122 h 641"/>
              <a:gd name="T30" fmla="*/ 180 w 397"/>
              <a:gd name="T31" fmla="*/ 140 h 641"/>
              <a:gd name="T32" fmla="*/ 174 w 397"/>
              <a:gd name="T33" fmla="*/ 143 h 641"/>
              <a:gd name="T34" fmla="*/ 194 w 397"/>
              <a:gd name="T35" fmla="*/ 162 h 641"/>
              <a:gd name="T36" fmla="*/ 215 w 397"/>
              <a:gd name="T37" fmla="*/ 214 h 641"/>
              <a:gd name="T38" fmla="*/ 223 w 397"/>
              <a:gd name="T39" fmla="*/ 212 h 641"/>
              <a:gd name="T40" fmla="*/ 223 w 397"/>
              <a:gd name="T41" fmla="*/ 219 h 641"/>
              <a:gd name="T42" fmla="*/ 233 w 397"/>
              <a:gd name="T43" fmla="*/ 222 h 641"/>
              <a:gd name="T44" fmla="*/ 241 w 397"/>
              <a:gd name="T45" fmla="*/ 223 h 641"/>
              <a:gd name="T46" fmla="*/ 222 w 397"/>
              <a:gd name="T47" fmla="*/ 261 h 641"/>
              <a:gd name="T48" fmla="*/ 225 w 397"/>
              <a:gd name="T49" fmla="*/ 285 h 641"/>
              <a:gd name="T50" fmla="*/ 210 w 397"/>
              <a:gd name="T51" fmla="*/ 309 h 641"/>
              <a:gd name="T52" fmla="*/ 220 w 397"/>
              <a:gd name="T53" fmla="*/ 320 h 641"/>
              <a:gd name="T54" fmla="*/ 247 w 397"/>
              <a:gd name="T55" fmla="*/ 305 h 641"/>
              <a:gd name="T56" fmla="*/ 267 w 397"/>
              <a:gd name="T57" fmla="*/ 386 h 641"/>
              <a:gd name="T58" fmla="*/ 279 w 397"/>
              <a:gd name="T59" fmla="*/ 390 h 641"/>
              <a:gd name="T60" fmla="*/ 281 w 397"/>
              <a:gd name="T61" fmla="*/ 415 h 641"/>
              <a:gd name="T62" fmla="*/ 292 w 397"/>
              <a:gd name="T63" fmla="*/ 426 h 641"/>
              <a:gd name="T64" fmla="*/ 300 w 397"/>
              <a:gd name="T65" fmla="*/ 417 h 641"/>
              <a:gd name="T66" fmla="*/ 318 w 397"/>
              <a:gd name="T67" fmla="*/ 425 h 641"/>
              <a:gd name="T68" fmla="*/ 329 w 397"/>
              <a:gd name="T69" fmla="*/ 416 h 641"/>
              <a:gd name="T70" fmla="*/ 365 w 397"/>
              <a:gd name="T71" fmla="*/ 423 h 641"/>
              <a:gd name="T72" fmla="*/ 374 w 397"/>
              <a:gd name="T73" fmla="*/ 425 h 641"/>
              <a:gd name="T74" fmla="*/ 382 w 397"/>
              <a:gd name="T75" fmla="*/ 409 h 641"/>
              <a:gd name="T76" fmla="*/ 397 w 397"/>
              <a:gd name="T77" fmla="*/ 435 h 641"/>
              <a:gd name="T78" fmla="*/ 363 w 397"/>
              <a:gd name="T79" fmla="*/ 641 h 641"/>
              <a:gd name="T80" fmla="*/ 181 w 397"/>
              <a:gd name="T81" fmla="*/ 608 h 641"/>
              <a:gd name="T82" fmla="*/ 0 w 397"/>
              <a:gd name="T83" fmla="*/ 569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7" h="641">
                <a:moveTo>
                  <a:pt x="0" y="569"/>
                </a:moveTo>
                <a:lnTo>
                  <a:pt x="32" y="432"/>
                </a:lnTo>
                <a:lnTo>
                  <a:pt x="48" y="395"/>
                </a:lnTo>
                <a:lnTo>
                  <a:pt x="33" y="378"/>
                </a:lnTo>
                <a:lnTo>
                  <a:pt x="37" y="362"/>
                </a:lnTo>
                <a:lnTo>
                  <a:pt x="62" y="339"/>
                </a:lnTo>
                <a:lnTo>
                  <a:pt x="83" y="306"/>
                </a:lnTo>
                <a:lnTo>
                  <a:pt x="101" y="279"/>
                </a:lnTo>
                <a:lnTo>
                  <a:pt x="87" y="258"/>
                </a:lnTo>
                <a:lnTo>
                  <a:pt x="81" y="243"/>
                </a:lnTo>
                <a:lnTo>
                  <a:pt x="84" y="208"/>
                </a:lnTo>
                <a:lnTo>
                  <a:pt x="132" y="0"/>
                </a:lnTo>
                <a:lnTo>
                  <a:pt x="185" y="12"/>
                </a:lnTo>
                <a:lnTo>
                  <a:pt x="167" y="93"/>
                </a:lnTo>
                <a:lnTo>
                  <a:pt x="179" y="122"/>
                </a:lnTo>
                <a:lnTo>
                  <a:pt x="180" y="140"/>
                </a:lnTo>
                <a:lnTo>
                  <a:pt x="174" y="143"/>
                </a:lnTo>
                <a:lnTo>
                  <a:pt x="194" y="162"/>
                </a:lnTo>
                <a:lnTo>
                  <a:pt x="215" y="214"/>
                </a:lnTo>
                <a:lnTo>
                  <a:pt x="223" y="212"/>
                </a:lnTo>
                <a:lnTo>
                  <a:pt x="223" y="219"/>
                </a:lnTo>
                <a:lnTo>
                  <a:pt x="233" y="222"/>
                </a:lnTo>
                <a:lnTo>
                  <a:pt x="241" y="223"/>
                </a:lnTo>
                <a:lnTo>
                  <a:pt x="222" y="261"/>
                </a:lnTo>
                <a:lnTo>
                  <a:pt x="225" y="285"/>
                </a:lnTo>
                <a:lnTo>
                  <a:pt x="210" y="309"/>
                </a:lnTo>
                <a:lnTo>
                  <a:pt x="220" y="320"/>
                </a:lnTo>
                <a:lnTo>
                  <a:pt x="247" y="305"/>
                </a:lnTo>
                <a:lnTo>
                  <a:pt x="267" y="386"/>
                </a:lnTo>
                <a:lnTo>
                  <a:pt x="279" y="390"/>
                </a:lnTo>
                <a:lnTo>
                  <a:pt x="281" y="415"/>
                </a:lnTo>
                <a:lnTo>
                  <a:pt x="292" y="426"/>
                </a:lnTo>
                <a:lnTo>
                  <a:pt x="300" y="417"/>
                </a:lnTo>
                <a:lnTo>
                  <a:pt x="318" y="425"/>
                </a:lnTo>
                <a:lnTo>
                  <a:pt x="329" y="416"/>
                </a:lnTo>
                <a:lnTo>
                  <a:pt x="365" y="423"/>
                </a:lnTo>
                <a:lnTo>
                  <a:pt x="374" y="425"/>
                </a:lnTo>
                <a:lnTo>
                  <a:pt x="382" y="409"/>
                </a:lnTo>
                <a:lnTo>
                  <a:pt x="397" y="435"/>
                </a:lnTo>
                <a:lnTo>
                  <a:pt x="363" y="641"/>
                </a:lnTo>
                <a:lnTo>
                  <a:pt x="181" y="608"/>
                </a:lnTo>
                <a:lnTo>
                  <a:pt x="0" y="5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42">
            <a:extLst>
              <a:ext uri="{FF2B5EF4-FFF2-40B4-BE49-F238E27FC236}">
                <a16:creationId xmlns:a16="http://schemas.microsoft.com/office/drawing/2014/main" id="{4A1F6320-966E-D4ED-C9C7-6C09CF6A5A6D}"/>
              </a:ext>
            </a:extLst>
          </p:cNvPr>
          <p:cNvSpPr>
            <a:spLocks/>
          </p:cNvSpPr>
          <p:nvPr/>
        </p:nvSpPr>
        <p:spPr bwMode="auto">
          <a:xfrm>
            <a:off x="7215467" y="4235330"/>
            <a:ext cx="318056" cy="548454"/>
          </a:xfrm>
          <a:custGeom>
            <a:avLst/>
            <a:gdLst>
              <a:gd name="T0" fmla="*/ 0 w 260"/>
              <a:gd name="T1" fmla="*/ 207 h 469"/>
              <a:gd name="T2" fmla="*/ 4 w 260"/>
              <a:gd name="T3" fmla="*/ 192 h 469"/>
              <a:gd name="T4" fmla="*/ 22 w 260"/>
              <a:gd name="T5" fmla="*/ 164 h 469"/>
              <a:gd name="T6" fmla="*/ 31 w 260"/>
              <a:gd name="T7" fmla="*/ 133 h 469"/>
              <a:gd name="T8" fmla="*/ 22 w 260"/>
              <a:gd name="T9" fmla="*/ 110 h 469"/>
              <a:gd name="T10" fmla="*/ 67 w 260"/>
              <a:gd name="T11" fmla="*/ 76 h 469"/>
              <a:gd name="T12" fmla="*/ 76 w 260"/>
              <a:gd name="T13" fmla="*/ 58 h 469"/>
              <a:gd name="T14" fmla="*/ 76 w 260"/>
              <a:gd name="T15" fmla="*/ 49 h 469"/>
              <a:gd name="T16" fmla="*/ 44 w 260"/>
              <a:gd name="T17" fmla="*/ 11 h 469"/>
              <a:gd name="T18" fmla="*/ 218 w 260"/>
              <a:gd name="T19" fmla="*/ 0 h 469"/>
              <a:gd name="T20" fmla="*/ 223 w 260"/>
              <a:gd name="T21" fmla="*/ 28 h 469"/>
              <a:gd name="T22" fmla="*/ 240 w 260"/>
              <a:gd name="T23" fmla="*/ 63 h 469"/>
              <a:gd name="T24" fmla="*/ 255 w 260"/>
              <a:gd name="T25" fmla="*/ 241 h 469"/>
              <a:gd name="T26" fmla="*/ 252 w 260"/>
              <a:gd name="T27" fmla="*/ 279 h 469"/>
              <a:gd name="T28" fmla="*/ 260 w 260"/>
              <a:gd name="T29" fmla="*/ 300 h 469"/>
              <a:gd name="T30" fmla="*/ 250 w 260"/>
              <a:gd name="T31" fmla="*/ 341 h 469"/>
              <a:gd name="T32" fmla="*/ 236 w 260"/>
              <a:gd name="T33" fmla="*/ 359 h 469"/>
              <a:gd name="T34" fmla="*/ 230 w 260"/>
              <a:gd name="T35" fmla="*/ 388 h 469"/>
              <a:gd name="T36" fmla="*/ 236 w 260"/>
              <a:gd name="T37" fmla="*/ 396 h 469"/>
              <a:gd name="T38" fmla="*/ 231 w 260"/>
              <a:gd name="T39" fmla="*/ 414 h 469"/>
              <a:gd name="T40" fmla="*/ 234 w 260"/>
              <a:gd name="T41" fmla="*/ 421 h 469"/>
              <a:gd name="T42" fmla="*/ 213 w 260"/>
              <a:gd name="T43" fmla="*/ 429 h 469"/>
              <a:gd name="T44" fmla="*/ 209 w 260"/>
              <a:gd name="T45" fmla="*/ 459 h 469"/>
              <a:gd name="T46" fmla="*/ 179 w 260"/>
              <a:gd name="T47" fmla="*/ 448 h 469"/>
              <a:gd name="T48" fmla="*/ 164 w 260"/>
              <a:gd name="T49" fmla="*/ 463 h 469"/>
              <a:gd name="T50" fmla="*/ 164 w 260"/>
              <a:gd name="T51" fmla="*/ 469 h 469"/>
              <a:gd name="T52" fmla="*/ 155 w 260"/>
              <a:gd name="T53" fmla="*/ 468 h 469"/>
              <a:gd name="T54" fmla="*/ 144 w 260"/>
              <a:gd name="T55" fmla="*/ 448 h 469"/>
              <a:gd name="T56" fmla="*/ 139 w 260"/>
              <a:gd name="T57" fmla="*/ 422 h 469"/>
              <a:gd name="T58" fmla="*/ 128 w 260"/>
              <a:gd name="T59" fmla="*/ 403 h 469"/>
              <a:gd name="T60" fmla="*/ 110 w 260"/>
              <a:gd name="T61" fmla="*/ 396 h 469"/>
              <a:gd name="T62" fmla="*/ 88 w 260"/>
              <a:gd name="T63" fmla="*/ 379 h 469"/>
              <a:gd name="T64" fmla="*/ 81 w 260"/>
              <a:gd name="T65" fmla="*/ 355 h 469"/>
              <a:gd name="T66" fmla="*/ 93 w 260"/>
              <a:gd name="T67" fmla="*/ 318 h 469"/>
              <a:gd name="T68" fmla="*/ 83 w 260"/>
              <a:gd name="T69" fmla="*/ 311 h 469"/>
              <a:gd name="T70" fmla="*/ 57 w 260"/>
              <a:gd name="T71" fmla="*/ 312 h 469"/>
              <a:gd name="T72" fmla="*/ 53 w 260"/>
              <a:gd name="T73" fmla="*/ 288 h 469"/>
              <a:gd name="T74" fmla="*/ 9 w 260"/>
              <a:gd name="T75" fmla="*/ 244 h 469"/>
              <a:gd name="T76" fmla="*/ 0 w 260"/>
              <a:gd name="T77" fmla="*/ 20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60" h="469">
                <a:moveTo>
                  <a:pt x="0" y="207"/>
                </a:moveTo>
                <a:lnTo>
                  <a:pt x="4" y="192"/>
                </a:lnTo>
                <a:lnTo>
                  <a:pt x="22" y="164"/>
                </a:lnTo>
                <a:lnTo>
                  <a:pt x="31" y="133"/>
                </a:lnTo>
                <a:lnTo>
                  <a:pt x="22" y="110"/>
                </a:lnTo>
                <a:lnTo>
                  <a:pt x="67" y="76"/>
                </a:lnTo>
                <a:lnTo>
                  <a:pt x="76" y="58"/>
                </a:lnTo>
                <a:lnTo>
                  <a:pt x="76" y="49"/>
                </a:lnTo>
                <a:lnTo>
                  <a:pt x="44" y="11"/>
                </a:lnTo>
                <a:lnTo>
                  <a:pt x="218" y="0"/>
                </a:lnTo>
                <a:lnTo>
                  <a:pt x="223" y="28"/>
                </a:lnTo>
                <a:lnTo>
                  <a:pt x="240" y="63"/>
                </a:lnTo>
                <a:lnTo>
                  <a:pt x="255" y="241"/>
                </a:lnTo>
                <a:lnTo>
                  <a:pt x="252" y="279"/>
                </a:lnTo>
                <a:lnTo>
                  <a:pt x="260" y="300"/>
                </a:lnTo>
                <a:lnTo>
                  <a:pt x="250" y="341"/>
                </a:lnTo>
                <a:lnTo>
                  <a:pt x="236" y="359"/>
                </a:lnTo>
                <a:lnTo>
                  <a:pt x="230" y="388"/>
                </a:lnTo>
                <a:lnTo>
                  <a:pt x="236" y="396"/>
                </a:lnTo>
                <a:lnTo>
                  <a:pt x="231" y="414"/>
                </a:lnTo>
                <a:lnTo>
                  <a:pt x="234" y="421"/>
                </a:lnTo>
                <a:lnTo>
                  <a:pt x="213" y="429"/>
                </a:lnTo>
                <a:lnTo>
                  <a:pt x="209" y="459"/>
                </a:lnTo>
                <a:lnTo>
                  <a:pt x="179" y="448"/>
                </a:lnTo>
                <a:lnTo>
                  <a:pt x="164" y="463"/>
                </a:lnTo>
                <a:lnTo>
                  <a:pt x="164" y="469"/>
                </a:lnTo>
                <a:lnTo>
                  <a:pt x="155" y="468"/>
                </a:lnTo>
                <a:lnTo>
                  <a:pt x="144" y="448"/>
                </a:lnTo>
                <a:lnTo>
                  <a:pt x="139" y="422"/>
                </a:lnTo>
                <a:lnTo>
                  <a:pt x="128" y="403"/>
                </a:lnTo>
                <a:lnTo>
                  <a:pt x="110" y="396"/>
                </a:lnTo>
                <a:lnTo>
                  <a:pt x="88" y="379"/>
                </a:lnTo>
                <a:lnTo>
                  <a:pt x="81" y="355"/>
                </a:lnTo>
                <a:lnTo>
                  <a:pt x="93" y="318"/>
                </a:lnTo>
                <a:lnTo>
                  <a:pt x="83" y="311"/>
                </a:lnTo>
                <a:lnTo>
                  <a:pt x="57" y="312"/>
                </a:lnTo>
                <a:lnTo>
                  <a:pt x="53" y="288"/>
                </a:lnTo>
                <a:lnTo>
                  <a:pt x="9" y="244"/>
                </a:lnTo>
                <a:lnTo>
                  <a:pt x="0" y="2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44">
            <a:extLst>
              <a:ext uri="{FF2B5EF4-FFF2-40B4-BE49-F238E27FC236}">
                <a16:creationId xmlns:a16="http://schemas.microsoft.com/office/drawing/2014/main" id="{E7070A93-5619-CCB1-CDF9-07C11C55F943}"/>
              </a:ext>
            </a:extLst>
          </p:cNvPr>
          <p:cNvSpPr>
            <a:spLocks/>
          </p:cNvSpPr>
          <p:nvPr/>
        </p:nvSpPr>
        <p:spPr bwMode="auto">
          <a:xfrm>
            <a:off x="7496825" y="4285615"/>
            <a:ext cx="251999" cy="412803"/>
          </a:xfrm>
          <a:custGeom>
            <a:avLst/>
            <a:gdLst>
              <a:gd name="T0" fmla="*/ 0 w 206"/>
              <a:gd name="T1" fmla="*/ 345 h 353"/>
              <a:gd name="T2" fmla="*/ 7 w 206"/>
              <a:gd name="T3" fmla="*/ 353 h 353"/>
              <a:gd name="T4" fmla="*/ 13 w 206"/>
              <a:gd name="T5" fmla="*/ 343 h 353"/>
              <a:gd name="T6" fmla="*/ 42 w 206"/>
              <a:gd name="T7" fmla="*/ 338 h 353"/>
              <a:gd name="T8" fmla="*/ 53 w 206"/>
              <a:gd name="T9" fmla="*/ 341 h 353"/>
              <a:gd name="T10" fmla="*/ 85 w 206"/>
              <a:gd name="T11" fmla="*/ 330 h 353"/>
              <a:gd name="T12" fmla="*/ 96 w 206"/>
              <a:gd name="T13" fmla="*/ 340 h 353"/>
              <a:gd name="T14" fmla="*/ 106 w 206"/>
              <a:gd name="T15" fmla="*/ 316 h 353"/>
              <a:gd name="T16" fmla="*/ 116 w 206"/>
              <a:gd name="T17" fmla="*/ 310 h 353"/>
              <a:gd name="T18" fmla="*/ 139 w 206"/>
              <a:gd name="T19" fmla="*/ 323 h 353"/>
              <a:gd name="T20" fmla="*/ 143 w 206"/>
              <a:gd name="T21" fmla="*/ 308 h 353"/>
              <a:gd name="T22" fmla="*/ 168 w 206"/>
              <a:gd name="T23" fmla="*/ 277 h 353"/>
              <a:gd name="T24" fmla="*/ 173 w 206"/>
              <a:gd name="T25" fmla="*/ 258 h 353"/>
              <a:gd name="T26" fmla="*/ 183 w 206"/>
              <a:gd name="T27" fmla="*/ 260 h 353"/>
              <a:gd name="T28" fmla="*/ 206 w 206"/>
              <a:gd name="T29" fmla="*/ 244 h 353"/>
              <a:gd name="T30" fmla="*/ 200 w 206"/>
              <a:gd name="T31" fmla="*/ 231 h 353"/>
              <a:gd name="T32" fmla="*/ 203 w 206"/>
              <a:gd name="T33" fmla="*/ 223 h 353"/>
              <a:gd name="T34" fmla="*/ 180 w 206"/>
              <a:gd name="T35" fmla="*/ 5 h 353"/>
              <a:gd name="T36" fmla="*/ 178 w 206"/>
              <a:gd name="T37" fmla="*/ 0 h 353"/>
              <a:gd name="T38" fmla="*/ 54 w 206"/>
              <a:gd name="T39" fmla="*/ 14 h 353"/>
              <a:gd name="T40" fmla="*/ 31 w 206"/>
              <a:gd name="T41" fmla="*/ 27 h 353"/>
              <a:gd name="T42" fmla="*/ 11 w 206"/>
              <a:gd name="T43" fmla="*/ 20 h 353"/>
              <a:gd name="T44" fmla="*/ 26 w 206"/>
              <a:gd name="T45" fmla="*/ 199 h 353"/>
              <a:gd name="T46" fmla="*/ 23 w 206"/>
              <a:gd name="T47" fmla="*/ 236 h 353"/>
              <a:gd name="T48" fmla="*/ 30 w 206"/>
              <a:gd name="T49" fmla="*/ 257 h 353"/>
              <a:gd name="T50" fmla="*/ 21 w 206"/>
              <a:gd name="T51" fmla="*/ 298 h 353"/>
              <a:gd name="T52" fmla="*/ 7 w 206"/>
              <a:gd name="T53" fmla="*/ 316 h 353"/>
              <a:gd name="T54" fmla="*/ 0 w 206"/>
              <a:gd name="T55" fmla="*/ 345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6" h="353">
                <a:moveTo>
                  <a:pt x="0" y="345"/>
                </a:moveTo>
                <a:lnTo>
                  <a:pt x="7" y="353"/>
                </a:lnTo>
                <a:lnTo>
                  <a:pt x="13" y="343"/>
                </a:lnTo>
                <a:lnTo>
                  <a:pt x="42" y="338"/>
                </a:lnTo>
                <a:lnTo>
                  <a:pt x="53" y="341"/>
                </a:lnTo>
                <a:lnTo>
                  <a:pt x="85" y="330"/>
                </a:lnTo>
                <a:lnTo>
                  <a:pt x="96" y="340"/>
                </a:lnTo>
                <a:lnTo>
                  <a:pt x="106" y="316"/>
                </a:lnTo>
                <a:lnTo>
                  <a:pt x="116" y="310"/>
                </a:lnTo>
                <a:lnTo>
                  <a:pt x="139" y="323"/>
                </a:lnTo>
                <a:lnTo>
                  <a:pt x="143" y="308"/>
                </a:lnTo>
                <a:lnTo>
                  <a:pt x="168" y="277"/>
                </a:lnTo>
                <a:lnTo>
                  <a:pt x="173" y="258"/>
                </a:lnTo>
                <a:lnTo>
                  <a:pt x="183" y="260"/>
                </a:lnTo>
                <a:lnTo>
                  <a:pt x="206" y="244"/>
                </a:lnTo>
                <a:lnTo>
                  <a:pt x="200" y="231"/>
                </a:lnTo>
                <a:lnTo>
                  <a:pt x="203" y="223"/>
                </a:lnTo>
                <a:lnTo>
                  <a:pt x="180" y="5"/>
                </a:lnTo>
                <a:lnTo>
                  <a:pt x="178" y="0"/>
                </a:lnTo>
                <a:lnTo>
                  <a:pt x="54" y="14"/>
                </a:lnTo>
                <a:lnTo>
                  <a:pt x="31" y="27"/>
                </a:lnTo>
                <a:lnTo>
                  <a:pt x="11" y="20"/>
                </a:lnTo>
                <a:lnTo>
                  <a:pt x="26" y="199"/>
                </a:lnTo>
                <a:lnTo>
                  <a:pt x="23" y="236"/>
                </a:lnTo>
                <a:lnTo>
                  <a:pt x="30" y="257"/>
                </a:lnTo>
                <a:lnTo>
                  <a:pt x="21" y="298"/>
                </a:lnTo>
                <a:lnTo>
                  <a:pt x="7" y="316"/>
                </a:lnTo>
                <a:lnTo>
                  <a:pt x="0" y="3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Freeform 46">
            <a:extLst>
              <a:ext uri="{FF2B5EF4-FFF2-40B4-BE49-F238E27FC236}">
                <a16:creationId xmlns:a16="http://schemas.microsoft.com/office/drawing/2014/main" id="{8CEC466E-8D47-BF54-336A-44A0506507C6}"/>
              </a:ext>
            </a:extLst>
          </p:cNvPr>
          <p:cNvSpPr>
            <a:spLocks/>
          </p:cNvSpPr>
          <p:nvPr/>
        </p:nvSpPr>
        <p:spPr bwMode="auto">
          <a:xfrm>
            <a:off x="6822790" y="4153471"/>
            <a:ext cx="485649" cy="307555"/>
          </a:xfrm>
          <a:custGeom>
            <a:avLst/>
            <a:gdLst>
              <a:gd name="T0" fmla="*/ 0 w 397"/>
              <a:gd name="T1" fmla="*/ 5 h 263"/>
              <a:gd name="T2" fmla="*/ 1 w 397"/>
              <a:gd name="T3" fmla="*/ 25 h 263"/>
              <a:gd name="T4" fmla="*/ 9 w 397"/>
              <a:gd name="T5" fmla="*/ 41 h 263"/>
              <a:gd name="T6" fmla="*/ 4 w 397"/>
              <a:gd name="T7" fmla="*/ 55 h 263"/>
              <a:gd name="T8" fmla="*/ 8 w 397"/>
              <a:gd name="T9" fmla="*/ 92 h 263"/>
              <a:gd name="T10" fmla="*/ 27 w 397"/>
              <a:gd name="T11" fmla="*/ 144 h 263"/>
              <a:gd name="T12" fmla="*/ 27 w 397"/>
              <a:gd name="T13" fmla="*/ 160 h 263"/>
              <a:gd name="T14" fmla="*/ 40 w 397"/>
              <a:gd name="T15" fmla="*/ 184 h 263"/>
              <a:gd name="T16" fmla="*/ 46 w 397"/>
              <a:gd name="T17" fmla="*/ 224 h 263"/>
              <a:gd name="T18" fmla="*/ 43 w 397"/>
              <a:gd name="T19" fmla="*/ 236 h 263"/>
              <a:gd name="T20" fmla="*/ 50 w 397"/>
              <a:gd name="T21" fmla="*/ 249 h 263"/>
              <a:gd name="T22" fmla="*/ 306 w 397"/>
              <a:gd name="T23" fmla="*/ 244 h 263"/>
              <a:gd name="T24" fmla="*/ 325 w 397"/>
              <a:gd name="T25" fmla="*/ 263 h 263"/>
              <a:gd name="T26" fmla="*/ 343 w 397"/>
              <a:gd name="T27" fmla="*/ 234 h 263"/>
              <a:gd name="T28" fmla="*/ 352 w 397"/>
              <a:gd name="T29" fmla="*/ 203 h 263"/>
              <a:gd name="T30" fmla="*/ 343 w 397"/>
              <a:gd name="T31" fmla="*/ 181 h 263"/>
              <a:gd name="T32" fmla="*/ 388 w 397"/>
              <a:gd name="T33" fmla="*/ 146 h 263"/>
              <a:gd name="T34" fmla="*/ 397 w 397"/>
              <a:gd name="T35" fmla="*/ 128 h 263"/>
              <a:gd name="T36" fmla="*/ 397 w 397"/>
              <a:gd name="T37" fmla="*/ 119 h 263"/>
              <a:gd name="T38" fmla="*/ 365 w 397"/>
              <a:gd name="T39" fmla="*/ 81 h 263"/>
              <a:gd name="T40" fmla="*/ 332 w 397"/>
              <a:gd name="T41" fmla="*/ 42 h 263"/>
              <a:gd name="T42" fmla="*/ 325 w 397"/>
              <a:gd name="T43" fmla="*/ 0 h 263"/>
              <a:gd name="T44" fmla="*/ 10 w 397"/>
              <a:gd name="T45" fmla="*/ 6 h 263"/>
              <a:gd name="T46" fmla="*/ 0 w 397"/>
              <a:gd name="T47" fmla="*/ 5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7" h="263">
                <a:moveTo>
                  <a:pt x="0" y="5"/>
                </a:moveTo>
                <a:lnTo>
                  <a:pt x="1" y="25"/>
                </a:lnTo>
                <a:lnTo>
                  <a:pt x="9" y="41"/>
                </a:lnTo>
                <a:lnTo>
                  <a:pt x="4" y="55"/>
                </a:lnTo>
                <a:lnTo>
                  <a:pt x="8" y="92"/>
                </a:lnTo>
                <a:lnTo>
                  <a:pt x="27" y="144"/>
                </a:lnTo>
                <a:lnTo>
                  <a:pt x="27" y="160"/>
                </a:lnTo>
                <a:lnTo>
                  <a:pt x="40" y="184"/>
                </a:lnTo>
                <a:lnTo>
                  <a:pt x="46" y="224"/>
                </a:lnTo>
                <a:lnTo>
                  <a:pt x="43" y="236"/>
                </a:lnTo>
                <a:lnTo>
                  <a:pt x="50" y="249"/>
                </a:lnTo>
                <a:lnTo>
                  <a:pt x="306" y="244"/>
                </a:lnTo>
                <a:lnTo>
                  <a:pt x="325" y="263"/>
                </a:lnTo>
                <a:lnTo>
                  <a:pt x="343" y="234"/>
                </a:lnTo>
                <a:lnTo>
                  <a:pt x="352" y="203"/>
                </a:lnTo>
                <a:lnTo>
                  <a:pt x="343" y="181"/>
                </a:lnTo>
                <a:lnTo>
                  <a:pt x="388" y="146"/>
                </a:lnTo>
                <a:lnTo>
                  <a:pt x="397" y="128"/>
                </a:lnTo>
                <a:lnTo>
                  <a:pt x="397" y="119"/>
                </a:lnTo>
                <a:lnTo>
                  <a:pt x="365" y="81"/>
                </a:lnTo>
                <a:lnTo>
                  <a:pt x="332" y="42"/>
                </a:lnTo>
                <a:lnTo>
                  <a:pt x="325" y="0"/>
                </a:lnTo>
                <a:lnTo>
                  <a:pt x="10" y="6"/>
                </a:lnTo>
                <a:lnTo>
                  <a:pt x="0" y="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48">
            <a:extLst>
              <a:ext uri="{FF2B5EF4-FFF2-40B4-BE49-F238E27FC236}">
                <a16:creationId xmlns:a16="http://schemas.microsoft.com/office/drawing/2014/main" id="{50A607D6-F34C-D7EB-7CC3-1928E66E769D}"/>
              </a:ext>
            </a:extLst>
          </p:cNvPr>
          <p:cNvSpPr>
            <a:spLocks/>
          </p:cNvSpPr>
          <p:nvPr/>
        </p:nvSpPr>
        <p:spPr bwMode="auto">
          <a:xfrm>
            <a:off x="6372617" y="4486752"/>
            <a:ext cx="603084" cy="311063"/>
          </a:xfrm>
          <a:custGeom>
            <a:avLst/>
            <a:gdLst>
              <a:gd name="T0" fmla="*/ 0 w 493"/>
              <a:gd name="T1" fmla="*/ 253 h 266"/>
              <a:gd name="T2" fmla="*/ 17 w 493"/>
              <a:gd name="T3" fmla="*/ 0 h 266"/>
              <a:gd name="T4" fmla="*/ 201 w 493"/>
              <a:gd name="T5" fmla="*/ 10 h 266"/>
              <a:gd name="T6" fmla="*/ 445 w 493"/>
              <a:gd name="T7" fmla="*/ 14 h 266"/>
              <a:gd name="T8" fmla="*/ 458 w 493"/>
              <a:gd name="T9" fmla="*/ 25 h 266"/>
              <a:gd name="T10" fmla="*/ 466 w 493"/>
              <a:gd name="T11" fmla="*/ 23 h 266"/>
              <a:gd name="T12" fmla="*/ 473 w 493"/>
              <a:gd name="T13" fmla="*/ 29 h 266"/>
              <a:gd name="T14" fmla="*/ 474 w 493"/>
              <a:gd name="T15" fmla="*/ 36 h 266"/>
              <a:gd name="T16" fmla="*/ 467 w 493"/>
              <a:gd name="T17" fmla="*/ 36 h 266"/>
              <a:gd name="T18" fmla="*/ 459 w 493"/>
              <a:gd name="T19" fmla="*/ 54 h 266"/>
              <a:gd name="T20" fmla="*/ 478 w 493"/>
              <a:gd name="T21" fmla="*/ 82 h 266"/>
              <a:gd name="T22" fmla="*/ 493 w 493"/>
              <a:gd name="T23" fmla="*/ 86 h 266"/>
              <a:gd name="T24" fmla="*/ 491 w 493"/>
              <a:gd name="T25" fmla="*/ 265 h 266"/>
              <a:gd name="T26" fmla="*/ 281 w 493"/>
              <a:gd name="T27" fmla="*/ 266 h 266"/>
              <a:gd name="T28" fmla="*/ 0 w 493"/>
              <a:gd name="T29" fmla="*/ 25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93" h="266">
                <a:moveTo>
                  <a:pt x="0" y="253"/>
                </a:moveTo>
                <a:lnTo>
                  <a:pt x="17" y="0"/>
                </a:lnTo>
                <a:lnTo>
                  <a:pt x="201" y="10"/>
                </a:lnTo>
                <a:lnTo>
                  <a:pt x="445" y="14"/>
                </a:lnTo>
                <a:lnTo>
                  <a:pt x="458" y="25"/>
                </a:lnTo>
                <a:lnTo>
                  <a:pt x="466" y="23"/>
                </a:lnTo>
                <a:lnTo>
                  <a:pt x="473" y="29"/>
                </a:lnTo>
                <a:lnTo>
                  <a:pt x="474" y="36"/>
                </a:lnTo>
                <a:lnTo>
                  <a:pt x="467" y="36"/>
                </a:lnTo>
                <a:lnTo>
                  <a:pt x="459" y="54"/>
                </a:lnTo>
                <a:lnTo>
                  <a:pt x="478" y="82"/>
                </a:lnTo>
                <a:lnTo>
                  <a:pt x="493" y="86"/>
                </a:lnTo>
                <a:lnTo>
                  <a:pt x="491" y="265"/>
                </a:lnTo>
                <a:lnTo>
                  <a:pt x="281" y="266"/>
                </a:lnTo>
                <a:lnTo>
                  <a:pt x="0" y="2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Freeform 50">
            <a:extLst>
              <a:ext uri="{FF2B5EF4-FFF2-40B4-BE49-F238E27FC236}">
                <a16:creationId xmlns:a16="http://schemas.microsoft.com/office/drawing/2014/main" id="{0C69791C-724E-E1A3-5533-5B23E8D6DB54}"/>
              </a:ext>
            </a:extLst>
          </p:cNvPr>
          <p:cNvSpPr>
            <a:spLocks/>
          </p:cNvSpPr>
          <p:nvPr/>
        </p:nvSpPr>
        <p:spPr bwMode="auto">
          <a:xfrm>
            <a:off x="7401408" y="4545223"/>
            <a:ext cx="590851" cy="288844"/>
          </a:xfrm>
          <a:custGeom>
            <a:avLst/>
            <a:gdLst>
              <a:gd name="T0" fmla="*/ 0 w 483"/>
              <a:gd name="T1" fmla="*/ 247 h 247"/>
              <a:gd name="T2" fmla="*/ 5 w 483"/>
              <a:gd name="T3" fmla="*/ 235 h 247"/>
              <a:gd name="T4" fmla="*/ 16 w 483"/>
              <a:gd name="T5" fmla="*/ 233 h 247"/>
              <a:gd name="T6" fmla="*/ 19 w 483"/>
              <a:gd name="T7" fmla="*/ 206 h 247"/>
              <a:gd name="T8" fmla="*/ 12 w 483"/>
              <a:gd name="T9" fmla="*/ 204 h 247"/>
              <a:gd name="T10" fmla="*/ 12 w 483"/>
              <a:gd name="T11" fmla="*/ 198 h 247"/>
              <a:gd name="T12" fmla="*/ 27 w 483"/>
              <a:gd name="T13" fmla="*/ 183 h 247"/>
              <a:gd name="T14" fmla="*/ 57 w 483"/>
              <a:gd name="T15" fmla="*/ 194 h 247"/>
              <a:gd name="T16" fmla="*/ 61 w 483"/>
              <a:gd name="T17" fmla="*/ 164 h 247"/>
              <a:gd name="T18" fmla="*/ 82 w 483"/>
              <a:gd name="T19" fmla="*/ 156 h 247"/>
              <a:gd name="T20" fmla="*/ 79 w 483"/>
              <a:gd name="T21" fmla="*/ 150 h 247"/>
              <a:gd name="T22" fmla="*/ 84 w 483"/>
              <a:gd name="T23" fmla="*/ 131 h 247"/>
              <a:gd name="T24" fmla="*/ 90 w 483"/>
              <a:gd name="T25" fmla="*/ 121 h 247"/>
              <a:gd name="T26" fmla="*/ 120 w 483"/>
              <a:gd name="T27" fmla="*/ 116 h 247"/>
              <a:gd name="T28" fmla="*/ 131 w 483"/>
              <a:gd name="T29" fmla="*/ 119 h 247"/>
              <a:gd name="T30" fmla="*/ 162 w 483"/>
              <a:gd name="T31" fmla="*/ 108 h 247"/>
              <a:gd name="T32" fmla="*/ 173 w 483"/>
              <a:gd name="T33" fmla="*/ 118 h 247"/>
              <a:gd name="T34" fmla="*/ 184 w 483"/>
              <a:gd name="T35" fmla="*/ 94 h 247"/>
              <a:gd name="T36" fmla="*/ 194 w 483"/>
              <a:gd name="T37" fmla="*/ 88 h 247"/>
              <a:gd name="T38" fmla="*/ 217 w 483"/>
              <a:gd name="T39" fmla="*/ 101 h 247"/>
              <a:gd name="T40" fmla="*/ 221 w 483"/>
              <a:gd name="T41" fmla="*/ 86 h 247"/>
              <a:gd name="T42" fmla="*/ 246 w 483"/>
              <a:gd name="T43" fmla="*/ 55 h 247"/>
              <a:gd name="T44" fmla="*/ 252 w 483"/>
              <a:gd name="T45" fmla="*/ 36 h 247"/>
              <a:gd name="T46" fmla="*/ 261 w 483"/>
              <a:gd name="T47" fmla="*/ 38 h 247"/>
              <a:gd name="T48" fmla="*/ 284 w 483"/>
              <a:gd name="T49" fmla="*/ 22 h 247"/>
              <a:gd name="T50" fmla="*/ 278 w 483"/>
              <a:gd name="T51" fmla="*/ 9 h 247"/>
              <a:gd name="T52" fmla="*/ 281 w 483"/>
              <a:gd name="T53" fmla="*/ 1 h 247"/>
              <a:gd name="T54" fmla="*/ 301 w 483"/>
              <a:gd name="T55" fmla="*/ 0 h 247"/>
              <a:gd name="T56" fmla="*/ 315 w 483"/>
              <a:gd name="T57" fmla="*/ 5 h 247"/>
              <a:gd name="T58" fmla="*/ 322 w 483"/>
              <a:gd name="T59" fmla="*/ 19 h 247"/>
              <a:gd name="T60" fmla="*/ 344 w 483"/>
              <a:gd name="T61" fmla="*/ 23 h 247"/>
              <a:gd name="T62" fmla="*/ 357 w 483"/>
              <a:gd name="T63" fmla="*/ 30 h 247"/>
              <a:gd name="T64" fmla="*/ 387 w 483"/>
              <a:gd name="T65" fmla="*/ 29 h 247"/>
              <a:gd name="T66" fmla="*/ 401 w 483"/>
              <a:gd name="T67" fmla="*/ 19 h 247"/>
              <a:gd name="T68" fmla="*/ 433 w 483"/>
              <a:gd name="T69" fmla="*/ 40 h 247"/>
              <a:gd name="T70" fmla="*/ 445 w 483"/>
              <a:gd name="T71" fmla="*/ 81 h 247"/>
              <a:gd name="T72" fmla="*/ 458 w 483"/>
              <a:gd name="T73" fmla="*/ 95 h 247"/>
              <a:gd name="T74" fmla="*/ 483 w 483"/>
              <a:gd name="T75" fmla="*/ 109 h 247"/>
              <a:gd name="T76" fmla="*/ 465 w 483"/>
              <a:gd name="T77" fmla="*/ 131 h 247"/>
              <a:gd name="T78" fmla="*/ 449 w 483"/>
              <a:gd name="T79" fmla="*/ 143 h 247"/>
              <a:gd name="T80" fmla="*/ 431 w 483"/>
              <a:gd name="T81" fmla="*/ 164 h 247"/>
              <a:gd name="T82" fmla="*/ 431 w 483"/>
              <a:gd name="T83" fmla="*/ 171 h 247"/>
              <a:gd name="T84" fmla="*/ 383 w 483"/>
              <a:gd name="T85" fmla="*/ 203 h 247"/>
              <a:gd name="T86" fmla="*/ 117 w 483"/>
              <a:gd name="T87" fmla="*/ 227 h 247"/>
              <a:gd name="T88" fmla="*/ 88 w 483"/>
              <a:gd name="T89" fmla="*/ 226 h 247"/>
              <a:gd name="T90" fmla="*/ 90 w 483"/>
              <a:gd name="T91" fmla="*/ 241 h 247"/>
              <a:gd name="T92" fmla="*/ 0 w 483"/>
              <a:gd name="T93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3" h="247">
                <a:moveTo>
                  <a:pt x="0" y="247"/>
                </a:moveTo>
                <a:lnTo>
                  <a:pt x="5" y="235"/>
                </a:lnTo>
                <a:lnTo>
                  <a:pt x="16" y="233"/>
                </a:lnTo>
                <a:lnTo>
                  <a:pt x="19" y="206"/>
                </a:lnTo>
                <a:lnTo>
                  <a:pt x="12" y="204"/>
                </a:lnTo>
                <a:lnTo>
                  <a:pt x="12" y="198"/>
                </a:lnTo>
                <a:lnTo>
                  <a:pt x="27" y="183"/>
                </a:lnTo>
                <a:lnTo>
                  <a:pt x="57" y="194"/>
                </a:lnTo>
                <a:lnTo>
                  <a:pt x="61" y="164"/>
                </a:lnTo>
                <a:lnTo>
                  <a:pt x="82" y="156"/>
                </a:lnTo>
                <a:lnTo>
                  <a:pt x="79" y="150"/>
                </a:lnTo>
                <a:lnTo>
                  <a:pt x="84" y="131"/>
                </a:lnTo>
                <a:lnTo>
                  <a:pt x="90" y="121"/>
                </a:lnTo>
                <a:lnTo>
                  <a:pt x="120" y="116"/>
                </a:lnTo>
                <a:lnTo>
                  <a:pt x="131" y="119"/>
                </a:lnTo>
                <a:lnTo>
                  <a:pt x="162" y="108"/>
                </a:lnTo>
                <a:lnTo>
                  <a:pt x="173" y="118"/>
                </a:lnTo>
                <a:lnTo>
                  <a:pt x="184" y="94"/>
                </a:lnTo>
                <a:lnTo>
                  <a:pt x="194" y="88"/>
                </a:lnTo>
                <a:lnTo>
                  <a:pt x="217" y="101"/>
                </a:lnTo>
                <a:lnTo>
                  <a:pt x="221" y="86"/>
                </a:lnTo>
                <a:lnTo>
                  <a:pt x="246" y="55"/>
                </a:lnTo>
                <a:lnTo>
                  <a:pt x="252" y="36"/>
                </a:lnTo>
                <a:lnTo>
                  <a:pt x="261" y="38"/>
                </a:lnTo>
                <a:lnTo>
                  <a:pt x="284" y="22"/>
                </a:lnTo>
                <a:lnTo>
                  <a:pt x="278" y="9"/>
                </a:lnTo>
                <a:lnTo>
                  <a:pt x="281" y="1"/>
                </a:lnTo>
                <a:lnTo>
                  <a:pt x="301" y="0"/>
                </a:lnTo>
                <a:lnTo>
                  <a:pt x="315" y="5"/>
                </a:lnTo>
                <a:lnTo>
                  <a:pt x="322" y="19"/>
                </a:lnTo>
                <a:lnTo>
                  <a:pt x="344" y="23"/>
                </a:lnTo>
                <a:lnTo>
                  <a:pt x="357" y="30"/>
                </a:lnTo>
                <a:lnTo>
                  <a:pt x="387" y="29"/>
                </a:lnTo>
                <a:lnTo>
                  <a:pt x="401" y="19"/>
                </a:lnTo>
                <a:lnTo>
                  <a:pt x="433" y="40"/>
                </a:lnTo>
                <a:lnTo>
                  <a:pt x="445" y="81"/>
                </a:lnTo>
                <a:lnTo>
                  <a:pt x="458" y="95"/>
                </a:lnTo>
                <a:lnTo>
                  <a:pt x="483" y="109"/>
                </a:lnTo>
                <a:lnTo>
                  <a:pt x="465" y="131"/>
                </a:lnTo>
                <a:lnTo>
                  <a:pt x="449" y="143"/>
                </a:lnTo>
                <a:lnTo>
                  <a:pt x="431" y="164"/>
                </a:lnTo>
                <a:lnTo>
                  <a:pt x="431" y="171"/>
                </a:lnTo>
                <a:lnTo>
                  <a:pt x="383" y="203"/>
                </a:lnTo>
                <a:lnTo>
                  <a:pt x="117" y="227"/>
                </a:lnTo>
                <a:lnTo>
                  <a:pt x="88" y="226"/>
                </a:lnTo>
                <a:lnTo>
                  <a:pt x="90" y="241"/>
                </a:lnTo>
                <a:lnTo>
                  <a:pt x="0" y="24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52">
            <a:extLst>
              <a:ext uri="{FF2B5EF4-FFF2-40B4-BE49-F238E27FC236}">
                <a16:creationId xmlns:a16="http://schemas.microsoft.com/office/drawing/2014/main" id="{7A511BDD-3A4A-838E-63E5-61F6FC182976}"/>
              </a:ext>
            </a:extLst>
          </p:cNvPr>
          <p:cNvSpPr>
            <a:spLocks/>
          </p:cNvSpPr>
          <p:nvPr/>
        </p:nvSpPr>
        <p:spPr bwMode="auto">
          <a:xfrm>
            <a:off x="7028303" y="5177875"/>
            <a:ext cx="456288" cy="384736"/>
          </a:xfrm>
          <a:custGeom>
            <a:avLst/>
            <a:gdLst>
              <a:gd name="T0" fmla="*/ 4 w 373"/>
              <a:gd name="T1" fmla="*/ 91 h 329"/>
              <a:gd name="T2" fmla="*/ 18 w 373"/>
              <a:gd name="T3" fmla="*/ 125 h 329"/>
              <a:gd name="T4" fmla="*/ 38 w 373"/>
              <a:gd name="T5" fmla="*/ 183 h 329"/>
              <a:gd name="T6" fmla="*/ 27 w 373"/>
              <a:gd name="T7" fmla="*/ 222 h 329"/>
              <a:gd name="T8" fmla="*/ 29 w 373"/>
              <a:gd name="T9" fmla="*/ 251 h 329"/>
              <a:gd name="T10" fmla="*/ 13 w 373"/>
              <a:gd name="T11" fmla="*/ 272 h 329"/>
              <a:gd name="T12" fmla="*/ 69 w 373"/>
              <a:gd name="T13" fmla="*/ 273 h 329"/>
              <a:gd name="T14" fmla="*/ 148 w 373"/>
              <a:gd name="T15" fmla="*/ 287 h 329"/>
              <a:gd name="T16" fmla="*/ 156 w 373"/>
              <a:gd name="T17" fmla="*/ 266 h 329"/>
              <a:gd name="T18" fmla="*/ 187 w 373"/>
              <a:gd name="T19" fmla="*/ 291 h 329"/>
              <a:gd name="T20" fmla="*/ 206 w 373"/>
              <a:gd name="T21" fmla="*/ 293 h 329"/>
              <a:gd name="T22" fmla="*/ 220 w 373"/>
              <a:gd name="T23" fmla="*/ 316 h 329"/>
              <a:gd name="T24" fmla="*/ 242 w 373"/>
              <a:gd name="T25" fmla="*/ 325 h 329"/>
              <a:gd name="T26" fmla="*/ 259 w 373"/>
              <a:gd name="T27" fmla="*/ 312 h 329"/>
              <a:gd name="T28" fmla="*/ 270 w 373"/>
              <a:gd name="T29" fmla="*/ 315 h 329"/>
              <a:gd name="T30" fmla="*/ 284 w 373"/>
              <a:gd name="T31" fmla="*/ 323 h 329"/>
              <a:gd name="T32" fmla="*/ 300 w 373"/>
              <a:gd name="T33" fmla="*/ 310 h 329"/>
              <a:gd name="T34" fmla="*/ 297 w 373"/>
              <a:gd name="T35" fmla="*/ 290 h 329"/>
              <a:gd name="T36" fmla="*/ 311 w 373"/>
              <a:gd name="T37" fmla="*/ 291 h 329"/>
              <a:gd name="T38" fmla="*/ 325 w 373"/>
              <a:gd name="T39" fmla="*/ 301 h 329"/>
              <a:gd name="T40" fmla="*/ 338 w 373"/>
              <a:gd name="T41" fmla="*/ 306 h 329"/>
              <a:gd name="T42" fmla="*/ 350 w 373"/>
              <a:gd name="T43" fmla="*/ 318 h 329"/>
              <a:gd name="T44" fmla="*/ 356 w 373"/>
              <a:gd name="T45" fmla="*/ 319 h 329"/>
              <a:gd name="T46" fmla="*/ 363 w 373"/>
              <a:gd name="T47" fmla="*/ 317 h 329"/>
              <a:gd name="T48" fmla="*/ 373 w 373"/>
              <a:gd name="T49" fmla="*/ 309 h 329"/>
              <a:gd name="T50" fmla="*/ 358 w 373"/>
              <a:gd name="T51" fmla="*/ 301 h 329"/>
              <a:gd name="T52" fmla="*/ 345 w 373"/>
              <a:gd name="T53" fmla="*/ 295 h 329"/>
              <a:gd name="T54" fmla="*/ 327 w 373"/>
              <a:gd name="T55" fmla="*/ 278 h 329"/>
              <a:gd name="T56" fmla="*/ 340 w 373"/>
              <a:gd name="T57" fmla="*/ 270 h 329"/>
              <a:gd name="T58" fmla="*/ 348 w 373"/>
              <a:gd name="T59" fmla="*/ 260 h 329"/>
              <a:gd name="T60" fmla="*/ 354 w 373"/>
              <a:gd name="T61" fmla="*/ 247 h 329"/>
              <a:gd name="T62" fmla="*/ 344 w 373"/>
              <a:gd name="T63" fmla="*/ 238 h 329"/>
              <a:gd name="T64" fmla="*/ 323 w 373"/>
              <a:gd name="T65" fmla="*/ 255 h 329"/>
              <a:gd name="T66" fmla="*/ 311 w 373"/>
              <a:gd name="T67" fmla="*/ 241 h 329"/>
              <a:gd name="T68" fmla="*/ 318 w 373"/>
              <a:gd name="T69" fmla="*/ 242 h 329"/>
              <a:gd name="T70" fmla="*/ 316 w 373"/>
              <a:gd name="T71" fmla="*/ 235 h 329"/>
              <a:gd name="T72" fmla="*/ 312 w 373"/>
              <a:gd name="T73" fmla="*/ 236 h 329"/>
              <a:gd name="T74" fmla="*/ 299 w 373"/>
              <a:gd name="T75" fmla="*/ 241 h 329"/>
              <a:gd name="T76" fmla="*/ 267 w 373"/>
              <a:gd name="T77" fmla="*/ 239 h 329"/>
              <a:gd name="T78" fmla="*/ 278 w 373"/>
              <a:gd name="T79" fmla="*/ 215 h 329"/>
              <a:gd name="T80" fmla="*/ 298 w 373"/>
              <a:gd name="T81" fmla="*/ 224 h 329"/>
              <a:gd name="T82" fmla="*/ 306 w 373"/>
              <a:gd name="T83" fmla="*/ 190 h 329"/>
              <a:gd name="T84" fmla="*/ 176 w 373"/>
              <a:gd name="T85" fmla="*/ 167 h 329"/>
              <a:gd name="T86" fmla="*/ 192 w 373"/>
              <a:gd name="T87" fmla="*/ 105 h 329"/>
              <a:gd name="T88" fmla="*/ 208 w 373"/>
              <a:gd name="T89" fmla="*/ 66 h 329"/>
              <a:gd name="T90" fmla="*/ 199 w 373"/>
              <a:gd name="T91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73" h="329">
                <a:moveTo>
                  <a:pt x="0" y="3"/>
                </a:moveTo>
                <a:lnTo>
                  <a:pt x="4" y="91"/>
                </a:lnTo>
                <a:lnTo>
                  <a:pt x="14" y="102"/>
                </a:lnTo>
                <a:lnTo>
                  <a:pt x="18" y="125"/>
                </a:lnTo>
                <a:lnTo>
                  <a:pt x="38" y="156"/>
                </a:lnTo>
                <a:lnTo>
                  <a:pt x="38" y="183"/>
                </a:lnTo>
                <a:lnTo>
                  <a:pt x="26" y="209"/>
                </a:lnTo>
                <a:lnTo>
                  <a:pt x="27" y="222"/>
                </a:lnTo>
                <a:lnTo>
                  <a:pt x="30" y="237"/>
                </a:lnTo>
                <a:lnTo>
                  <a:pt x="29" y="251"/>
                </a:lnTo>
                <a:lnTo>
                  <a:pt x="22" y="261"/>
                </a:lnTo>
                <a:lnTo>
                  <a:pt x="13" y="272"/>
                </a:lnTo>
                <a:lnTo>
                  <a:pt x="19" y="279"/>
                </a:lnTo>
                <a:lnTo>
                  <a:pt x="69" y="273"/>
                </a:lnTo>
                <a:lnTo>
                  <a:pt x="110" y="289"/>
                </a:lnTo>
                <a:lnTo>
                  <a:pt x="148" y="287"/>
                </a:lnTo>
                <a:lnTo>
                  <a:pt x="143" y="276"/>
                </a:lnTo>
                <a:lnTo>
                  <a:pt x="156" y="266"/>
                </a:lnTo>
                <a:lnTo>
                  <a:pt x="183" y="272"/>
                </a:lnTo>
                <a:lnTo>
                  <a:pt x="187" y="291"/>
                </a:lnTo>
                <a:lnTo>
                  <a:pt x="195" y="289"/>
                </a:lnTo>
                <a:lnTo>
                  <a:pt x="206" y="293"/>
                </a:lnTo>
                <a:lnTo>
                  <a:pt x="217" y="305"/>
                </a:lnTo>
                <a:lnTo>
                  <a:pt x="220" y="316"/>
                </a:lnTo>
                <a:lnTo>
                  <a:pt x="232" y="317"/>
                </a:lnTo>
                <a:lnTo>
                  <a:pt x="242" y="325"/>
                </a:lnTo>
                <a:lnTo>
                  <a:pt x="252" y="321"/>
                </a:lnTo>
                <a:lnTo>
                  <a:pt x="259" y="312"/>
                </a:lnTo>
                <a:lnTo>
                  <a:pt x="259" y="305"/>
                </a:lnTo>
                <a:lnTo>
                  <a:pt x="270" y="315"/>
                </a:lnTo>
                <a:lnTo>
                  <a:pt x="276" y="306"/>
                </a:lnTo>
                <a:lnTo>
                  <a:pt x="284" y="323"/>
                </a:lnTo>
                <a:lnTo>
                  <a:pt x="296" y="315"/>
                </a:lnTo>
                <a:lnTo>
                  <a:pt x="300" y="310"/>
                </a:lnTo>
                <a:lnTo>
                  <a:pt x="296" y="305"/>
                </a:lnTo>
                <a:lnTo>
                  <a:pt x="297" y="290"/>
                </a:lnTo>
                <a:lnTo>
                  <a:pt x="300" y="290"/>
                </a:lnTo>
                <a:lnTo>
                  <a:pt x="311" y="291"/>
                </a:lnTo>
                <a:lnTo>
                  <a:pt x="314" y="301"/>
                </a:lnTo>
                <a:lnTo>
                  <a:pt x="325" y="301"/>
                </a:lnTo>
                <a:lnTo>
                  <a:pt x="336" y="308"/>
                </a:lnTo>
                <a:lnTo>
                  <a:pt x="338" y="306"/>
                </a:lnTo>
                <a:lnTo>
                  <a:pt x="342" y="313"/>
                </a:lnTo>
                <a:lnTo>
                  <a:pt x="350" y="318"/>
                </a:lnTo>
                <a:lnTo>
                  <a:pt x="346" y="329"/>
                </a:lnTo>
                <a:lnTo>
                  <a:pt x="356" y="319"/>
                </a:lnTo>
                <a:lnTo>
                  <a:pt x="363" y="325"/>
                </a:lnTo>
                <a:lnTo>
                  <a:pt x="363" y="317"/>
                </a:lnTo>
                <a:lnTo>
                  <a:pt x="372" y="315"/>
                </a:lnTo>
                <a:lnTo>
                  <a:pt x="373" y="309"/>
                </a:lnTo>
                <a:lnTo>
                  <a:pt x="363" y="307"/>
                </a:lnTo>
                <a:lnTo>
                  <a:pt x="358" y="301"/>
                </a:lnTo>
                <a:lnTo>
                  <a:pt x="349" y="303"/>
                </a:lnTo>
                <a:lnTo>
                  <a:pt x="345" y="295"/>
                </a:lnTo>
                <a:lnTo>
                  <a:pt x="336" y="295"/>
                </a:lnTo>
                <a:lnTo>
                  <a:pt x="327" y="278"/>
                </a:lnTo>
                <a:lnTo>
                  <a:pt x="332" y="273"/>
                </a:lnTo>
                <a:lnTo>
                  <a:pt x="340" y="270"/>
                </a:lnTo>
                <a:lnTo>
                  <a:pt x="342" y="261"/>
                </a:lnTo>
                <a:lnTo>
                  <a:pt x="348" y="260"/>
                </a:lnTo>
                <a:lnTo>
                  <a:pt x="358" y="250"/>
                </a:lnTo>
                <a:lnTo>
                  <a:pt x="354" y="247"/>
                </a:lnTo>
                <a:lnTo>
                  <a:pt x="355" y="230"/>
                </a:lnTo>
                <a:lnTo>
                  <a:pt x="344" y="238"/>
                </a:lnTo>
                <a:lnTo>
                  <a:pt x="333" y="240"/>
                </a:lnTo>
                <a:lnTo>
                  <a:pt x="323" y="255"/>
                </a:lnTo>
                <a:lnTo>
                  <a:pt x="308" y="247"/>
                </a:lnTo>
                <a:lnTo>
                  <a:pt x="311" y="241"/>
                </a:lnTo>
                <a:lnTo>
                  <a:pt x="317" y="239"/>
                </a:lnTo>
                <a:lnTo>
                  <a:pt x="318" y="242"/>
                </a:lnTo>
                <a:lnTo>
                  <a:pt x="322" y="233"/>
                </a:lnTo>
                <a:lnTo>
                  <a:pt x="316" y="235"/>
                </a:lnTo>
                <a:lnTo>
                  <a:pt x="314" y="231"/>
                </a:lnTo>
                <a:lnTo>
                  <a:pt x="312" y="236"/>
                </a:lnTo>
                <a:lnTo>
                  <a:pt x="305" y="232"/>
                </a:lnTo>
                <a:lnTo>
                  <a:pt x="299" y="241"/>
                </a:lnTo>
                <a:lnTo>
                  <a:pt x="287" y="243"/>
                </a:lnTo>
                <a:lnTo>
                  <a:pt x="267" y="239"/>
                </a:lnTo>
                <a:lnTo>
                  <a:pt x="265" y="233"/>
                </a:lnTo>
                <a:lnTo>
                  <a:pt x="278" y="215"/>
                </a:lnTo>
                <a:lnTo>
                  <a:pt x="290" y="216"/>
                </a:lnTo>
                <a:lnTo>
                  <a:pt x="298" y="224"/>
                </a:lnTo>
                <a:lnTo>
                  <a:pt x="330" y="229"/>
                </a:lnTo>
                <a:lnTo>
                  <a:pt x="306" y="190"/>
                </a:lnTo>
                <a:lnTo>
                  <a:pt x="310" y="162"/>
                </a:lnTo>
                <a:lnTo>
                  <a:pt x="176" y="167"/>
                </a:lnTo>
                <a:lnTo>
                  <a:pt x="177" y="152"/>
                </a:lnTo>
                <a:lnTo>
                  <a:pt x="192" y="105"/>
                </a:lnTo>
                <a:lnTo>
                  <a:pt x="215" y="74"/>
                </a:lnTo>
                <a:lnTo>
                  <a:pt x="208" y="66"/>
                </a:lnTo>
                <a:lnTo>
                  <a:pt x="211" y="35"/>
                </a:lnTo>
                <a:lnTo>
                  <a:pt x="199" y="0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54">
            <a:extLst>
              <a:ext uri="{FF2B5EF4-FFF2-40B4-BE49-F238E27FC236}">
                <a16:creationId xmlns:a16="http://schemas.microsoft.com/office/drawing/2014/main" id="{70EEA84D-641F-D676-6821-C289B65DEAE8}"/>
              </a:ext>
            </a:extLst>
          </p:cNvPr>
          <p:cNvSpPr>
            <a:spLocks/>
          </p:cNvSpPr>
          <p:nvPr/>
        </p:nvSpPr>
        <p:spPr bwMode="auto">
          <a:xfrm>
            <a:off x="8649169" y="3521989"/>
            <a:ext cx="296037" cy="449054"/>
          </a:xfrm>
          <a:custGeom>
            <a:avLst/>
            <a:gdLst>
              <a:gd name="T0" fmla="*/ 0 w 242"/>
              <a:gd name="T1" fmla="*/ 209 h 384"/>
              <a:gd name="T2" fmla="*/ 14 w 242"/>
              <a:gd name="T3" fmla="*/ 209 h 384"/>
              <a:gd name="T4" fmla="*/ 15 w 242"/>
              <a:gd name="T5" fmla="*/ 185 h 384"/>
              <a:gd name="T6" fmla="*/ 32 w 242"/>
              <a:gd name="T7" fmla="*/ 150 h 384"/>
              <a:gd name="T8" fmla="*/ 24 w 242"/>
              <a:gd name="T9" fmla="*/ 125 h 384"/>
              <a:gd name="T10" fmla="*/ 31 w 242"/>
              <a:gd name="T11" fmla="*/ 92 h 384"/>
              <a:gd name="T12" fmla="*/ 31 w 242"/>
              <a:gd name="T13" fmla="*/ 79 h 384"/>
              <a:gd name="T14" fmla="*/ 58 w 242"/>
              <a:gd name="T15" fmla="*/ 6 h 384"/>
              <a:gd name="T16" fmla="*/ 66 w 242"/>
              <a:gd name="T17" fmla="*/ 6 h 384"/>
              <a:gd name="T18" fmla="*/ 70 w 242"/>
              <a:gd name="T19" fmla="*/ 21 h 384"/>
              <a:gd name="T20" fmla="*/ 105 w 242"/>
              <a:gd name="T21" fmla="*/ 8 h 384"/>
              <a:gd name="T22" fmla="*/ 105 w 242"/>
              <a:gd name="T23" fmla="*/ 2 h 384"/>
              <a:gd name="T24" fmla="*/ 115 w 242"/>
              <a:gd name="T25" fmla="*/ 0 h 384"/>
              <a:gd name="T26" fmla="*/ 133 w 242"/>
              <a:gd name="T27" fmla="*/ 9 h 384"/>
              <a:gd name="T28" fmla="*/ 146 w 242"/>
              <a:gd name="T29" fmla="*/ 20 h 384"/>
              <a:gd name="T30" fmla="*/ 178 w 242"/>
              <a:gd name="T31" fmla="*/ 127 h 384"/>
              <a:gd name="T32" fmla="*/ 199 w 242"/>
              <a:gd name="T33" fmla="*/ 127 h 384"/>
              <a:gd name="T34" fmla="*/ 203 w 242"/>
              <a:gd name="T35" fmla="*/ 133 h 384"/>
              <a:gd name="T36" fmla="*/ 199 w 242"/>
              <a:gd name="T37" fmla="*/ 138 h 384"/>
              <a:gd name="T38" fmla="*/ 215 w 242"/>
              <a:gd name="T39" fmla="*/ 162 h 384"/>
              <a:gd name="T40" fmla="*/ 219 w 242"/>
              <a:gd name="T41" fmla="*/ 156 h 384"/>
              <a:gd name="T42" fmla="*/ 236 w 242"/>
              <a:gd name="T43" fmla="*/ 173 h 384"/>
              <a:gd name="T44" fmla="*/ 230 w 242"/>
              <a:gd name="T45" fmla="*/ 177 h 384"/>
              <a:gd name="T46" fmla="*/ 231 w 242"/>
              <a:gd name="T47" fmla="*/ 181 h 384"/>
              <a:gd name="T48" fmla="*/ 242 w 242"/>
              <a:gd name="T49" fmla="*/ 181 h 384"/>
              <a:gd name="T50" fmla="*/ 234 w 242"/>
              <a:gd name="T51" fmla="*/ 201 h 384"/>
              <a:gd name="T52" fmla="*/ 224 w 242"/>
              <a:gd name="T53" fmla="*/ 199 h 384"/>
              <a:gd name="T54" fmla="*/ 215 w 242"/>
              <a:gd name="T55" fmla="*/ 207 h 384"/>
              <a:gd name="T56" fmla="*/ 216 w 242"/>
              <a:gd name="T57" fmla="*/ 215 h 384"/>
              <a:gd name="T58" fmla="*/ 209 w 242"/>
              <a:gd name="T59" fmla="*/ 219 h 384"/>
              <a:gd name="T60" fmla="*/ 201 w 242"/>
              <a:gd name="T61" fmla="*/ 217 h 384"/>
              <a:gd name="T62" fmla="*/ 201 w 242"/>
              <a:gd name="T63" fmla="*/ 229 h 384"/>
              <a:gd name="T64" fmla="*/ 194 w 242"/>
              <a:gd name="T65" fmla="*/ 226 h 384"/>
              <a:gd name="T66" fmla="*/ 193 w 242"/>
              <a:gd name="T67" fmla="*/ 240 h 384"/>
              <a:gd name="T68" fmla="*/ 181 w 242"/>
              <a:gd name="T69" fmla="*/ 228 h 384"/>
              <a:gd name="T70" fmla="*/ 172 w 242"/>
              <a:gd name="T71" fmla="*/ 239 h 384"/>
              <a:gd name="T72" fmla="*/ 162 w 242"/>
              <a:gd name="T73" fmla="*/ 244 h 384"/>
              <a:gd name="T74" fmla="*/ 160 w 242"/>
              <a:gd name="T75" fmla="*/ 256 h 384"/>
              <a:gd name="T76" fmla="*/ 149 w 242"/>
              <a:gd name="T77" fmla="*/ 253 h 384"/>
              <a:gd name="T78" fmla="*/ 154 w 242"/>
              <a:gd name="T79" fmla="*/ 243 h 384"/>
              <a:gd name="T80" fmla="*/ 146 w 242"/>
              <a:gd name="T81" fmla="*/ 233 h 384"/>
              <a:gd name="T82" fmla="*/ 138 w 242"/>
              <a:gd name="T83" fmla="*/ 248 h 384"/>
              <a:gd name="T84" fmla="*/ 141 w 242"/>
              <a:gd name="T85" fmla="*/ 279 h 384"/>
              <a:gd name="T86" fmla="*/ 136 w 242"/>
              <a:gd name="T87" fmla="*/ 287 h 384"/>
              <a:gd name="T88" fmla="*/ 129 w 242"/>
              <a:gd name="T89" fmla="*/ 288 h 384"/>
              <a:gd name="T90" fmla="*/ 123 w 242"/>
              <a:gd name="T91" fmla="*/ 286 h 384"/>
              <a:gd name="T92" fmla="*/ 116 w 242"/>
              <a:gd name="T93" fmla="*/ 305 h 384"/>
              <a:gd name="T94" fmla="*/ 105 w 242"/>
              <a:gd name="T95" fmla="*/ 304 h 384"/>
              <a:gd name="T96" fmla="*/ 106 w 242"/>
              <a:gd name="T97" fmla="*/ 320 h 384"/>
              <a:gd name="T98" fmla="*/ 99 w 242"/>
              <a:gd name="T99" fmla="*/ 308 h 384"/>
              <a:gd name="T100" fmla="*/ 84 w 242"/>
              <a:gd name="T101" fmla="*/ 321 h 384"/>
              <a:gd name="T102" fmla="*/ 81 w 242"/>
              <a:gd name="T103" fmla="*/ 331 h 384"/>
              <a:gd name="T104" fmla="*/ 86 w 242"/>
              <a:gd name="T105" fmla="*/ 337 h 384"/>
              <a:gd name="T106" fmla="*/ 79 w 242"/>
              <a:gd name="T107" fmla="*/ 341 h 384"/>
              <a:gd name="T108" fmla="*/ 80 w 242"/>
              <a:gd name="T109" fmla="*/ 352 h 384"/>
              <a:gd name="T110" fmla="*/ 73 w 242"/>
              <a:gd name="T111" fmla="*/ 361 h 384"/>
              <a:gd name="T112" fmla="*/ 71 w 242"/>
              <a:gd name="T113" fmla="*/ 384 h 384"/>
              <a:gd name="T114" fmla="*/ 67 w 242"/>
              <a:gd name="T115" fmla="*/ 384 h 384"/>
              <a:gd name="T116" fmla="*/ 45 w 242"/>
              <a:gd name="T117" fmla="*/ 353 h 384"/>
              <a:gd name="T118" fmla="*/ 0 w 242"/>
              <a:gd name="T119" fmla="*/ 20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2" h="384">
                <a:moveTo>
                  <a:pt x="0" y="209"/>
                </a:moveTo>
                <a:lnTo>
                  <a:pt x="14" y="209"/>
                </a:lnTo>
                <a:lnTo>
                  <a:pt x="15" y="185"/>
                </a:lnTo>
                <a:lnTo>
                  <a:pt x="32" y="150"/>
                </a:lnTo>
                <a:lnTo>
                  <a:pt x="24" y="125"/>
                </a:lnTo>
                <a:lnTo>
                  <a:pt x="31" y="92"/>
                </a:lnTo>
                <a:lnTo>
                  <a:pt x="31" y="79"/>
                </a:lnTo>
                <a:lnTo>
                  <a:pt x="58" y="6"/>
                </a:lnTo>
                <a:lnTo>
                  <a:pt x="66" y="6"/>
                </a:lnTo>
                <a:lnTo>
                  <a:pt x="70" y="21"/>
                </a:lnTo>
                <a:lnTo>
                  <a:pt x="105" y="8"/>
                </a:lnTo>
                <a:lnTo>
                  <a:pt x="105" y="2"/>
                </a:lnTo>
                <a:lnTo>
                  <a:pt x="115" y="0"/>
                </a:lnTo>
                <a:lnTo>
                  <a:pt x="133" y="9"/>
                </a:lnTo>
                <a:lnTo>
                  <a:pt x="146" y="20"/>
                </a:lnTo>
                <a:lnTo>
                  <a:pt x="178" y="127"/>
                </a:lnTo>
                <a:lnTo>
                  <a:pt x="199" y="127"/>
                </a:lnTo>
                <a:lnTo>
                  <a:pt x="203" y="133"/>
                </a:lnTo>
                <a:lnTo>
                  <a:pt x="199" y="138"/>
                </a:lnTo>
                <a:lnTo>
                  <a:pt x="215" y="162"/>
                </a:lnTo>
                <a:lnTo>
                  <a:pt x="219" y="156"/>
                </a:lnTo>
                <a:lnTo>
                  <a:pt x="236" y="173"/>
                </a:lnTo>
                <a:lnTo>
                  <a:pt x="230" y="177"/>
                </a:lnTo>
                <a:lnTo>
                  <a:pt x="231" y="181"/>
                </a:lnTo>
                <a:lnTo>
                  <a:pt x="242" y="181"/>
                </a:lnTo>
                <a:lnTo>
                  <a:pt x="234" y="201"/>
                </a:lnTo>
                <a:lnTo>
                  <a:pt x="224" y="199"/>
                </a:lnTo>
                <a:lnTo>
                  <a:pt x="215" y="207"/>
                </a:lnTo>
                <a:lnTo>
                  <a:pt x="216" y="215"/>
                </a:lnTo>
                <a:lnTo>
                  <a:pt x="209" y="219"/>
                </a:lnTo>
                <a:lnTo>
                  <a:pt x="201" y="217"/>
                </a:lnTo>
                <a:lnTo>
                  <a:pt x="201" y="229"/>
                </a:lnTo>
                <a:lnTo>
                  <a:pt x="194" y="226"/>
                </a:lnTo>
                <a:lnTo>
                  <a:pt x="193" y="240"/>
                </a:lnTo>
                <a:lnTo>
                  <a:pt x="181" y="228"/>
                </a:lnTo>
                <a:lnTo>
                  <a:pt x="172" y="239"/>
                </a:lnTo>
                <a:lnTo>
                  <a:pt x="162" y="244"/>
                </a:lnTo>
                <a:lnTo>
                  <a:pt x="160" y="256"/>
                </a:lnTo>
                <a:lnTo>
                  <a:pt x="149" y="253"/>
                </a:lnTo>
                <a:lnTo>
                  <a:pt x="154" y="243"/>
                </a:lnTo>
                <a:lnTo>
                  <a:pt x="146" y="233"/>
                </a:lnTo>
                <a:lnTo>
                  <a:pt x="138" y="248"/>
                </a:lnTo>
                <a:lnTo>
                  <a:pt x="141" y="279"/>
                </a:lnTo>
                <a:lnTo>
                  <a:pt x="136" y="287"/>
                </a:lnTo>
                <a:lnTo>
                  <a:pt x="129" y="288"/>
                </a:lnTo>
                <a:lnTo>
                  <a:pt x="123" y="286"/>
                </a:lnTo>
                <a:lnTo>
                  <a:pt x="116" y="305"/>
                </a:lnTo>
                <a:lnTo>
                  <a:pt x="105" y="304"/>
                </a:lnTo>
                <a:lnTo>
                  <a:pt x="106" y="320"/>
                </a:lnTo>
                <a:lnTo>
                  <a:pt x="99" y="308"/>
                </a:lnTo>
                <a:lnTo>
                  <a:pt x="84" y="321"/>
                </a:lnTo>
                <a:lnTo>
                  <a:pt x="81" y="331"/>
                </a:lnTo>
                <a:lnTo>
                  <a:pt x="86" y="337"/>
                </a:lnTo>
                <a:lnTo>
                  <a:pt x="79" y="341"/>
                </a:lnTo>
                <a:lnTo>
                  <a:pt x="80" y="352"/>
                </a:lnTo>
                <a:lnTo>
                  <a:pt x="73" y="361"/>
                </a:lnTo>
                <a:lnTo>
                  <a:pt x="71" y="384"/>
                </a:lnTo>
                <a:lnTo>
                  <a:pt x="67" y="384"/>
                </a:lnTo>
                <a:lnTo>
                  <a:pt x="45" y="353"/>
                </a:lnTo>
                <a:lnTo>
                  <a:pt x="0" y="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Freeform 56">
            <a:extLst>
              <a:ext uri="{FF2B5EF4-FFF2-40B4-BE49-F238E27FC236}">
                <a16:creationId xmlns:a16="http://schemas.microsoft.com/office/drawing/2014/main" id="{473D1E76-3F2E-ADA1-0A0C-FDAE876969BB}"/>
              </a:ext>
            </a:extLst>
          </p:cNvPr>
          <p:cNvSpPr>
            <a:spLocks/>
          </p:cNvSpPr>
          <p:nvPr/>
        </p:nvSpPr>
        <p:spPr bwMode="auto">
          <a:xfrm>
            <a:off x="8151287" y="4379167"/>
            <a:ext cx="369434" cy="174242"/>
          </a:xfrm>
          <a:custGeom>
            <a:avLst/>
            <a:gdLst>
              <a:gd name="T0" fmla="*/ 7 w 302"/>
              <a:gd name="T1" fmla="*/ 87 h 149"/>
              <a:gd name="T2" fmla="*/ 66 w 302"/>
              <a:gd name="T3" fmla="*/ 50 h 149"/>
              <a:gd name="T4" fmla="*/ 93 w 302"/>
              <a:gd name="T5" fmla="*/ 37 h 149"/>
              <a:gd name="T6" fmla="*/ 119 w 302"/>
              <a:gd name="T7" fmla="*/ 57 h 149"/>
              <a:gd name="T8" fmla="*/ 146 w 302"/>
              <a:gd name="T9" fmla="*/ 75 h 149"/>
              <a:gd name="T10" fmla="*/ 168 w 302"/>
              <a:gd name="T11" fmla="*/ 78 h 149"/>
              <a:gd name="T12" fmla="*/ 168 w 302"/>
              <a:gd name="T13" fmla="*/ 92 h 149"/>
              <a:gd name="T14" fmla="*/ 157 w 302"/>
              <a:gd name="T15" fmla="*/ 120 h 149"/>
              <a:gd name="T16" fmla="*/ 174 w 302"/>
              <a:gd name="T17" fmla="*/ 127 h 149"/>
              <a:gd name="T18" fmla="*/ 186 w 302"/>
              <a:gd name="T19" fmla="*/ 134 h 149"/>
              <a:gd name="T20" fmla="*/ 195 w 302"/>
              <a:gd name="T21" fmla="*/ 137 h 149"/>
              <a:gd name="T22" fmla="*/ 210 w 302"/>
              <a:gd name="T23" fmla="*/ 137 h 149"/>
              <a:gd name="T24" fmla="*/ 227 w 302"/>
              <a:gd name="T25" fmla="*/ 145 h 149"/>
              <a:gd name="T26" fmla="*/ 198 w 302"/>
              <a:gd name="T27" fmla="*/ 114 h 149"/>
              <a:gd name="T28" fmla="*/ 206 w 302"/>
              <a:gd name="T29" fmla="*/ 107 h 149"/>
              <a:gd name="T30" fmla="*/ 204 w 302"/>
              <a:gd name="T31" fmla="*/ 60 h 149"/>
              <a:gd name="T32" fmla="*/ 216 w 302"/>
              <a:gd name="T33" fmla="*/ 31 h 149"/>
              <a:gd name="T34" fmla="*/ 231 w 302"/>
              <a:gd name="T35" fmla="*/ 19 h 149"/>
              <a:gd name="T36" fmla="*/ 218 w 302"/>
              <a:gd name="T37" fmla="*/ 35 h 149"/>
              <a:gd name="T38" fmla="*/ 216 w 302"/>
              <a:gd name="T39" fmla="*/ 60 h 149"/>
              <a:gd name="T40" fmla="*/ 219 w 302"/>
              <a:gd name="T41" fmla="*/ 69 h 149"/>
              <a:gd name="T42" fmla="*/ 224 w 302"/>
              <a:gd name="T43" fmla="*/ 83 h 149"/>
              <a:gd name="T44" fmla="*/ 215 w 302"/>
              <a:gd name="T45" fmla="*/ 89 h 149"/>
              <a:gd name="T46" fmla="*/ 229 w 302"/>
              <a:gd name="T47" fmla="*/ 93 h 149"/>
              <a:gd name="T48" fmla="*/ 222 w 302"/>
              <a:gd name="T49" fmla="*/ 98 h 149"/>
              <a:gd name="T50" fmla="*/ 242 w 302"/>
              <a:gd name="T51" fmla="*/ 127 h 149"/>
              <a:gd name="T52" fmla="*/ 251 w 302"/>
              <a:gd name="T53" fmla="*/ 133 h 149"/>
              <a:gd name="T54" fmla="*/ 256 w 302"/>
              <a:gd name="T55" fmla="*/ 137 h 149"/>
              <a:gd name="T56" fmla="*/ 257 w 302"/>
              <a:gd name="T57" fmla="*/ 146 h 149"/>
              <a:gd name="T58" fmla="*/ 273 w 302"/>
              <a:gd name="T59" fmla="*/ 143 h 149"/>
              <a:gd name="T60" fmla="*/ 295 w 302"/>
              <a:gd name="T61" fmla="*/ 115 h 149"/>
              <a:gd name="T62" fmla="*/ 295 w 302"/>
              <a:gd name="T63" fmla="*/ 132 h 149"/>
              <a:gd name="T64" fmla="*/ 293 w 302"/>
              <a:gd name="T65" fmla="*/ 148 h 149"/>
              <a:gd name="T66" fmla="*/ 302 w 302"/>
              <a:gd name="T67" fmla="*/ 95 h 149"/>
              <a:gd name="T68" fmla="*/ 260 w 302"/>
              <a:gd name="T69" fmla="*/ 103 h 149"/>
              <a:gd name="T70" fmla="*/ 232 w 302"/>
              <a:gd name="T71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2" h="149">
                <a:moveTo>
                  <a:pt x="0" y="44"/>
                </a:moveTo>
                <a:lnTo>
                  <a:pt x="7" y="87"/>
                </a:lnTo>
                <a:lnTo>
                  <a:pt x="30" y="60"/>
                </a:lnTo>
                <a:lnTo>
                  <a:pt x="66" y="50"/>
                </a:lnTo>
                <a:lnTo>
                  <a:pt x="73" y="39"/>
                </a:lnTo>
                <a:lnTo>
                  <a:pt x="93" y="37"/>
                </a:lnTo>
                <a:lnTo>
                  <a:pt x="109" y="44"/>
                </a:lnTo>
                <a:lnTo>
                  <a:pt x="119" y="57"/>
                </a:lnTo>
                <a:lnTo>
                  <a:pt x="136" y="62"/>
                </a:lnTo>
                <a:lnTo>
                  <a:pt x="146" y="75"/>
                </a:lnTo>
                <a:lnTo>
                  <a:pt x="161" y="82"/>
                </a:lnTo>
                <a:lnTo>
                  <a:pt x="168" y="78"/>
                </a:lnTo>
                <a:lnTo>
                  <a:pt x="172" y="86"/>
                </a:lnTo>
                <a:lnTo>
                  <a:pt x="168" y="92"/>
                </a:lnTo>
                <a:lnTo>
                  <a:pt x="168" y="101"/>
                </a:lnTo>
                <a:lnTo>
                  <a:pt x="157" y="120"/>
                </a:lnTo>
                <a:lnTo>
                  <a:pt x="161" y="133"/>
                </a:lnTo>
                <a:lnTo>
                  <a:pt x="174" y="127"/>
                </a:lnTo>
                <a:lnTo>
                  <a:pt x="175" y="121"/>
                </a:lnTo>
                <a:lnTo>
                  <a:pt x="186" y="134"/>
                </a:lnTo>
                <a:lnTo>
                  <a:pt x="188" y="128"/>
                </a:lnTo>
                <a:lnTo>
                  <a:pt x="195" y="137"/>
                </a:lnTo>
                <a:lnTo>
                  <a:pt x="199" y="132"/>
                </a:lnTo>
                <a:lnTo>
                  <a:pt x="210" y="137"/>
                </a:lnTo>
                <a:lnTo>
                  <a:pt x="216" y="134"/>
                </a:lnTo>
                <a:lnTo>
                  <a:pt x="227" y="145"/>
                </a:lnTo>
                <a:lnTo>
                  <a:pt x="219" y="129"/>
                </a:lnTo>
                <a:lnTo>
                  <a:pt x="198" y="114"/>
                </a:lnTo>
                <a:lnTo>
                  <a:pt x="218" y="123"/>
                </a:lnTo>
                <a:lnTo>
                  <a:pt x="206" y="107"/>
                </a:lnTo>
                <a:lnTo>
                  <a:pt x="202" y="93"/>
                </a:lnTo>
                <a:lnTo>
                  <a:pt x="204" y="60"/>
                </a:lnTo>
                <a:lnTo>
                  <a:pt x="192" y="53"/>
                </a:lnTo>
                <a:lnTo>
                  <a:pt x="216" y="31"/>
                </a:lnTo>
                <a:lnTo>
                  <a:pt x="217" y="18"/>
                </a:lnTo>
                <a:lnTo>
                  <a:pt x="231" y="19"/>
                </a:lnTo>
                <a:lnTo>
                  <a:pt x="228" y="31"/>
                </a:lnTo>
                <a:lnTo>
                  <a:pt x="218" y="35"/>
                </a:lnTo>
                <a:lnTo>
                  <a:pt x="214" y="48"/>
                </a:lnTo>
                <a:lnTo>
                  <a:pt x="216" y="60"/>
                </a:lnTo>
                <a:lnTo>
                  <a:pt x="223" y="55"/>
                </a:lnTo>
                <a:lnTo>
                  <a:pt x="219" y="69"/>
                </a:lnTo>
                <a:lnTo>
                  <a:pt x="222" y="76"/>
                </a:lnTo>
                <a:lnTo>
                  <a:pt x="224" y="83"/>
                </a:lnTo>
                <a:lnTo>
                  <a:pt x="218" y="79"/>
                </a:lnTo>
                <a:lnTo>
                  <a:pt x="215" y="89"/>
                </a:lnTo>
                <a:lnTo>
                  <a:pt x="230" y="86"/>
                </a:lnTo>
                <a:lnTo>
                  <a:pt x="229" y="93"/>
                </a:lnTo>
                <a:lnTo>
                  <a:pt x="236" y="98"/>
                </a:lnTo>
                <a:lnTo>
                  <a:pt x="222" y="98"/>
                </a:lnTo>
                <a:lnTo>
                  <a:pt x="226" y="118"/>
                </a:lnTo>
                <a:lnTo>
                  <a:pt x="242" y="127"/>
                </a:lnTo>
                <a:lnTo>
                  <a:pt x="250" y="116"/>
                </a:lnTo>
                <a:lnTo>
                  <a:pt x="251" y="133"/>
                </a:lnTo>
                <a:lnTo>
                  <a:pt x="261" y="130"/>
                </a:lnTo>
                <a:lnTo>
                  <a:pt x="256" y="137"/>
                </a:lnTo>
                <a:lnTo>
                  <a:pt x="263" y="137"/>
                </a:lnTo>
                <a:lnTo>
                  <a:pt x="257" y="146"/>
                </a:lnTo>
                <a:lnTo>
                  <a:pt x="260" y="149"/>
                </a:lnTo>
                <a:lnTo>
                  <a:pt x="273" y="143"/>
                </a:lnTo>
                <a:lnTo>
                  <a:pt x="290" y="134"/>
                </a:lnTo>
                <a:lnTo>
                  <a:pt x="295" y="115"/>
                </a:lnTo>
                <a:lnTo>
                  <a:pt x="297" y="126"/>
                </a:lnTo>
                <a:lnTo>
                  <a:pt x="295" y="132"/>
                </a:lnTo>
                <a:lnTo>
                  <a:pt x="292" y="142"/>
                </a:lnTo>
                <a:lnTo>
                  <a:pt x="293" y="148"/>
                </a:lnTo>
                <a:lnTo>
                  <a:pt x="299" y="131"/>
                </a:lnTo>
                <a:lnTo>
                  <a:pt x="302" y="95"/>
                </a:lnTo>
                <a:lnTo>
                  <a:pt x="283" y="99"/>
                </a:lnTo>
                <a:lnTo>
                  <a:pt x="260" y="103"/>
                </a:lnTo>
                <a:lnTo>
                  <a:pt x="258" y="95"/>
                </a:lnTo>
                <a:lnTo>
                  <a:pt x="232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5" name="Freeform 58">
            <a:extLst>
              <a:ext uri="{FF2B5EF4-FFF2-40B4-BE49-F238E27FC236}">
                <a16:creationId xmlns:a16="http://schemas.microsoft.com/office/drawing/2014/main" id="{75CAF8D9-312C-0174-90D6-F45C4F1012B9}"/>
              </a:ext>
            </a:extLst>
          </p:cNvPr>
          <p:cNvSpPr>
            <a:spLocks/>
          </p:cNvSpPr>
          <p:nvPr/>
        </p:nvSpPr>
        <p:spPr bwMode="auto">
          <a:xfrm>
            <a:off x="8554975" y="3995601"/>
            <a:ext cx="272795" cy="130973"/>
          </a:xfrm>
          <a:custGeom>
            <a:avLst/>
            <a:gdLst>
              <a:gd name="T0" fmla="*/ 0 w 223"/>
              <a:gd name="T1" fmla="*/ 46 h 112"/>
              <a:gd name="T2" fmla="*/ 1 w 223"/>
              <a:gd name="T3" fmla="*/ 106 h 112"/>
              <a:gd name="T4" fmla="*/ 105 w 223"/>
              <a:gd name="T5" fmla="*/ 84 h 112"/>
              <a:gd name="T6" fmla="*/ 122 w 223"/>
              <a:gd name="T7" fmla="*/ 77 h 112"/>
              <a:gd name="T8" fmla="*/ 130 w 223"/>
              <a:gd name="T9" fmla="*/ 79 h 112"/>
              <a:gd name="T10" fmla="*/ 137 w 223"/>
              <a:gd name="T11" fmla="*/ 96 h 112"/>
              <a:gd name="T12" fmla="*/ 149 w 223"/>
              <a:gd name="T13" fmla="*/ 98 h 112"/>
              <a:gd name="T14" fmla="*/ 156 w 223"/>
              <a:gd name="T15" fmla="*/ 111 h 112"/>
              <a:gd name="T16" fmla="*/ 163 w 223"/>
              <a:gd name="T17" fmla="*/ 112 h 112"/>
              <a:gd name="T18" fmla="*/ 166 w 223"/>
              <a:gd name="T19" fmla="*/ 103 h 112"/>
              <a:gd name="T20" fmla="*/ 172 w 223"/>
              <a:gd name="T21" fmla="*/ 99 h 112"/>
              <a:gd name="T22" fmla="*/ 175 w 223"/>
              <a:gd name="T23" fmla="*/ 89 h 112"/>
              <a:gd name="T24" fmla="*/ 178 w 223"/>
              <a:gd name="T25" fmla="*/ 88 h 112"/>
              <a:gd name="T26" fmla="*/ 183 w 223"/>
              <a:gd name="T27" fmla="*/ 104 h 112"/>
              <a:gd name="T28" fmla="*/ 193 w 223"/>
              <a:gd name="T29" fmla="*/ 100 h 112"/>
              <a:gd name="T30" fmla="*/ 195 w 223"/>
              <a:gd name="T31" fmla="*/ 93 h 112"/>
              <a:gd name="T32" fmla="*/ 209 w 223"/>
              <a:gd name="T33" fmla="*/ 87 h 112"/>
              <a:gd name="T34" fmla="*/ 217 w 223"/>
              <a:gd name="T35" fmla="*/ 84 h 112"/>
              <a:gd name="T36" fmla="*/ 223 w 223"/>
              <a:gd name="T37" fmla="*/ 89 h 112"/>
              <a:gd name="T38" fmla="*/ 221 w 223"/>
              <a:gd name="T39" fmla="*/ 74 h 112"/>
              <a:gd name="T40" fmla="*/ 210 w 223"/>
              <a:gd name="T41" fmla="*/ 55 h 112"/>
              <a:gd name="T42" fmla="*/ 204 w 223"/>
              <a:gd name="T43" fmla="*/ 53 h 112"/>
              <a:gd name="T44" fmla="*/ 197 w 223"/>
              <a:gd name="T45" fmla="*/ 53 h 112"/>
              <a:gd name="T46" fmla="*/ 198 w 223"/>
              <a:gd name="T47" fmla="*/ 57 h 112"/>
              <a:gd name="T48" fmla="*/ 202 w 223"/>
              <a:gd name="T49" fmla="*/ 57 h 112"/>
              <a:gd name="T50" fmla="*/ 208 w 223"/>
              <a:gd name="T51" fmla="*/ 58 h 112"/>
              <a:gd name="T52" fmla="*/ 213 w 223"/>
              <a:gd name="T53" fmla="*/ 64 h 112"/>
              <a:gd name="T54" fmla="*/ 215 w 223"/>
              <a:gd name="T55" fmla="*/ 71 h 112"/>
              <a:gd name="T56" fmla="*/ 211 w 223"/>
              <a:gd name="T57" fmla="*/ 77 h 112"/>
              <a:gd name="T58" fmla="*/ 194 w 223"/>
              <a:gd name="T59" fmla="*/ 85 h 112"/>
              <a:gd name="T60" fmla="*/ 185 w 223"/>
              <a:gd name="T61" fmla="*/ 81 h 112"/>
              <a:gd name="T62" fmla="*/ 180 w 223"/>
              <a:gd name="T63" fmla="*/ 71 h 112"/>
              <a:gd name="T64" fmla="*/ 172 w 223"/>
              <a:gd name="T65" fmla="*/ 70 h 112"/>
              <a:gd name="T66" fmla="*/ 174 w 223"/>
              <a:gd name="T67" fmla="*/ 63 h 112"/>
              <a:gd name="T68" fmla="*/ 164 w 223"/>
              <a:gd name="T69" fmla="*/ 51 h 112"/>
              <a:gd name="T70" fmla="*/ 152 w 223"/>
              <a:gd name="T71" fmla="*/ 47 h 112"/>
              <a:gd name="T72" fmla="*/ 152 w 223"/>
              <a:gd name="T73" fmla="*/ 53 h 112"/>
              <a:gd name="T74" fmla="*/ 144 w 223"/>
              <a:gd name="T75" fmla="*/ 50 h 112"/>
              <a:gd name="T76" fmla="*/ 142 w 223"/>
              <a:gd name="T77" fmla="*/ 43 h 112"/>
              <a:gd name="T78" fmla="*/ 144 w 223"/>
              <a:gd name="T79" fmla="*/ 37 h 112"/>
              <a:gd name="T80" fmla="*/ 150 w 223"/>
              <a:gd name="T81" fmla="*/ 31 h 112"/>
              <a:gd name="T82" fmla="*/ 148 w 223"/>
              <a:gd name="T83" fmla="*/ 26 h 112"/>
              <a:gd name="T84" fmla="*/ 157 w 223"/>
              <a:gd name="T85" fmla="*/ 19 h 112"/>
              <a:gd name="T86" fmla="*/ 148 w 223"/>
              <a:gd name="T87" fmla="*/ 11 h 112"/>
              <a:gd name="T88" fmla="*/ 144 w 223"/>
              <a:gd name="T89" fmla="*/ 0 h 112"/>
              <a:gd name="T90" fmla="*/ 123 w 223"/>
              <a:gd name="T91" fmla="*/ 16 h 112"/>
              <a:gd name="T92" fmla="*/ 49 w 223"/>
              <a:gd name="T93" fmla="*/ 35 h 112"/>
              <a:gd name="T94" fmla="*/ 0 w 223"/>
              <a:gd name="T95" fmla="*/ 4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3" h="112">
                <a:moveTo>
                  <a:pt x="0" y="46"/>
                </a:moveTo>
                <a:lnTo>
                  <a:pt x="1" y="106"/>
                </a:lnTo>
                <a:lnTo>
                  <a:pt x="105" y="84"/>
                </a:lnTo>
                <a:lnTo>
                  <a:pt x="122" y="77"/>
                </a:lnTo>
                <a:lnTo>
                  <a:pt x="130" y="79"/>
                </a:lnTo>
                <a:lnTo>
                  <a:pt x="137" y="96"/>
                </a:lnTo>
                <a:lnTo>
                  <a:pt x="149" y="98"/>
                </a:lnTo>
                <a:lnTo>
                  <a:pt x="156" y="111"/>
                </a:lnTo>
                <a:lnTo>
                  <a:pt x="163" y="112"/>
                </a:lnTo>
                <a:lnTo>
                  <a:pt x="166" y="103"/>
                </a:lnTo>
                <a:lnTo>
                  <a:pt x="172" y="99"/>
                </a:lnTo>
                <a:lnTo>
                  <a:pt x="175" y="89"/>
                </a:lnTo>
                <a:lnTo>
                  <a:pt x="178" y="88"/>
                </a:lnTo>
                <a:lnTo>
                  <a:pt x="183" y="104"/>
                </a:lnTo>
                <a:lnTo>
                  <a:pt x="193" y="100"/>
                </a:lnTo>
                <a:lnTo>
                  <a:pt x="195" y="93"/>
                </a:lnTo>
                <a:lnTo>
                  <a:pt x="209" y="87"/>
                </a:lnTo>
                <a:lnTo>
                  <a:pt x="217" y="84"/>
                </a:lnTo>
                <a:lnTo>
                  <a:pt x="223" y="89"/>
                </a:lnTo>
                <a:lnTo>
                  <a:pt x="221" y="74"/>
                </a:lnTo>
                <a:lnTo>
                  <a:pt x="210" y="55"/>
                </a:lnTo>
                <a:lnTo>
                  <a:pt x="204" y="53"/>
                </a:lnTo>
                <a:lnTo>
                  <a:pt x="197" y="53"/>
                </a:lnTo>
                <a:lnTo>
                  <a:pt x="198" y="57"/>
                </a:lnTo>
                <a:lnTo>
                  <a:pt x="202" y="57"/>
                </a:lnTo>
                <a:lnTo>
                  <a:pt x="208" y="58"/>
                </a:lnTo>
                <a:lnTo>
                  <a:pt x="213" y="64"/>
                </a:lnTo>
                <a:lnTo>
                  <a:pt x="215" y="71"/>
                </a:lnTo>
                <a:lnTo>
                  <a:pt x="211" y="77"/>
                </a:lnTo>
                <a:lnTo>
                  <a:pt x="194" y="85"/>
                </a:lnTo>
                <a:lnTo>
                  <a:pt x="185" y="81"/>
                </a:lnTo>
                <a:lnTo>
                  <a:pt x="180" y="71"/>
                </a:lnTo>
                <a:lnTo>
                  <a:pt x="172" y="70"/>
                </a:lnTo>
                <a:lnTo>
                  <a:pt x="174" y="63"/>
                </a:lnTo>
                <a:lnTo>
                  <a:pt x="164" y="51"/>
                </a:lnTo>
                <a:lnTo>
                  <a:pt x="152" y="47"/>
                </a:lnTo>
                <a:lnTo>
                  <a:pt x="152" y="53"/>
                </a:lnTo>
                <a:lnTo>
                  <a:pt x="144" y="50"/>
                </a:lnTo>
                <a:lnTo>
                  <a:pt x="142" y="43"/>
                </a:lnTo>
                <a:lnTo>
                  <a:pt x="144" y="37"/>
                </a:lnTo>
                <a:lnTo>
                  <a:pt x="150" y="31"/>
                </a:lnTo>
                <a:lnTo>
                  <a:pt x="148" y="26"/>
                </a:lnTo>
                <a:lnTo>
                  <a:pt x="157" y="19"/>
                </a:lnTo>
                <a:lnTo>
                  <a:pt x="148" y="11"/>
                </a:lnTo>
                <a:lnTo>
                  <a:pt x="144" y="0"/>
                </a:lnTo>
                <a:lnTo>
                  <a:pt x="123" y="16"/>
                </a:lnTo>
                <a:lnTo>
                  <a:pt x="49" y="35"/>
                </a:lnTo>
                <a:lnTo>
                  <a:pt x="0" y="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Freeform 62">
            <a:extLst>
              <a:ext uri="{FF2B5EF4-FFF2-40B4-BE49-F238E27FC236}">
                <a16:creationId xmlns:a16="http://schemas.microsoft.com/office/drawing/2014/main" id="{49689AE6-4B36-5F49-A393-FF8E07695069}"/>
              </a:ext>
            </a:extLst>
          </p:cNvPr>
          <p:cNvSpPr>
            <a:spLocks/>
          </p:cNvSpPr>
          <p:nvPr/>
        </p:nvSpPr>
        <p:spPr bwMode="auto">
          <a:xfrm>
            <a:off x="7263176" y="3751193"/>
            <a:ext cx="467299" cy="229205"/>
          </a:xfrm>
          <a:custGeom>
            <a:avLst/>
            <a:gdLst>
              <a:gd name="T0" fmla="*/ 30 w 382"/>
              <a:gd name="T1" fmla="*/ 106 h 196"/>
              <a:gd name="T2" fmla="*/ 137 w 382"/>
              <a:gd name="T3" fmla="*/ 129 h 196"/>
              <a:gd name="T4" fmla="*/ 155 w 382"/>
              <a:gd name="T5" fmla="*/ 145 h 196"/>
              <a:gd name="T6" fmla="*/ 191 w 382"/>
              <a:gd name="T7" fmla="*/ 157 h 196"/>
              <a:gd name="T8" fmla="*/ 200 w 382"/>
              <a:gd name="T9" fmla="*/ 142 h 196"/>
              <a:gd name="T10" fmla="*/ 205 w 382"/>
              <a:gd name="T11" fmla="*/ 125 h 196"/>
              <a:gd name="T12" fmla="*/ 205 w 382"/>
              <a:gd name="T13" fmla="*/ 131 h 196"/>
              <a:gd name="T14" fmla="*/ 213 w 382"/>
              <a:gd name="T15" fmla="*/ 140 h 196"/>
              <a:gd name="T16" fmla="*/ 224 w 382"/>
              <a:gd name="T17" fmla="*/ 129 h 196"/>
              <a:gd name="T18" fmla="*/ 231 w 382"/>
              <a:gd name="T19" fmla="*/ 127 h 196"/>
              <a:gd name="T20" fmla="*/ 228 w 382"/>
              <a:gd name="T21" fmla="*/ 147 h 196"/>
              <a:gd name="T22" fmla="*/ 242 w 382"/>
              <a:gd name="T23" fmla="*/ 131 h 196"/>
              <a:gd name="T24" fmla="*/ 268 w 382"/>
              <a:gd name="T25" fmla="*/ 114 h 196"/>
              <a:gd name="T26" fmla="*/ 295 w 382"/>
              <a:gd name="T27" fmla="*/ 101 h 196"/>
              <a:gd name="T28" fmla="*/ 336 w 382"/>
              <a:gd name="T29" fmla="*/ 116 h 196"/>
              <a:gd name="T30" fmla="*/ 345 w 382"/>
              <a:gd name="T31" fmla="*/ 101 h 196"/>
              <a:gd name="T32" fmla="*/ 382 w 382"/>
              <a:gd name="T33" fmla="*/ 99 h 196"/>
              <a:gd name="T34" fmla="*/ 356 w 382"/>
              <a:gd name="T35" fmla="*/ 65 h 196"/>
              <a:gd name="T36" fmla="*/ 334 w 382"/>
              <a:gd name="T37" fmla="*/ 65 h 196"/>
              <a:gd name="T38" fmla="*/ 317 w 382"/>
              <a:gd name="T39" fmla="*/ 66 h 196"/>
              <a:gd name="T40" fmla="*/ 311 w 382"/>
              <a:gd name="T41" fmla="*/ 53 h 196"/>
              <a:gd name="T42" fmla="*/ 298 w 382"/>
              <a:gd name="T43" fmla="*/ 46 h 196"/>
              <a:gd name="T44" fmla="*/ 244 w 382"/>
              <a:gd name="T45" fmla="*/ 59 h 196"/>
              <a:gd name="T46" fmla="*/ 215 w 382"/>
              <a:gd name="T47" fmla="*/ 77 h 196"/>
              <a:gd name="T48" fmla="*/ 197 w 382"/>
              <a:gd name="T49" fmla="*/ 73 h 196"/>
              <a:gd name="T50" fmla="*/ 177 w 382"/>
              <a:gd name="T51" fmla="*/ 78 h 196"/>
              <a:gd name="T52" fmla="*/ 136 w 382"/>
              <a:gd name="T53" fmla="*/ 47 h 196"/>
              <a:gd name="T54" fmla="*/ 124 w 382"/>
              <a:gd name="T55" fmla="*/ 55 h 196"/>
              <a:gd name="T56" fmla="*/ 117 w 382"/>
              <a:gd name="T57" fmla="*/ 52 h 196"/>
              <a:gd name="T58" fmla="*/ 113 w 382"/>
              <a:gd name="T59" fmla="*/ 46 h 196"/>
              <a:gd name="T60" fmla="*/ 138 w 382"/>
              <a:gd name="T61" fmla="*/ 7 h 196"/>
              <a:gd name="T62" fmla="*/ 149 w 382"/>
              <a:gd name="T63" fmla="*/ 0 h 196"/>
              <a:gd name="T64" fmla="*/ 112 w 382"/>
              <a:gd name="T65" fmla="*/ 9 h 196"/>
              <a:gd name="T66" fmla="*/ 91 w 382"/>
              <a:gd name="T67" fmla="*/ 31 h 196"/>
              <a:gd name="T68" fmla="*/ 72 w 382"/>
              <a:gd name="T69" fmla="*/ 46 h 196"/>
              <a:gd name="T70" fmla="*/ 59 w 382"/>
              <a:gd name="T71" fmla="*/ 57 h 196"/>
              <a:gd name="T72" fmla="*/ 31 w 382"/>
              <a:gd name="T73" fmla="*/ 66 h 196"/>
              <a:gd name="T74" fmla="*/ 0 w 382"/>
              <a:gd name="T75" fmla="*/ 8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2" h="196">
                <a:moveTo>
                  <a:pt x="0" y="85"/>
                </a:moveTo>
                <a:lnTo>
                  <a:pt x="30" y="106"/>
                </a:lnTo>
                <a:lnTo>
                  <a:pt x="103" y="125"/>
                </a:lnTo>
                <a:lnTo>
                  <a:pt x="137" y="129"/>
                </a:lnTo>
                <a:lnTo>
                  <a:pt x="142" y="141"/>
                </a:lnTo>
                <a:lnTo>
                  <a:pt x="155" y="145"/>
                </a:lnTo>
                <a:lnTo>
                  <a:pt x="174" y="196"/>
                </a:lnTo>
                <a:lnTo>
                  <a:pt x="191" y="157"/>
                </a:lnTo>
                <a:lnTo>
                  <a:pt x="194" y="147"/>
                </a:lnTo>
                <a:lnTo>
                  <a:pt x="200" y="142"/>
                </a:lnTo>
                <a:lnTo>
                  <a:pt x="199" y="135"/>
                </a:lnTo>
                <a:lnTo>
                  <a:pt x="205" y="125"/>
                </a:lnTo>
                <a:lnTo>
                  <a:pt x="207" y="125"/>
                </a:lnTo>
                <a:lnTo>
                  <a:pt x="205" y="131"/>
                </a:lnTo>
                <a:lnTo>
                  <a:pt x="206" y="143"/>
                </a:lnTo>
                <a:lnTo>
                  <a:pt x="213" y="140"/>
                </a:lnTo>
                <a:lnTo>
                  <a:pt x="216" y="128"/>
                </a:lnTo>
                <a:lnTo>
                  <a:pt x="224" y="129"/>
                </a:lnTo>
                <a:lnTo>
                  <a:pt x="229" y="124"/>
                </a:lnTo>
                <a:lnTo>
                  <a:pt x="231" y="127"/>
                </a:lnTo>
                <a:lnTo>
                  <a:pt x="221" y="144"/>
                </a:lnTo>
                <a:lnTo>
                  <a:pt x="228" y="147"/>
                </a:lnTo>
                <a:lnTo>
                  <a:pt x="233" y="136"/>
                </a:lnTo>
                <a:lnTo>
                  <a:pt x="242" y="131"/>
                </a:lnTo>
                <a:lnTo>
                  <a:pt x="246" y="118"/>
                </a:lnTo>
                <a:lnTo>
                  <a:pt x="268" y="114"/>
                </a:lnTo>
                <a:lnTo>
                  <a:pt x="279" y="113"/>
                </a:lnTo>
                <a:lnTo>
                  <a:pt x="295" y="101"/>
                </a:lnTo>
                <a:lnTo>
                  <a:pt x="319" y="105"/>
                </a:lnTo>
                <a:lnTo>
                  <a:pt x="336" y="116"/>
                </a:lnTo>
                <a:lnTo>
                  <a:pt x="337" y="102"/>
                </a:lnTo>
                <a:lnTo>
                  <a:pt x="345" y="101"/>
                </a:lnTo>
                <a:lnTo>
                  <a:pt x="365" y="103"/>
                </a:lnTo>
                <a:lnTo>
                  <a:pt x="382" y="99"/>
                </a:lnTo>
                <a:lnTo>
                  <a:pt x="360" y="86"/>
                </a:lnTo>
                <a:lnTo>
                  <a:pt x="356" y="65"/>
                </a:lnTo>
                <a:lnTo>
                  <a:pt x="339" y="68"/>
                </a:lnTo>
                <a:lnTo>
                  <a:pt x="334" y="65"/>
                </a:lnTo>
                <a:lnTo>
                  <a:pt x="327" y="68"/>
                </a:lnTo>
                <a:lnTo>
                  <a:pt x="317" y="66"/>
                </a:lnTo>
                <a:lnTo>
                  <a:pt x="312" y="66"/>
                </a:lnTo>
                <a:lnTo>
                  <a:pt x="311" y="53"/>
                </a:lnTo>
                <a:lnTo>
                  <a:pt x="314" y="42"/>
                </a:lnTo>
                <a:lnTo>
                  <a:pt x="298" y="46"/>
                </a:lnTo>
                <a:lnTo>
                  <a:pt x="283" y="53"/>
                </a:lnTo>
                <a:lnTo>
                  <a:pt x="244" y="59"/>
                </a:lnTo>
                <a:lnTo>
                  <a:pt x="219" y="81"/>
                </a:lnTo>
                <a:lnTo>
                  <a:pt x="215" y="77"/>
                </a:lnTo>
                <a:lnTo>
                  <a:pt x="207" y="80"/>
                </a:lnTo>
                <a:lnTo>
                  <a:pt x="197" y="73"/>
                </a:lnTo>
                <a:lnTo>
                  <a:pt x="191" y="76"/>
                </a:lnTo>
                <a:lnTo>
                  <a:pt x="177" y="78"/>
                </a:lnTo>
                <a:lnTo>
                  <a:pt x="158" y="52"/>
                </a:lnTo>
                <a:lnTo>
                  <a:pt x="136" y="47"/>
                </a:lnTo>
                <a:lnTo>
                  <a:pt x="129" y="49"/>
                </a:lnTo>
                <a:lnTo>
                  <a:pt x="124" y="55"/>
                </a:lnTo>
                <a:lnTo>
                  <a:pt x="128" y="44"/>
                </a:lnTo>
                <a:lnTo>
                  <a:pt x="117" y="52"/>
                </a:lnTo>
                <a:lnTo>
                  <a:pt x="112" y="62"/>
                </a:lnTo>
                <a:lnTo>
                  <a:pt x="113" y="46"/>
                </a:lnTo>
                <a:lnTo>
                  <a:pt x="124" y="23"/>
                </a:lnTo>
                <a:lnTo>
                  <a:pt x="138" y="7"/>
                </a:lnTo>
                <a:lnTo>
                  <a:pt x="151" y="4"/>
                </a:lnTo>
                <a:lnTo>
                  <a:pt x="149" y="0"/>
                </a:lnTo>
                <a:lnTo>
                  <a:pt x="126" y="2"/>
                </a:lnTo>
                <a:lnTo>
                  <a:pt x="112" y="9"/>
                </a:lnTo>
                <a:lnTo>
                  <a:pt x="108" y="17"/>
                </a:lnTo>
                <a:lnTo>
                  <a:pt x="91" y="31"/>
                </a:lnTo>
                <a:lnTo>
                  <a:pt x="84" y="42"/>
                </a:lnTo>
                <a:lnTo>
                  <a:pt x="72" y="46"/>
                </a:lnTo>
                <a:lnTo>
                  <a:pt x="67" y="53"/>
                </a:lnTo>
                <a:lnTo>
                  <a:pt x="59" y="57"/>
                </a:lnTo>
                <a:lnTo>
                  <a:pt x="36" y="61"/>
                </a:lnTo>
                <a:lnTo>
                  <a:pt x="31" y="66"/>
                </a:lnTo>
                <a:lnTo>
                  <a:pt x="20" y="76"/>
                </a:lnTo>
                <a:lnTo>
                  <a:pt x="0" y="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Freeform 64">
            <a:extLst>
              <a:ext uri="{FF2B5EF4-FFF2-40B4-BE49-F238E27FC236}">
                <a16:creationId xmlns:a16="http://schemas.microsoft.com/office/drawing/2014/main" id="{EB8BF4D0-3C6F-97C3-01F5-10BC81EFEE78}"/>
              </a:ext>
            </a:extLst>
          </p:cNvPr>
          <p:cNvSpPr>
            <a:spLocks/>
          </p:cNvSpPr>
          <p:nvPr/>
        </p:nvSpPr>
        <p:spPr bwMode="auto">
          <a:xfrm>
            <a:off x="7562882" y="3893861"/>
            <a:ext cx="313163" cy="406955"/>
          </a:xfrm>
          <a:custGeom>
            <a:avLst/>
            <a:gdLst>
              <a:gd name="T0" fmla="*/ 0 w 256"/>
              <a:gd name="T1" fmla="*/ 348 h 348"/>
              <a:gd name="T2" fmla="*/ 25 w 256"/>
              <a:gd name="T3" fmla="*/ 306 h 348"/>
              <a:gd name="T4" fmla="*/ 30 w 256"/>
              <a:gd name="T5" fmla="*/ 290 h 348"/>
              <a:gd name="T6" fmla="*/ 31 w 256"/>
              <a:gd name="T7" fmla="*/ 261 h 348"/>
              <a:gd name="T8" fmla="*/ 25 w 256"/>
              <a:gd name="T9" fmla="*/ 232 h 348"/>
              <a:gd name="T10" fmla="*/ 11 w 256"/>
              <a:gd name="T11" fmla="*/ 204 h 348"/>
              <a:gd name="T12" fmla="*/ 4 w 256"/>
              <a:gd name="T13" fmla="*/ 188 h 348"/>
              <a:gd name="T14" fmla="*/ 9 w 256"/>
              <a:gd name="T15" fmla="*/ 174 h 348"/>
              <a:gd name="T16" fmla="*/ 2 w 256"/>
              <a:gd name="T17" fmla="*/ 157 h 348"/>
              <a:gd name="T18" fmla="*/ 9 w 256"/>
              <a:gd name="T19" fmla="*/ 144 h 348"/>
              <a:gd name="T20" fmla="*/ 15 w 256"/>
              <a:gd name="T21" fmla="*/ 114 h 348"/>
              <a:gd name="T22" fmla="*/ 13 w 256"/>
              <a:gd name="T23" fmla="*/ 100 h 348"/>
              <a:gd name="T24" fmla="*/ 23 w 256"/>
              <a:gd name="T25" fmla="*/ 92 h 348"/>
              <a:gd name="T26" fmla="*/ 22 w 256"/>
              <a:gd name="T27" fmla="*/ 81 h 348"/>
              <a:gd name="T28" fmla="*/ 37 w 256"/>
              <a:gd name="T29" fmla="*/ 74 h 348"/>
              <a:gd name="T30" fmla="*/ 50 w 256"/>
              <a:gd name="T31" fmla="*/ 52 h 348"/>
              <a:gd name="T32" fmla="*/ 48 w 256"/>
              <a:gd name="T33" fmla="*/ 88 h 348"/>
              <a:gd name="T34" fmla="*/ 59 w 256"/>
              <a:gd name="T35" fmla="*/ 81 h 348"/>
              <a:gd name="T36" fmla="*/ 59 w 256"/>
              <a:gd name="T37" fmla="*/ 52 h 348"/>
              <a:gd name="T38" fmla="*/ 74 w 256"/>
              <a:gd name="T39" fmla="*/ 36 h 348"/>
              <a:gd name="T40" fmla="*/ 83 w 256"/>
              <a:gd name="T41" fmla="*/ 34 h 348"/>
              <a:gd name="T42" fmla="*/ 75 w 256"/>
              <a:gd name="T43" fmla="*/ 29 h 348"/>
              <a:gd name="T44" fmla="*/ 72 w 256"/>
              <a:gd name="T45" fmla="*/ 19 h 348"/>
              <a:gd name="T46" fmla="*/ 78 w 256"/>
              <a:gd name="T47" fmla="*/ 4 h 348"/>
              <a:gd name="T48" fmla="*/ 91 w 256"/>
              <a:gd name="T49" fmla="*/ 0 h 348"/>
              <a:gd name="T50" fmla="*/ 121 w 256"/>
              <a:gd name="T51" fmla="*/ 8 h 348"/>
              <a:gd name="T52" fmla="*/ 132 w 256"/>
              <a:gd name="T53" fmla="*/ 20 h 348"/>
              <a:gd name="T54" fmla="*/ 167 w 256"/>
              <a:gd name="T55" fmla="*/ 27 h 348"/>
              <a:gd name="T56" fmla="*/ 174 w 256"/>
              <a:gd name="T57" fmla="*/ 38 h 348"/>
              <a:gd name="T58" fmla="*/ 184 w 256"/>
              <a:gd name="T59" fmla="*/ 51 h 348"/>
              <a:gd name="T60" fmla="*/ 175 w 256"/>
              <a:gd name="T61" fmla="*/ 50 h 348"/>
              <a:gd name="T62" fmla="*/ 174 w 256"/>
              <a:gd name="T63" fmla="*/ 57 h 348"/>
              <a:gd name="T64" fmla="*/ 185 w 256"/>
              <a:gd name="T65" fmla="*/ 71 h 348"/>
              <a:gd name="T66" fmla="*/ 187 w 256"/>
              <a:gd name="T67" fmla="*/ 95 h 348"/>
              <a:gd name="T68" fmla="*/ 187 w 256"/>
              <a:gd name="T69" fmla="*/ 110 h 348"/>
              <a:gd name="T70" fmla="*/ 176 w 256"/>
              <a:gd name="T71" fmla="*/ 127 h 348"/>
              <a:gd name="T72" fmla="*/ 175 w 256"/>
              <a:gd name="T73" fmla="*/ 135 h 348"/>
              <a:gd name="T74" fmla="*/ 161 w 256"/>
              <a:gd name="T75" fmla="*/ 142 h 348"/>
              <a:gd name="T76" fmla="*/ 158 w 256"/>
              <a:gd name="T77" fmla="*/ 150 h 348"/>
              <a:gd name="T78" fmla="*/ 159 w 256"/>
              <a:gd name="T79" fmla="*/ 168 h 348"/>
              <a:gd name="T80" fmla="*/ 174 w 256"/>
              <a:gd name="T81" fmla="*/ 175 h 348"/>
              <a:gd name="T82" fmla="*/ 186 w 256"/>
              <a:gd name="T83" fmla="*/ 161 h 348"/>
              <a:gd name="T84" fmla="*/ 195 w 256"/>
              <a:gd name="T85" fmla="*/ 142 h 348"/>
              <a:gd name="T86" fmla="*/ 216 w 256"/>
              <a:gd name="T87" fmla="*/ 129 h 348"/>
              <a:gd name="T88" fmla="*/ 230 w 256"/>
              <a:gd name="T89" fmla="*/ 137 h 348"/>
              <a:gd name="T90" fmla="*/ 239 w 256"/>
              <a:gd name="T91" fmla="*/ 158 h 348"/>
              <a:gd name="T92" fmla="*/ 251 w 256"/>
              <a:gd name="T93" fmla="*/ 200 h 348"/>
              <a:gd name="T94" fmla="*/ 256 w 256"/>
              <a:gd name="T95" fmla="*/ 214 h 348"/>
              <a:gd name="T96" fmla="*/ 253 w 256"/>
              <a:gd name="T97" fmla="*/ 225 h 348"/>
              <a:gd name="T98" fmla="*/ 254 w 256"/>
              <a:gd name="T99" fmla="*/ 242 h 348"/>
              <a:gd name="T100" fmla="*/ 250 w 256"/>
              <a:gd name="T101" fmla="*/ 252 h 348"/>
              <a:gd name="T102" fmla="*/ 244 w 256"/>
              <a:gd name="T103" fmla="*/ 242 h 348"/>
              <a:gd name="T104" fmla="*/ 237 w 256"/>
              <a:gd name="T105" fmla="*/ 247 h 348"/>
              <a:gd name="T106" fmla="*/ 237 w 256"/>
              <a:gd name="T107" fmla="*/ 263 h 348"/>
              <a:gd name="T108" fmla="*/ 234 w 256"/>
              <a:gd name="T109" fmla="*/ 270 h 348"/>
              <a:gd name="T110" fmla="*/ 223 w 256"/>
              <a:gd name="T111" fmla="*/ 277 h 348"/>
              <a:gd name="T112" fmla="*/ 223 w 256"/>
              <a:gd name="T113" fmla="*/ 299 h 348"/>
              <a:gd name="T114" fmla="*/ 215 w 256"/>
              <a:gd name="T115" fmla="*/ 309 h 348"/>
              <a:gd name="T116" fmla="*/ 209 w 256"/>
              <a:gd name="T117" fmla="*/ 327 h 348"/>
              <a:gd name="T118" fmla="*/ 126 w 256"/>
              <a:gd name="T119" fmla="*/ 340 h 348"/>
              <a:gd name="T120" fmla="*/ 123 w 256"/>
              <a:gd name="T121" fmla="*/ 335 h 348"/>
              <a:gd name="T122" fmla="*/ 0 w 256"/>
              <a:gd name="T123" fmla="*/ 34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" h="348">
                <a:moveTo>
                  <a:pt x="0" y="348"/>
                </a:moveTo>
                <a:lnTo>
                  <a:pt x="25" y="306"/>
                </a:lnTo>
                <a:lnTo>
                  <a:pt x="30" y="290"/>
                </a:lnTo>
                <a:lnTo>
                  <a:pt x="31" y="261"/>
                </a:lnTo>
                <a:lnTo>
                  <a:pt x="25" y="232"/>
                </a:lnTo>
                <a:lnTo>
                  <a:pt x="11" y="204"/>
                </a:lnTo>
                <a:lnTo>
                  <a:pt x="4" y="188"/>
                </a:lnTo>
                <a:lnTo>
                  <a:pt x="9" y="174"/>
                </a:lnTo>
                <a:lnTo>
                  <a:pt x="2" y="157"/>
                </a:lnTo>
                <a:lnTo>
                  <a:pt x="9" y="144"/>
                </a:lnTo>
                <a:lnTo>
                  <a:pt x="15" y="114"/>
                </a:lnTo>
                <a:lnTo>
                  <a:pt x="13" y="100"/>
                </a:lnTo>
                <a:lnTo>
                  <a:pt x="23" y="92"/>
                </a:lnTo>
                <a:lnTo>
                  <a:pt x="22" y="81"/>
                </a:lnTo>
                <a:lnTo>
                  <a:pt x="37" y="74"/>
                </a:lnTo>
                <a:lnTo>
                  <a:pt x="50" y="52"/>
                </a:lnTo>
                <a:lnTo>
                  <a:pt x="48" y="88"/>
                </a:lnTo>
                <a:lnTo>
                  <a:pt x="59" y="81"/>
                </a:lnTo>
                <a:lnTo>
                  <a:pt x="59" y="52"/>
                </a:lnTo>
                <a:lnTo>
                  <a:pt x="74" y="36"/>
                </a:lnTo>
                <a:lnTo>
                  <a:pt x="83" y="34"/>
                </a:lnTo>
                <a:lnTo>
                  <a:pt x="75" y="29"/>
                </a:lnTo>
                <a:lnTo>
                  <a:pt x="72" y="19"/>
                </a:lnTo>
                <a:lnTo>
                  <a:pt x="78" y="4"/>
                </a:lnTo>
                <a:lnTo>
                  <a:pt x="91" y="0"/>
                </a:lnTo>
                <a:lnTo>
                  <a:pt x="121" y="8"/>
                </a:lnTo>
                <a:lnTo>
                  <a:pt x="132" y="20"/>
                </a:lnTo>
                <a:lnTo>
                  <a:pt x="167" y="27"/>
                </a:lnTo>
                <a:lnTo>
                  <a:pt x="174" y="38"/>
                </a:lnTo>
                <a:lnTo>
                  <a:pt x="184" y="51"/>
                </a:lnTo>
                <a:lnTo>
                  <a:pt x="175" y="50"/>
                </a:lnTo>
                <a:lnTo>
                  <a:pt x="174" y="57"/>
                </a:lnTo>
                <a:lnTo>
                  <a:pt x="185" y="71"/>
                </a:lnTo>
                <a:lnTo>
                  <a:pt x="187" y="95"/>
                </a:lnTo>
                <a:lnTo>
                  <a:pt x="187" y="110"/>
                </a:lnTo>
                <a:lnTo>
                  <a:pt x="176" y="127"/>
                </a:lnTo>
                <a:lnTo>
                  <a:pt x="175" y="135"/>
                </a:lnTo>
                <a:lnTo>
                  <a:pt x="161" y="142"/>
                </a:lnTo>
                <a:lnTo>
                  <a:pt x="158" y="150"/>
                </a:lnTo>
                <a:lnTo>
                  <a:pt x="159" y="168"/>
                </a:lnTo>
                <a:lnTo>
                  <a:pt x="174" y="175"/>
                </a:lnTo>
                <a:lnTo>
                  <a:pt x="186" y="161"/>
                </a:lnTo>
                <a:lnTo>
                  <a:pt x="195" y="142"/>
                </a:lnTo>
                <a:lnTo>
                  <a:pt x="216" y="129"/>
                </a:lnTo>
                <a:lnTo>
                  <a:pt x="230" y="137"/>
                </a:lnTo>
                <a:lnTo>
                  <a:pt x="239" y="158"/>
                </a:lnTo>
                <a:lnTo>
                  <a:pt x="251" y="200"/>
                </a:lnTo>
                <a:lnTo>
                  <a:pt x="256" y="214"/>
                </a:lnTo>
                <a:lnTo>
                  <a:pt x="253" y="225"/>
                </a:lnTo>
                <a:lnTo>
                  <a:pt x="254" y="242"/>
                </a:lnTo>
                <a:lnTo>
                  <a:pt x="250" y="252"/>
                </a:lnTo>
                <a:lnTo>
                  <a:pt x="244" y="242"/>
                </a:lnTo>
                <a:lnTo>
                  <a:pt x="237" y="247"/>
                </a:lnTo>
                <a:lnTo>
                  <a:pt x="237" y="263"/>
                </a:lnTo>
                <a:lnTo>
                  <a:pt x="234" y="270"/>
                </a:lnTo>
                <a:lnTo>
                  <a:pt x="223" y="277"/>
                </a:lnTo>
                <a:lnTo>
                  <a:pt x="223" y="299"/>
                </a:lnTo>
                <a:lnTo>
                  <a:pt x="215" y="309"/>
                </a:lnTo>
                <a:lnTo>
                  <a:pt x="209" y="327"/>
                </a:lnTo>
                <a:lnTo>
                  <a:pt x="126" y="340"/>
                </a:lnTo>
                <a:lnTo>
                  <a:pt x="123" y="335"/>
                </a:lnTo>
                <a:lnTo>
                  <a:pt x="0" y="3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Freeform 66">
            <a:extLst>
              <a:ext uri="{FF2B5EF4-FFF2-40B4-BE49-F238E27FC236}">
                <a16:creationId xmlns:a16="http://schemas.microsoft.com/office/drawing/2014/main" id="{96BE6613-B7A3-4A46-33CB-25102DDC7FD7}"/>
              </a:ext>
            </a:extLst>
          </p:cNvPr>
          <p:cNvSpPr>
            <a:spLocks/>
          </p:cNvSpPr>
          <p:nvPr/>
        </p:nvSpPr>
        <p:spPr bwMode="auto">
          <a:xfrm>
            <a:off x="6786090" y="3586306"/>
            <a:ext cx="535803" cy="574181"/>
          </a:xfrm>
          <a:custGeom>
            <a:avLst/>
            <a:gdLst>
              <a:gd name="T0" fmla="*/ 0 w 438"/>
              <a:gd name="T1" fmla="*/ 31 h 491"/>
              <a:gd name="T2" fmla="*/ 3 w 438"/>
              <a:gd name="T3" fmla="*/ 100 h 491"/>
              <a:gd name="T4" fmla="*/ 20 w 438"/>
              <a:gd name="T5" fmla="*/ 156 h 491"/>
              <a:gd name="T6" fmla="*/ 22 w 438"/>
              <a:gd name="T7" fmla="*/ 228 h 491"/>
              <a:gd name="T8" fmla="*/ 34 w 438"/>
              <a:gd name="T9" fmla="*/ 286 h 491"/>
              <a:gd name="T10" fmla="*/ 19 w 438"/>
              <a:gd name="T11" fmla="*/ 316 h 491"/>
              <a:gd name="T12" fmla="*/ 41 w 438"/>
              <a:gd name="T13" fmla="*/ 337 h 491"/>
              <a:gd name="T14" fmla="*/ 40 w 438"/>
              <a:gd name="T15" fmla="*/ 491 h 491"/>
              <a:gd name="T16" fmla="*/ 356 w 438"/>
              <a:gd name="T17" fmla="*/ 485 h 491"/>
              <a:gd name="T18" fmla="*/ 351 w 438"/>
              <a:gd name="T19" fmla="*/ 455 h 491"/>
              <a:gd name="T20" fmla="*/ 341 w 438"/>
              <a:gd name="T21" fmla="*/ 444 h 491"/>
              <a:gd name="T22" fmla="*/ 317 w 438"/>
              <a:gd name="T23" fmla="*/ 428 h 491"/>
              <a:gd name="T24" fmla="*/ 300 w 438"/>
              <a:gd name="T25" fmla="*/ 409 h 491"/>
              <a:gd name="T26" fmla="*/ 257 w 438"/>
              <a:gd name="T27" fmla="*/ 383 h 491"/>
              <a:gd name="T28" fmla="*/ 258 w 438"/>
              <a:gd name="T29" fmla="*/ 338 h 491"/>
              <a:gd name="T30" fmla="*/ 249 w 438"/>
              <a:gd name="T31" fmla="*/ 309 h 491"/>
              <a:gd name="T32" fmla="*/ 283 w 438"/>
              <a:gd name="T33" fmla="*/ 266 h 491"/>
              <a:gd name="T34" fmla="*/ 281 w 438"/>
              <a:gd name="T35" fmla="*/ 223 h 491"/>
              <a:gd name="T36" fmla="*/ 290 w 438"/>
              <a:gd name="T37" fmla="*/ 216 h 491"/>
              <a:gd name="T38" fmla="*/ 332 w 438"/>
              <a:gd name="T39" fmla="*/ 180 h 491"/>
              <a:gd name="T40" fmla="*/ 354 w 438"/>
              <a:gd name="T41" fmla="*/ 154 h 491"/>
              <a:gd name="T42" fmla="*/ 382 w 438"/>
              <a:gd name="T43" fmla="*/ 132 h 491"/>
              <a:gd name="T44" fmla="*/ 438 w 438"/>
              <a:gd name="T45" fmla="*/ 103 h 491"/>
              <a:gd name="T46" fmla="*/ 417 w 438"/>
              <a:gd name="T47" fmla="*/ 105 h 491"/>
              <a:gd name="T48" fmla="*/ 398 w 438"/>
              <a:gd name="T49" fmla="*/ 96 h 491"/>
              <a:gd name="T50" fmla="*/ 366 w 438"/>
              <a:gd name="T51" fmla="*/ 100 h 491"/>
              <a:gd name="T52" fmla="*/ 360 w 438"/>
              <a:gd name="T53" fmla="*/ 87 h 491"/>
              <a:gd name="T54" fmla="*/ 350 w 438"/>
              <a:gd name="T55" fmla="*/ 92 h 491"/>
              <a:gd name="T56" fmla="*/ 328 w 438"/>
              <a:gd name="T57" fmla="*/ 105 h 491"/>
              <a:gd name="T58" fmla="*/ 313 w 438"/>
              <a:gd name="T59" fmla="*/ 101 h 491"/>
              <a:gd name="T60" fmla="*/ 307 w 438"/>
              <a:gd name="T61" fmla="*/ 94 h 491"/>
              <a:gd name="T62" fmla="*/ 295 w 438"/>
              <a:gd name="T63" fmla="*/ 90 h 491"/>
              <a:gd name="T64" fmla="*/ 290 w 438"/>
              <a:gd name="T65" fmla="*/ 81 h 491"/>
              <a:gd name="T66" fmla="*/ 279 w 438"/>
              <a:gd name="T67" fmla="*/ 83 h 491"/>
              <a:gd name="T68" fmla="*/ 278 w 438"/>
              <a:gd name="T69" fmla="*/ 91 h 491"/>
              <a:gd name="T70" fmla="*/ 273 w 438"/>
              <a:gd name="T71" fmla="*/ 93 h 491"/>
              <a:gd name="T72" fmla="*/ 265 w 438"/>
              <a:gd name="T73" fmla="*/ 75 h 491"/>
              <a:gd name="T74" fmla="*/ 255 w 438"/>
              <a:gd name="T75" fmla="*/ 74 h 491"/>
              <a:gd name="T76" fmla="*/ 258 w 438"/>
              <a:gd name="T77" fmla="*/ 66 h 491"/>
              <a:gd name="T78" fmla="*/ 233 w 438"/>
              <a:gd name="T79" fmla="*/ 61 h 491"/>
              <a:gd name="T80" fmla="*/ 223 w 438"/>
              <a:gd name="T81" fmla="*/ 60 h 491"/>
              <a:gd name="T82" fmla="*/ 194 w 438"/>
              <a:gd name="T83" fmla="*/ 72 h 491"/>
              <a:gd name="T84" fmla="*/ 189 w 438"/>
              <a:gd name="T85" fmla="*/ 61 h 491"/>
              <a:gd name="T86" fmla="*/ 143 w 438"/>
              <a:gd name="T87" fmla="*/ 52 h 491"/>
              <a:gd name="T88" fmla="*/ 135 w 438"/>
              <a:gd name="T89" fmla="*/ 4 h 491"/>
              <a:gd name="T90" fmla="*/ 116 w 438"/>
              <a:gd name="T91" fmla="*/ 0 h 491"/>
              <a:gd name="T92" fmla="*/ 115 w 438"/>
              <a:gd name="T93" fmla="*/ 31 h 491"/>
              <a:gd name="T94" fmla="*/ 0 w 438"/>
              <a:gd name="T95" fmla="*/ 3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8" h="491">
                <a:moveTo>
                  <a:pt x="0" y="31"/>
                </a:moveTo>
                <a:lnTo>
                  <a:pt x="3" y="100"/>
                </a:lnTo>
                <a:lnTo>
                  <a:pt x="20" y="156"/>
                </a:lnTo>
                <a:lnTo>
                  <a:pt x="22" y="228"/>
                </a:lnTo>
                <a:lnTo>
                  <a:pt x="34" y="286"/>
                </a:lnTo>
                <a:lnTo>
                  <a:pt x="19" y="316"/>
                </a:lnTo>
                <a:lnTo>
                  <a:pt x="41" y="337"/>
                </a:lnTo>
                <a:lnTo>
                  <a:pt x="40" y="491"/>
                </a:lnTo>
                <a:lnTo>
                  <a:pt x="356" y="485"/>
                </a:lnTo>
                <a:lnTo>
                  <a:pt x="351" y="455"/>
                </a:lnTo>
                <a:lnTo>
                  <a:pt x="341" y="444"/>
                </a:lnTo>
                <a:lnTo>
                  <a:pt x="317" y="428"/>
                </a:lnTo>
                <a:lnTo>
                  <a:pt x="300" y="409"/>
                </a:lnTo>
                <a:lnTo>
                  <a:pt x="257" y="383"/>
                </a:lnTo>
                <a:lnTo>
                  <a:pt x="258" y="338"/>
                </a:lnTo>
                <a:lnTo>
                  <a:pt x="249" y="309"/>
                </a:lnTo>
                <a:lnTo>
                  <a:pt x="283" y="266"/>
                </a:lnTo>
                <a:lnTo>
                  <a:pt x="281" y="223"/>
                </a:lnTo>
                <a:lnTo>
                  <a:pt x="290" y="216"/>
                </a:lnTo>
                <a:lnTo>
                  <a:pt x="332" y="180"/>
                </a:lnTo>
                <a:lnTo>
                  <a:pt x="354" y="154"/>
                </a:lnTo>
                <a:lnTo>
                  <a:pt x="382" y="132"/>
                </a:lnTo>
                <a:lnTo>
                  <a:pt x="438" y="103"/>
                </a:lnTo>
                <a:lnTo>
                  <a:pt x="417" y="105"/>
                </a:lnTo>
                <a:lnTo>
                  <a:pt x="398" y="96"/>
                </a:lnTo>
                <a:lnTo>
                  <a:pt x="366" y="100"/>
                </a:lnTo>
                <a:lnTo>
                  <a:pt x="360" y="87"/>
                </a:lnTo>
                <a:lnTo>
                  <a:pt x="350" y="92"/>
                </a:lnTo>
                <a:lnTo>
                  <a:pt x="328" y="105"/>
                </a:lnTo>
                <a:lnTo>
                  <a:pt x="313" y="101"/>
                </a:lnTo>
                <a:lnTo>
                  <a:pt x="307" y="94"/>
                </a:lnTo>
                <a:lnTo>
                  <a:pt x="295" y="90"/>
                </a:lnTo>
                <a:lnTo>
                  <a:pt x="290" y="81"/>
                </a:lnTo>
                <a:lnTo>
                  <a:pt x="279" y="83"/>
                </a:lnTo>
                <a:lnTo>
                  <a:pt x="278" y="91"/>
                </a:lnTo>
                <a:lnTo>
                  <a:pt x="273" y="93"/>
                </a:lnTo>
                <a:lnTo>
                  <a:pt x="265" y="75"/>
                </a:lnTo>
                <a:lnTo>
                  <a:pt x="255" y="74"/>
                </a:lnTo>
                <a:lnTo>
                  <a:pt x="258" y="66"/>
                </a:lnTo>
                <a:lnTo>
                  <a:pt x="233" y="61"/>
                </a:lnTo>
                <a:lnTo>
                  <a:pt x="223" y="60"/>
                </a:lnTo>
                <a:lnTo>
                  <a:pt x="194" y="72"/>
                </a:lnTo>
                <a:lnTo>
                  <a:pt x="189" y="61"/>
                </a:lnTo>
                <a:lnTo>
                  <a:pt x="143" y="52"/>
                </a:lnTo>
                <a:lnTo>
                  <a:pt x="135" y="4"/>
                </a:lnTo>
                <a:lnTo>
                  <a:pt x="116" y="0"/>
                </a:lnTo>
                <a:lnTo>
                  <a:pt x="115" y="31"/>
                </a:lnTo>
                <a:lnTo>
                  <a:pt x="0" y="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Freeform 68">
            <a:extLst>
              <a:ext uri="{FF2B5EF4-FFF2-40B4-BE49-F238E27FC236}">
                <a16:creationId xmlns:a16="http://schemas.microsoft.com/office/drawing/2014/main" id="{B6051D26-96B7-9465-8618-294166D35015}"/>
              </a:ext>
            </a:extLst>
          </p:cNvPr>
          <p:cNvSpPr>
            <a:spLocks/>
          </p:cNvSpPr>
          <p:nvPr/>
        </p:nvSpPr>
        <p:spPr bwMode="auto">
          <a:xfrm>
            <a:off x="7243602" y="4968549"/>
            <a:ext cx="287474" cy="477119"/>
          </a:xfrm>
          <a:custGeom>
            <a:avLst/>
            <a:gdLst>
              <a:gd name="T0" fmla="*/ 0 w 235"/>
              <a:gd name="T1" fmla="*/ 346 h 408"/>
              <a:gd name="T2" fmla="*/ 1 w 235"/>
              <a:gd name="T3" fmla="*/ 331 h 408"/>
              <a:gd name="T4" fmla="*/ 16 w 235"/>
              <a:gd name="T5" fmla="*/ 285 h 408"/>
              <a:gd name="T6" fmla="*/ 39 w 235"/>
              <a:gd name="T7" fmla="*/ 254 h 408"/>
              <a:gd name="T8" fmla="*/ 32 w 235"/>
              <a:gd name="T9" fmla="*/ 245 h 408"/>
              <a:gd name="T10" fmla="*/ 34 w 235"/>
              <a:gd name="T11" fmla="*/ 215 h 408"/>
              <a:gd name="T12" fmla="*/ 23 w 235"/>
              <a:gd name="T13" fmla="*/ 180 h 408"/>
              <a:gd name="T14" fmla="*/ 19 w 235"/>
              <a:gd name="T15" fmla="*/ 134 h 408"/>
              <a:gd name="T16" fmla="*/ 36 w 235"/>
              <a:gd name="T17" fmla="*/ 84 h 408"/>
              <a:gd name="T18" fmla="*/ 61 w 235"/>
              <a:gd name="T19" fmla="*/ 50 h 408"/>
              <a:gd name="T20" fmla="*/ 60 w 235"/>
              <a:gd name="T21" fmla="*/ 40 h 408"/>
              <a:gd name="T22" fmla="*/ 78 w 235"/>
              <a:gd name="T23" fmla="*/ 9 h 408"/>
              <a:gd name="T24" fmla="*/ 220 w 235"/>
              <a:gd name="T25" fmla="*/ 0 h 408"/>
              <a:gd name="T26" fmla="*/ 226 w 235"/>
              <a:gd name="T27" fmla="*/ 8 h 408"/>
              <a:gd name="T28" fmla="*/ 220 w 235"/>
              <a:gd name="T29" fmla="*/ 261 h 408"/>
              <a:gd name="T30" fmla="*/ 235 w 235"/>
              <a:gd name="T31" fmla="*/ 384 h 408"/>
              <a:gd name="T32" fmla="*/ 230 w 235"/>
              <a:gd name="T33" fmla="*/ 389 h 408"/>
              <a:gd name="T34" fmla="*/ 221 w 235"/>
              <a:gd name="T35" fmla="*/ 384 h 408"/>
              <a:gd name="T36" fmla="*/ 209 w 235"/>
              <a:gd name="T37" fmla="*/ 389 h 408"/>
              <a:gd name="T38" fmla="*/ 200 w 235"/>
              <a:gd name="T39" fmla="*/ 383 h 408"/>
              <a:gd name="T40" fmla="*/ 199 w 235"/>
              <a:gd name="T41" fmla="*/ 387 h 408"/>
              <a:gd name="T42" fmla="*/ 188 w 235"/>
              <a:gd name="T43" fmla="*/ 388 h 408"/>
              <a:gd name="T44" fmla="*/ 173 w 235"/>
              <a:gd name="T45" fmla="*/ 395 h 408"/>
              <a:gd name="T46" fmla="*/ 168 w 235"/>
              <a:gd name="T47" fmla="*/ 391 h 408"/>
              <a:gd name="T48" fmla="*/ 160 w 235"/>
              <a:gd name="T49" fmla="*/ 405 h 408"/>
              <a:gd name="T50" fmla="*/ 154 w 235"/>
              <a:gd name="T51" fmla="*/ 408 h 408"/>
              <a:gd name="T52" fmla="*/ 130 w 235"/>
              <a:gd name="T53" fmla="*/ 369 h 408"/>
              <a:gd name="T54" fmla="*/ 134 w 235"/>
              <a:gd name="T55" fmla="*/ 341 h 408"/>
              <a:gd name="T56" fmla="*/ 0 w 235"/>
              <a:gd name="T57" fmla="*/ 34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5" h="408">
                <a:moveTo>
                  <a:pt x="0" y="346"/>
                </a:moveTo>
                <a:lnTo>
                  <a:pt x="1" y="331"/>
                </a:lnTo>
                <a:lnTo>
                  <a:pt x="16" y="285"/>
                </a:lnTo>
                <a:lnTo>
                  <a:pt x="39" y="254"/>
                </a:lnTo>
                <a:lnTo>
                  <a:pt x="32" y="245"/>
                </a:lnTo>
                <a:lnTo>
                  <a:pt x="34" y="215"/>
                </a:lnTo>
                <a:lnTo>
                  <a:pt x="23" y="180"/>
                </a:lnTo>
                <a:lnTo>
                  <a:pt x="19" y="134"/>
                </a:lnTo>
                <a:lnTo>
                  <a:pt x="36" y="84"/>
                </a:lnTo>
                <a:lnTo>
                  <a:pt x="61" y="50"/>
                </a:lnTo>
                <a:lnTo>
                  <a:pt x="60" y="40"/>
                </a:lnTo>
                <a:lnTo>
                  <a:pt x="78" y="9"/>
                </a:lnTo>
                <a:lnTo>
                  <a:pt x="220" y="0"/>
                </a:lnTo>
                <a:lnTo>
                  <a:pt x="226" y="8"/>
                </a:lnTo>
                <a:lnTo>
                  <a:pt x="220" y="261"/>
                </a:lnTo>
                <a:lnTo>
                  <a:pt x="235" y="384"/>
                </a:lnTo>
                <a:lnTo>
                  <a:pt x="230" y="389"/>
                </a:lnTo>
                <a:lnTo>
                  <a:pt x="221" y="384"/>
                </a:lnTo>
                <a:lnTo>
                  <a:pt x="209" y="389"/>
                </a:lnTo>
                <a:lnTo>
                  <a:pt x="200" y="383"/>
                </a:lnTo>
                <a:lnTo>
                  <a:pt x="199" y="387"/>
                </a:lnTo>
                <a:lnTo>
                  <a:pt x="188" y="388"/>
                </a:lnTo>
                <a:lnTo>
                  <a:pt x="173" y="395"/>
                </a:lnTo>
                <a:lnTo>
                  <a:pt x="168" y="391"/>
                </a:lnTo>
                <a:lnTo>
                  <a:pt x="160" y="405"/>
                </a:lnTo>
                <a:lnTo>
                  <a:pt x="154" y="408"/>
                </a:lnTo>
                <a:lnTo>
                  <a:pt x="130" y="369"/>
                </a:lnTo>
                <a:lnTo>
                  <a:pt x="134" y="341"/>
                </a:lnTo>
                <a:lnTo>
                  <a:pt x="0" y="3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Freeform 70">
            <a:extLst>
              <a:ext uri="{FF2B5EF4-FFF2-40B4-BE49-F238E27FC236}">
                <a16:creationId xmlns:a16="http://schemas.microsoft.com/office/drawing/2014/main" id="{43C3DD6D-E96B-5A78-4C2A-36076B48B3F3}"/>
              </a:ext>
            </a:extLst>
          </p:cNvPr>
          <p:cNvSpPr>
            <a:spLocks/>
          </p:cNvSpPr>
          <p:nvPr/>
        </p:nvSpPr>
        <p:spPr bwMode="auto">
          <a:xfrm>
            <a:off x="6885177" y="4437637"/>
            <a:ext cx="539473" cy="449054"/>
          </a:xfrm>
          <a:custGeom>
            <a:avLst/>
            <a:gdLst>
              <a:gd name="T0" fmla="*/ 0 w 441"/>
              <a:gd name="T1" fmla="*/ 5 h 384"/>
              <a:gd name="T2" fmla="*/ 26 w 441"/>
              <a:gd name="T3" fmla="*/ 55 h 384"/>
              <a:gd name="T4" fmla="*/ 39 w 441"/>
              <a:gd name="T5" fmla="*/ 67 h 384"/>
              <a:gd name="T6" fmla="*/ 47 w 441"/>
              <a:gd name="T7" fmla="*/ 65 h 384"/>
              <a:gd name="T8" fmla="*/ 55 w 441"/>
              <a:gd name="T9" fmla="*/ 71 h 384"/>
              <a:gd name="T10" fmla="*/ 56 w 441"/>
              <a:gd name="T11" fmla="*/ 78 h 384"/>
              <a:gd name="T12" fmla="*/ 49 w 441"/>
              <a:gd name="T13" fmla="*/ 78 h 384"/>
              <a:gd name="T14" fmla="*/ 40 w 441"/>
              <a:gd name="T15" fmla="*/ 96 h 384"/>
              <a:gd name="T16" fmla="*/ 60 w 441"/>
              <a:gd name="T17" fmla="*/ 123 h 384"/>
              <a:gd name="T18" fmla="*/ 75 w 441"/>
              <a:gd name="T19" fmla="*/ 128 h 384"/>
              <a:gd name="T20" fmla="*/ 73 w 441"/>
              <a:gd name="T21" fmla="*/ 307 h 384"/>
              <a:gd name="T22" fmla="*/ 74 w 441"/>
              <a:gd name="T23" fmla="*/ 351 h 384"/>
              <a:gd name="T24" fmla="*/ 368 w 441"/>
              <a:gd name="T25" fmla="*/ 341 h 384"/>
              <a:gd name="T26" fmla="*/ 371 w 441"/>
              <a:gd name="T27" fmla="*/ 367 h 384"/>
              <a:gd name="T28" fmla="*/ 359 w 441"/>
              <a:gd name="T29" fmla="*/ 384 h 384"/>
              <a:gd name="T30" fmla="*/ 404 w 441"/>
              <a:gd name="T31" fmla="*/ 381 h 384"/>
              <a:gd name="T32" fmla="*/ 412 w 441"/>
              <a:gd name="T33" fmla="*/ 367 h 384"/>
              <a:gd name="T34" fmla="*/ 412 w 441"/>
              <a:gd name="T35" fmla="*/ 351 h 384"/>
              <a:gd name="T36" fmla="*/ 423 w 441"/>
              <a:gd name="T37" fmla="*/ 338 h 384"/>
              <a:gd name="T38" fmla="*/ 427 w 441"/>
              <a:gd name="T39" fmla="*/ 327 h 384"/>
              <a:gd name="T40" fmla="*/ 438 w 441"/>
              <a:gd name="T41" fmla="*/ 325 h 384"/>
              <a:gd name="T42" fmla="*/ 441 w 441"/>
              <a:gd name="T43" fmla="*/ 298 h 384"/>
              <a:gd name="T44" fmla="*/ 435 w 441"/>
              <a:gd name="T45" fmla="*/ 296 h 384"/>
              <a:gd name="T46" fmla="*/ 425 w 441"/>
              <a:gd name="T47" fmla="*/ 295 h 384"/>
              <a:gd name="T48" fmla="*/ 414 w 441"/>
              <a:gd name="T49" fmla="*/ 275 h 384"/>
              <a:gd name="T50" fmla="*/ 409 w 441"/>
              <a:gd name="T51" fmla="*/ 249 h 384"/>
              <a:gd name="T52" fmla="*/ 398 w 441"/>
              <a:gd name="T53" fmla="*/ 230 h 384"/>
              <a:gd name="T54" fmla="*/ 381 w 441"/>
              <a:gd name="T55" fmla="*/ 223 h 384"/>
              <a:gd name="T56" fmla="*/ 358 w 441"/>
              <a:gd name="T57" fmla="*/ 206 h 384"/>
              <a:gd name="T58" fmla="*/ 351 w 441"/>
              <a:gd name="T59" fmla="*/ 182 h 384"/>
              <a:gd name="T60" fmla="*/ 364 w 441"/>
              <a:gd name="T61" fmla="*/ 145 h 384"/>
              <a:gd name="T62" fmla="*/ 353 w 441"/>
              <a:gd name="T63" fmla="*/ 138 h 384"/>
              <a:gd name="T64" fmla="*/ 327 w 441"/>
              <a:gd name="T65" fmla="*/ 139 h 384"/>
              <a:gd name="T66" fmla="*/ 323 w 441"/>
              <a:gd name="T67" fmla="*/ 115 h 384"/>
              <a:gd name="T68" fmla="*/ 280 w 441"/>
              <a:gd name="T69" fmla="*/ 71 h 384"/>
              <a:gd name="T70" fmla="*/ 270 w 441"/>
              <a:gd name="T71" fmla="*/ 34 h 384"/>
              <a:gd name="T72" fmla="*/ 275 w 441"/>
              <a:gd name="T73" fmla="*/ 19 h 384"/>
              <a:gd name="T74" fmla="*/ 255 w 441"/>
              <a:gd name="T75" fmla="*/ 0 h 384"/>
              <a:gd name="T76" fmla="*/ 0 w 441"/>
              <a:gd name="T77" fmla="*/ 5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1" h="384">
                <a:moveTo>
                  <a:pt x="0" y="5"/>
                </a:moveTo>
                <a:lnTo>
                  <a:pt x="26" y="55"/>
                </a:lnTo>
                <a:lnTo>
                  <a:pt x="39" y="67"/>
                </a:lnTo>
                <a:lnTo>
                  <a:pt x="47" y="65"/>
                </a:lnTo>
                <a:lnTo>
                  <a:pt x="55" y="71"/>
                </a:lnTo>
                <a:lnTo>
                  <a:pt x="56" y="78"/>
                </a:lnTo>
                <a:lnTo>
                  <a:pt x="49" y="78"/>
                </a:lnTo>
                <a:lnTo>
                  <a:pt x="40" y="96"/>
                </a:lnTo>
                <a:lnTo>
                  <a:pt x="60" y="123"/>
                </a:lnTo>
                <a:lnTo>
                  <a:pt x="75" y="128"/>
                </a:lnTo>
                <a:lnTo>
                  <a:pt x="73" y="307"/>
                </a:lnTo>
                <a:lnTo>
                  <a:pt x="74" y="351"/>
                </a:lnTo>
                <a:lnTo>
                  <a:pt x="368" y="341"/>
                </a:lnTo>
                <a:lnTo>
                  <a:pt x="371" y="367"/>
                </a:lnTo>
                <a:lnTo>
                  <a:pt x="359" y="384"/>
                </a:lnTo>
                <a:lnTo>
                  <a:pt x="404" y="381"/>
                </a:lnTo>
                <a:lnTo>
                  <a:pt x="412" y="367"/>
                </a:lnTo>
                <a:lnTo>
                  <a:pt x="412" y="351"/>
                </a:lnTo>
                <a:lnTo>
                  <a:pt x="423" y="338"/>
                </a:lnTo>
                <a:lnTo>
                  <a:pt x="427" y="327"/>
                </a:lnTo>
                <a:lnTo>
                  <a:pt x="438" y="325"/>
                </a:lnTo>
                <a:lnTo>
                  <a:pt x="441" y="298"/>
                </a:lnTo>
                <a:lnTo>
                  <a:pt x="435" y="296"/>
                </a:lnTo>
                <a:lnTo>
                  <a:pt x="425" y="295"/>
                </a:lnTo>
                <a:lnTo>
                  <a:pt x="414" y="275"/>
                </a:lnTo>
                <a:lnTo>
                  <a:pt x="409" y="249"/>
                </a:lnTo>
                <a:lnTo>
                  <a:pt x="398" y="230"/>
                </a:lnTo>
                <a:lnTo>
                  <a:pt x="381" y="223"/>
                </a:lnTo>
                <a:lnTo>
                  <a:pt x="358" y="206"/>
                </a:lnTo>
                <a:lnTo>
                  <a:pt x="351" y="182"/>
                </a:lnTo>
                <a:lnTo>
                  <a:pt x="364" y="145"/>
                </a:lnTo>
                <a:lnTo>
                  <a:pt x="353" y="138"/>
                </a:lnTo>
                <a:lnTo>
                  <a:pt x="327" y="139"/>
                </a:lnTo>
                <a:lnTo>
                  <a:pt x="323" y="115"/>
                </a:lnTo>
                <a:lnTo>
                  <a:pt x="280" y="71"/>
                </a:lnTo>
                <a:lnTo>
                  <a:pt x="270" y="34"/>
                </a:lnTo>
                <a:lnTo>
                  <a:pt x="275" y="19"/>
                </a:lnTo>
                <a:lnTo>
                  <a:pt x="255" y="0"/>
                </a:lnTo>
                <a:lnTo>
                  <a:pt x="0" y="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72">
            <a:extLst>
              <a:ext uri="{FF2B5EF4-FFF2-40B4-BE49-F238E27FC236}">
                <a16:creationId xmlns:a16="http://schemas.microsoft.com/office/drawing/2014/main" id="{09870CC2-365E-92EC-C69B-3B9555C419A1}"/>
              </a:ext>
            </a:extLst>
          </p:cNvPr>
          <p:cNvSpPr>
            <a:spLocks/>
          </p:cNvSpPr>
          <p:nvPr/>
        </p:nvSpPr>
        <p:spPr bwMode="auto">
          <a:xfrm>
            <a:off x="5490621" y="3479890"/>
            <a:ext cx="830618" cy="505185"/>
          </a:xfrm>
          <a:custGeom>
            <a:avLst/>
            <a:gdLst>
              <a:gd name="T0" fmla="*/ 0 w 679"/>
              <a:gd name="T1" fmla="*/ 80 h 432"/>
              <a:gd name="T2" fmla="*/ 11 w 679"/>
              <a:gd name="T3" fmla="*/ 110 h 432"/>
              <a:gd name="T4" fmla="*/ 13 w 679"/>
              <a:gd name="T5" fmla="*/ 128 h 432"/>
              <a:gd name="T6" fmla="*/ 6 w 679"/>
              <a:gd name="T7" fmla="*/ 130 h 432"/>
              <a:gd name="T8" fmla="*/ 27 w 679"/>
              <a:gd name="T9" fmla="*/ 150 h 432"/>
              <a:gd name="T10" fmla="*/ 48 w 679"/>
              <a:gd name="T11" fmla="*/ 201 h 432"/>
              <a:gd name="T12" fmla="*/ 55 w 679"/>
              <a:gd name="T13" fmla="*/ 199 h 432"/>
              <a:gd name="T14" fmla="*/ 56 w 679"/>
              <a:gd name="T15" fmla="*/ 207 h 432"/>
              <a:gd name="T16" fmla="*/ 66 w 679"/>
              <a:gd name="T17" fmla="*/ 210 h 432"/>
              <a:gd name="T18" fmla="*/ 73 w 679"/>
              <a:gd name="T19" fmla="*/ 211 h 432"/>
              <a:gd name="T20" fmla="*/ 55 w 679"/>
              <a:gd name="T21" fmla="*/ 248 h 432"/>
              <a:gd name="T22" fmla="*/ 58 w 679"/>
              <a:gd name="T23" fmla="*/ 273 h 432"/>
              <a:gd name="T24" fmla="*/ 43 w 679"/>
              <a:gd name="T25" fmla="*/ 297 h 432"/>
              <a:gd name="T26" fmla="*/ 53 w 679"/>
              <a:gd name="T27" fmla="*/ 308 h 432"/>
              <a:gd name="T28" fmla="*/ 80 w 679"/>
              <a:gd name="T29" fmla="*/ 293 h 432"/>
              <a:gd name="T30" fmla="*/ 99 w 679"/>
              <a:gd name="T31" fmla="*/ 374 h 432"/>
              <a:gd name="T32" fmla="*/ 112 w 679"/>
              <a:gd name="T33" fmla="*/ 378 h 432"/>
              <a:gd name="T34" fmla="*/ 114 w 679"/>
              <a:gd name="T35" fmla="*/ 403 h 432"/>
              <a:gd name="T36" fmla="*/ 124 w 679"/>
              <a:gd name="T37" fmla="*/ 413 h 432"/>
              <a:gd name="T38" fmla="*/ 132 w 679"/>
              <a:gd name="T39" fmla="*/ 404 h 432"/>
              <a:gd name="T40" fmla="*/ 150 w 679"/>
              <a:gd name="T41" fmla="*/ 412 h 432"/>
              <a:gd name="T42" fmla="*/ 161 w 679"/>
              <a:gd name="T43" fmla="*/ 403 h 432"/>
              <a:gd name="T44" fmla="*/ 197 w 679"/>
              <a:gd name="T45" fmla="*/ 410 h 432"/>
              <a:gd name="T46" fmla="*/ 206 w 679"/>
              <a:gd name="T47" fmla="*/ 412 h 432"/>
              <a:gd name="T48" fmla="*/ 214 w 679"/>
              <a:gd name="T49" fmla="*/ 396 h 432"/>
              <a:gd name="T50" fmla="*/ 229 w 679"/>
              <a:gd name="T51" fmla="*/ 422 h 432"/>
              <a:gd name="T52" fmla="*/ 237 w 679"/>
              <a:gd name="T53" fmla="*/ 381 h 432"/>
              <a:gd name="T54" fmla="*/ 421 w 679"/>
              <a:gd name="T55" fmla="*/ 408 h 432"/>
              <a:gd name="T56" fmla="*/ 648 w 679"/>
              <a:gd name="T57" fmla="*/ 432 h 432"/>
              <a:gd name="T58" fmla="*/ 656 w 679"/>
              <a:gd name="T59" fmla="*/ 354 h 432"/>
              <a:gd name="T60" fmla="*/ 679 w 679"/>
              <a:gd name="T61" fmla="*/ 101 h 432"/>
              <a:gd name="T62" fmla="*/ 378 w 679"/>
              <a:gd name="T63" fmla="*/ 66 h 432"/>
              <a:gd name="T64" fmla="*/ 228 w 679"/>
              <a:gd name="T65" fmla="*/ 41 h 432"/>
              <a:gd name="T66" fmla="*/ 17 w 679"/>
              <a:gd name="T67" fmla="*/ 0 h 432"/>
              <a:gd name="T68" fmla="*/ 0 w 679"/>
              <a:gd name="T69" fmla="*/ 8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79" h="432">
                <a:moveTo>
                  <a:pt x="0" y="80"/>
                </a:moveTo>
                <a:lnTo>
                  <a:pt x="11" y="110"/>
                </a:lnTo>
                <a:lnTo>
                  <a:pt x="13" y="128"/>
                </a:lnTo>
                <a:lnTo>
                  <a:pt x="6" y="130"/>
                </a:lnTo>
                <a:lnTo>
                  <a:pt x="27" y="150"/>
                </a:lnTo>
                <a:lnTo>
                  <a:pt x="48" y="201"/>
                </a:lnTo>
                <a:lnTo>
                  <a:pt x="55" y="199"/>
                </a:lnTo>
                <a:lnTo>
                  <a:pt x="56" y="207"/>
                </a:lnTo>
                <a:lnTo>
                  <a:pt x="66" y="210"/>
                </a:lnTo>
                <a:lnTo>
                  <a:pt x="73" y="211"/>
                </a:lnTo>
                <a:lnTo>
                  <a:pt x="55" y="248"/>
                </a:lnTo>
                <a:lnTo>
                  <a:pt x="58" y="273"/>
                </a:lnTo>
                <a:lnTo>
                  <a:pt x="43" y="297"/>
                </a:lnTo>
                <a:lnTo>
                  <a:pt x="53" y="308"/>
                </a:lnTo>
                <a:lnTo>
                  <a:pt x="80" y="293"/>
                </a:lnTo>
                <a:lnTo>
                  <a:pt x="99" y="374"/>
                </a:lnTo>
                <a:lnTo>
                  <a:pt x="112" y="378"/>
                </a:lnTo>
                <a:lnTo>
                  <a:pt x="114" y="403"/>
                </a:lnTo>
                <a:lnTo>
                  <a:pt x="124" y="413"/>
                </a:lnTo>
                <a:lnTo>
                  <a:pt x="132" y="404"/>
                </a:lnTo>
                <a:lnTo>
                  <a:pt x="150" y="412"/>
                </a:lnTo>
                <a:lnTo>
                  <a:pt x="161" y="403"/>
                </a:lnTo>
                <a:lnTo>
                  <a:pt x="197" y="410"/>
                </a:lnTo>
                <a:lnTo>
                  <a:pt x="206" y="412"/>
                </a:lnTo>
                <a:lnTo>
                  <a:pt x="214" y="396"/>
                </a:lnTo>
                <a:lnTo>
                  <a:pt x="229" y="422"/>
                </a:lnTo>
                <a:lnTo>
                  <a:pt x="237" y="381"/>
                </a:lnTo>
                <a:lnTo>
                  <a:pt x="421" y="408"/>
                </a:lnTo>
                <a:lnTo>
                  <a:pt x="648" y="432"/>
                </a:lnTo>
                <a:lnTo>
                  <a:pt x="656" y="354"/>
                </a:lnTo>
                <a:lnTo>
                  <a:pt x="679" y="101"/>
                </a:lnTo>
                <a:lnTo>
                  <a:pt x="378" y="66"/>
                </a:lnTo>
                <a:lnTo>
                  <a:pt x="228" y="41"/>
                </a:lnTo>
                <a:lnTo>
                  <a:pt x="1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Freeform 74">
            <a:extLst>
              <a:ext uri="{FF2B5EF4-FFF2-40B4-BE49-F238E27FC236}">
                <a16:creationId xmlns:a16="http://schemas.microsoft.com/office/drawing/2014/main" id="{04C27C53-46EE-14A7-856C-4E73409A6755}"/>
              </a:ext>
            </a:extLst>
          </p:cNvPr>
          <p:cNvSpPr>
            <a:spLocks/>
          </p:cNvSpPr>
          <p:nvPr/>
        </p:nvSpPr>
        <p:spPr bwMode="auto">
          <a:xfrm>
            <a:off x="6246617" y="4180367"/>
            <a:ext cx="669142" cy="321589"/>
          </a:xfrm>
          <a:custGeom>
            <a:avLst/>
            <a:gdLst>
              <a:gd name="T0" fmla="*/ 0 w 547"/>
              <a:gd name="T1" fmla="*/ 168 h 275"/>
              <a:gd name="T2" fmla="*/ 15 w 547"/>
              <a:gd name="T3" fmla="*/ 0 h 275"/>
              <a:gd name="T4" fmla="*/ 353 w 547"/>
              <a:gd name="T5" fmla="*/ 21 h 275"/>
              <a:gd name="T6" fmla="*/ 376 w 547"/>
              <a:gd name="T7" fmla="*/ 38 h 275"/>
              <a:gd name="T8" fmla="*/ 416 w 547"/>
              <a:gd name="T9" fmla="*/ 36 h 275"/>
              <a:gd name="T10" fmla="*/ 435 w 547"/>
              <a:gd name="T11" fmla="*/ 41 h 275"/>
              <a:gd name="T12" fmla="*/ 457 w 547"/>
              <a:gd name="T13" fmla="*/ 51 h 275"/>
              <a:gd name="T14" fmla="*/ 469 w 547"/>
              <a:gd name="T15" fmla="*/ 65 h 275"/>
              <a:gd name="T16" fmla="*/ 479 w 547"/>
              <a:gd name="T17" fmla="*/ 68 h 275"/>
              <a:gd name="T18" fmla="*/ 498 w 547"/>
              <a:gd name="T19" fmla="*/ 120 h 275"/>
              <a:gd name="T20" fmla="*/ 498 w 547"/>
              <a:gd name="T21" fmla="*/ 136 h 275"/>
              <a:gd name="T22" fmla="*/ 510 w 547"/>
              <a:gd name="T23" fmla="*/ 160 h 275"/>
              <a:gd name="T24" fmla="*/ 516 w 547"/>
              <a:gd name="T25" fmla="*/ 200 h 275"/>
              <a:gd name="T26" fmla="*/ 513 w 547"/>
              <a:gd name="T27" fmla="*/ 212 h 275"/>
              <a:gd name="T28" fmla="*/ 521 w 547"/>
              <a:gd name="T29" fmla="*/ 225 h 275"/>
              <a:gd name="T30" fmla="*/ 547 w 547"/>
              <a:gd name="T31" fmla="*/ 275 h 275"/>
              <a:gd name="T32" fmla="*/ 304 w 547"/>
              <a:gd name="T33" fmla="*/ 272 h 275"/>
              <a:gd name="T34" fmla="*/ 120 w 547"/>
              <a:gd name="T35" fmla="*/ 262 h 275"/>
              <a:gd name="T36" fmla="*/ 125 w 547"/>
              <a:gd name="T37" fmla="*/ 178 h 275"/>
              <a:gd name="T38" fmla="*/ 0 w 547"/>
              <a:gd name="T39" fmla="*/ 16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7" h="275">
                <a:moveTo>
                  <a:pt x="0" y="168"/>
                </a:moveTo>
                <a:lnTo>
                  <a:pt x="15" y="0"/>
                </a:lnTo>
                <a:lnTo>
                  <a:pt x="353" y="21"/>
                </a:lnTo>
                <a:lnTo>
                  <a:pt x="376" y="38"/>
                </a:lnTo>
                <a:lnTo>
                  <a:pt x="416" y="36"/>
                </a:lnTo>
                <a:lnTo>
                  <a:pt x="435" y="41"/>
                </a:lnTo>
                <a:lnTo>
                  <a:pt x="457" y="51"/>
                </a:lnTo>
                <a:lnTo>
                  <a:pt x="469" y="65"/>
                </a:lnTo>
                <a:lnTo>
                  <a:pt x="479" y="68"/>
                </a:lnTo>
                <a:lnTo>
                  <a:pt x="498" y="120"/>
                </a:lnTo>
                <a:lnTo>
                  <a:pt x="498" y="136"/>
                </a:lnTo>
                <a:lnTo>
                  <a:pt x="510" y="160"/>
                </a:lnTo>
                <a:lnTo>
                  <a:pt x="516" y="200"/>
                </a:lnTo>
                <a:lnTo>
                  <a:pt x="513" y="212"/>
                </a:lnTo>
                <a:lnTo>
                  <a:pt x="521" y="225"/>
                </a:lnTo>
                <a:lnTo>
                  <a:pt x="547" y="275"/>
                </a:lnTo>
                <a:lnTo>
                  <a:pt x="304" y="272"/>
                </a:lnTo>
                <a:lnTo>
                  <a:pt x="120" y="262"/>
                </a:lnTo>
                <a:lnTo>
                  <a:pt x="125" y="178"/>
                </a:lnTo>
                <a:lnTo>
                  <a:pt x="0" y="16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Freeform 76">
            <a:extLst>
              <a:ext uri="{FF2B5EF4-FFF2-40B4-BE49-F238E27FC236}">
                <a16:creationId xmlns:a16="http://schemas.microsoft.com/office/drawing/2014/main" id="{C7100872-0797-0975-7A94-C61BC0C7B516}"/>
              </a:ext>
            </a:extLst>
          </p:cNvPr>
          <p:cNvSpPr>
            <a:spLocks/>
          </p:cNvSpPr>
          <p:nvPr/>
        </p:nvSpPr>
        <p:spPr bwMode="auto">
          <a:xfrm>
            <a:off x="4989072" y="4078629"/>
            <a:ext cx="517453" cy="763625"/>
          </a:xfrm>
          <a:custGeom>
            <a:avLst/>
            <a:gdLst>
              <a:gd name="T0" fmla="*/ 0 w 423"/>
              <a:gd name="T1" fmla="*/ 239 h 653"/>
              <a:gd name="T2" fmla="*/ 19 w 423"/>
              <a:gd name="T3" fmla="*/ 278 h 653"/>
              <a:gd name="T4" fmla="*/ 269 w 423"/>
              <a:gd name="T5" fmla="*/ 653 h 653"/>
              <a:gd name="T6" fmla="*/ 279 w 423"/>
              <a:gd name="T7" fmla="*/ 566 h 653"/>
              <a:gd name="T8" fmla="*/ 294 w 423"/>
              <a:gd name="T9" fmla="*/ 561 h 653"/>
              <a:gd name="T10" fmla="*/ 319 w 423"/>
              <a:gd name="T11" fmla="*/ 576 h 653"/>
              <a:gd name="T12" fmla="*/ 341 w 423"/>
              <a:gd name="T13" fmla="*/ 498 h 653"/>
              <a:gd name="T14" fmla="*/ 423 w 423"/>
              <a:gd name="T15" fmla="*/ 84 h 653"/>
              <a:gd name="T16" fmla="*/ 242 w 423"/>
              <a:gd name="T17" fmla="*/ 45 h 653"/>
              <a:gd name="T18" fmla="*/ 63 w 423"/>
              <a:gd name="T19" fmla="*/ 0 h 653"/>
              <a:gd name="T20" fmla="*/ 0 w 423"/>
              <a:gd name="T21" fmla="*/ 2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3" h="653">
                <a:moveTo>
                  <a:pt x="0" y="239"/>
                </a:moveTo>
                <a:lnTo>
                  <a:pt x="19" y="278"/>
                </a:lnTo>
                <a:lnTo>
                  <a:pt x="269" y="653"/>
                </a:lnTo>
                <a:lnTo>
                  <a:pt x="279" y="566"/>
                </a:lnTo>
                <a:lnTo>
                  <a:pt x="294" y="561"/>
                </a:lnTo>
                <a:lnTo>
                  <a:pt x="319" y="576"/>
                </a:lnTo>
                <a:lnTo>
                  <a:pt x="341" y="498"/>
                </a:lnTo>
                <a:lnTo>
                  <a:pt x="423" y="84"/>
                </a:lnTo>
                <a:lnTo>
                  <a:pt x="242" y="45"/>
                </a:lnTo>
                <a:lnTo>
                  <a:pt x="63" y="0"/>
                </a:lnTo>
                <a:lnTo>
                  <a:pt x="0" y="2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Freeform 77">
            <a:extLst>
              <a:ext uri="{FF2B5EF4-FFF2-40B4-BE49-F238E27FC236}">
                <a16:creationId xmlns:a16="http://schemas.microsoft.com/office/drawing/2014/main" id="{A560A5E8-F3FE-FAB0-4522-B8F752B613C5}"/>
              </a:ext>
            </a:extLst>
          </p:cNvPr>
          <p:cNvSpPr>
            <a:spLocks/>
          </p:cNvSpPr>
          <p:nvPr/>
        </p:nvSpPr>
        <p:spPr bwMode="auto">
          <a:xfrm>
            <a:off x="8602684" y="3766396"/>
            <a:ext cx="130893" cy="270134"/>
          </a:xfrm>
          <a:custGeom>
            <a:avLst/>
            <a:gdLst>
              <a:gd name="T0" fmla="*/ 0 w 107"/>
              <a:gd name="T1" fmla="*/ 159 h 231"/>
              <a:gd name="T2" fmla="*/ 7 w 107"/>
              <a:gd name="T3" fmla="*/ 108 h 231"/>
              <a:gd name="T4" fmla="*/ 18 w 107"/>
              <a:gd name="T5" fmla="*/ 84 h 231"/>
              <a:gd name="T6" fmla="*/ 20 w 107"/>
              <a:gd name="T7" fmla="*/ 31 h 231"/>
              <a:gd name="T8" fmla="*/ 19 w 107"/>
              <a:gd name="T9" fmla="*/ 11 h 231"/>
              <a:gd name="T10" fmla="*/ 38 w 107"/>
              <a:gd name="T11" fmla="*/ 0 h 231"/>
              <a:gd name="T12" fmla="*/ 83 w 107"/>
              <a:gd name="T13" fmla="*/ 144 h 231"/>
              <a:gd name="T14" fmla="*/ 105 w 107"/>
              <a:gd name="T15" fmla="*/ 176 h 231"/>
              <a:gd name="T16" fmla="*/ 107 w 107"/>
              <a:gd name="T17" fmla="*/ 182 h 231"/>
              <a:gd name="T18" fmla="*/ 104 w 107"/>
              <a:gd name="T19" fmla="*/ 196 h 231"/>
              <a:gd name="T20" fmla="*/ 83 w 107"/>
              <a:gd name="T21" fmla="*/ 212 h 231"/>
              <a:gd name="T22" fmla="*/ 10 w 107"/>
              <a:gd name="T23" fmla="*/ 231 h 231"/>
              <a:gd name="T24" fmla="*/ 0 w 107"/>
              <a:gd name="T25" fmla="*/ 159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7" h="231">
                <a:moveTo>
                  <a:pt x="0" y="159"/>
                </a:moveTo>
                <a:lnTo>
                  <a:pt x="7" y="108"/>
                </a:lnTo>
                <a:lnTo>
                  <a:pt x="18" y="84"/>
                </a:lnTo>
                <a:lnTo>
                  <a:pt x="20" y="31"/>
                </a:lnTo>
                <a:lnTo>
                  <a:pt x="19" y="11"/>
                </a:lnTo>
                <a:lnTo>
                  <a:pt x="38" y="0"/>
                </a:lnTo>
                <a:lnTo>
                  <a:pt x="83" y="144"/>
                </a:lnTo>
                <a:lnTo>
                  <a:pt x="105" y="176"/>
                </a:lnTo>
                <a:lnTo>
                  <a:pt x="107" y="182"/>
                </a:lnTo>
                <a:lnTo>
                  <a:pt x="104" y="196"/>
                </a:lnTo>
                <a:lnTo>
                  <a:pt x="83" y="212"/>
                </a:lnTo>
                <a:lnTo>
                  <a:pt x="10" y="231"/>
                </a:lnTo>
                <a:lnTo>
                  <a:pt x="0" y="1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79">
            <a:extLst>
              <a:ext uri="{FF2B5EF4-FFF2-40B4-BE49-F238E27FC236}">
                <a16:creationId xmlns:a16="http://schemas.microsoft.com/office/drawing/2014/main" id="{09E8CC01-2FFD-A105-F509-E319C098ACCA}"/>
              </a:ext>
            </a:extLst>
          </p:cNvPr>
          <p:cNvSpPr>
            <a:spLocks/>
          </p:cNvSpPr>
          <p:nvPr/>
        </p:nvSpPr>
        <p:spPr bwMode="auto">
          <a:xfrm>
            <a:off x="8457111" y="4203756"/>
            <a:ext cx="107650" cy="237391"/>
          </a:xfrm>
          <a:custGeom>
            <a:avLst/>
            <a:gdLst>
              <a:gd name="T0" fmla="*/ 0 w 88"/>
              <a:gd name="T1" fmla="*/ 150 h 203"/>
              <a:gd name="T2" fmla="*/ 5 w 88"/>
              <a:gd name="T3" fmla="*/ 138 h 203"/>
              <a:gd name="T4" fmla="*/ 20 w 88"/>
              <a:gd name="T5" fmla="*/ 128 h 203"/>
              <a:gd name="T6" fmla="*/ 28 w 88"/>
              <a:gd name="T7" fmla="*/ 111 h 203"/>
              <a:gd name="T8" fmla="*/ 41 w 88"/>
              <a:gd name="T9" fmla="*/ 99 h 203"/>
              <a:gd name="T10" fmla="*/ 3 w 88"/>
              <a:gd name="T11" fmla="*/ 68 h 203"/>
              <a:gd name="T12" fmla="*/ 2 w 88"/>
              <a:gd name="T13" fmla="*/ 39 h 203"/>
              <a:gd name="T14" fmla="*/ 20 w 88"/>
              <a:gd name="T15" fmla="*/ 0 h 203"/>
              <a:gd name="T16" fmla="*/ 77 w 88"/>
              <a:gd name="T17" fmla="*/ 19 h 203"/>
              <a:gd name="T18" fmla="*/ 77 w 88"/>
              <a:gd name="T19" fmla="*/ 27 h 203"/>
              <a:gd name="T20" fmla="*/ 71 w 88"/>
              <a:gd name="T21" fmla="*/ 49 h 203"/>
              <a:gd name="T22" fmla="*/ 64 w 88"/>
              <a:gd name="T23" fmla="*/ 55 h 203"/>
              <a:gd name="T24" fmla="*/ 63 w 88"/>
              <a:gd name="T25" fmla="*/ 66 h 203"/>
              <a:gd name="T26" fmla="*/ 69 w 88"/>
              <a:gd name="T27" fmla="*/ 69 h 203"/>
              <a:gd name="T28" fmla="*/ 75 w 88"/>
              <a:gd name="T29" fmla="*/ 68 h 203"/>
              <a:gd name="T30" fmla="*/ 81 w 88"/>
              <a:gd name="T31" fmla="*/ 69 h 203"/>
              <a:gd name="T32" fmla="*/ 80 w 88"/>
              <a:gd name="T33" fmla="*/ 64 h 203"/>
              <a:gd name="T34" fmla="*/ 83 w 88"/>
              <a:gd name="T35" fmla="*/ 66 h 203"/>
              <a:gd name="T36" fmla="*/ 87 w 88"/>
              <a:gd name="T37" fmla="*/ 80 h 203"/>
              <a:gd name="T38" fmla="*/ 88 w 88"/>
              <a:gd name="T39" fmla="*/ 122 h 203"/>
              <a:gd name="T40" fmla="*/ 87 w 88"/>
              <a:gd name="T41" fmla="*/ 111 h 203"/>
              <a:gd name="T42" fmla="*/ 83 w 88"/>
              <a:gd name="T43" fmla="*/ 101 h 203"/>
              <a:gd name="T44" fmla="*/ 82 w 88"/>
              <a:gd name="T45" fmla="*/ 107 h 203"/>
              <a:gd name="T46" fmla="*/ 84 w 88"/>
              <a:gd name="T47" fmla="*/ 116 h 203"/>
              <a:gd name="T48" fmla="*/ 82 w 88"/>
              <a:gd name="T49" fmla="*/ 122 h 203"/>
              <a:gd name="T50" fmla="*/ 83 w 88"/>
              <a:gd name="T51" fmla="*/ 134 h 203"/>
              <a:gd name="T52" fmla="*/ 79 w 88"/>
              <a:gd name="T53" fmla="*/ 145 h 203"/>
              <a:gd name="T54" fmla="*/ 73 w 88"/>
              <a:gd name="T55" fmla="*/ 146 h 203"/>
              <a:gd name="T56" fmla="*/ 75 w 88"/>
              <a:gd name="T57" fmla="*/ 156 h 203"/>
              <a:gd name="T58" fmla="*/ 67 w 88"/>
              <a:gd name="T59" fmla="*/ 170 h 203"/>
              <a:gd name="T60" fmla="*/ 55 w 88"/>
              <a:gd name="T61" fmla="*/ 203 h 203"/>
              <a:gd name="T62" fmla="*/ 49 w 88"/>
              <a:gd name="T63" fmla="*/ 203 h 203"/>
              <a:gd name="T64" fmla="*/ 51 w 88"/>
              <a:gd name="T65" fmla="*/ 190 h 203"/>
              <a:gd name="T66" fmla="*/ 47 w 88"/>
              <a:gd name="T67" fmla="*/ 184 h 203"/>
              <a:gd name="T68" fmla="*/ 33 w 88"/>
              <a:gd name="T69" fmla="*/ 186 h 203"/>
              <a:gd name="T70" fmla="*/ 11 w 88"/>
              <a:gd name="T71" fmla="*/ 172 h 203"/>
              <a:gd name="T72" fmla="*/ 4 w 88"/>
              <a:gd name="T73" fmla="*/ 166 h 203"/>
              <a:gd name="T74" fmla="*/ 0 w 88"/>
              <a:gd name="T75" fmla="*/ 15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" h="203">
                <a:moveTo>
                  <a:pt x="0" y="150"/>
                </a:moveTo>
                <a:lnTo>
                  <a:pt x="5" y="138"/>
                </a:lnTo>
                <a:lnTo>
                  <a:pt x="20" y="128"/>
                </a:lnTo>
                <a:lnTo>
                  <a:pt x="28" y="111"/>
                </a:lnTo>
                <a:lnTo>
                  <a:pt x="41" y="99"/>
                </a:lnTo>
                <a:lnTo>
                  <a:pt x="3" y="68"/>
                </a:lnTo>
                <a:lnTo>
                  <a:pt x="2" y="39"/>
                </a:lnTo>
                <a:lnTo>
                  <a:pt x="20" y="0"/>
                </a:lnTo>
                <a:lnTo>
                  <a:pt x="77" y="19"/>
                </a:lnTo>
                <a:lnTo>
                  <a:pt x="77" y="27"/>
                </a:lnTo>
                <a:lnTo>
                  <a:pt x="71" y="49"/>
                </a:lnTo>
                <a:lnTo>
                  <a:pt x="64" y="55"/>
                </a:lnTo>
                <a:lnTo>
                  <a:pt x="63" y="66"/>
                </a:lnTo>
                <a:lnTo>
                  <a:pt x="69" y="69"/>
                </a:lnTo>
                <a:lnTo>
                  <a:pt x="75" y="68"/>
                </a:lnTo>
                <a:lnTo>
                  <a:pt x="81" y="69"/>
                </a:lnTo>
                <a:lnTo>
                  <a:pt x="80" y="64"/>
                </a:lnTo>
                <a:lnTo>
                  <a:pt x="83" y="66"/>
                </a:lnTo>
                <a:lnTo>
                  <a:pt x="87" y="80"/>
                </a:lnTo>
                <a:lnTo>
                  <a:pt x="88" y="122"/>
                </a:lnTo>
                <a:lnTo>
                  <a:pt x="87" y="111"/>
                </a:lnTo>
                <a:lnTo>
                  <a:pt x="83" y="101"/>
                </a:lnTo>
                <a:lnTo>
                  <a:pt x="82" y="107"/>
                </a:lnTo>
                <a:lnTo>
                  <a:pt x="84" y="116"/>
                </a:lnTo>
                <a:lnTo>
                  <a:pt x="82" y="122"/>
                </a:lnTo>
                <a:lnTo>
                  <a:pt x="83" y="134"/>
                </a:lnTo>
                <a:lnTo>
                  <a:pt x="79" y="145"/>
                </a:lnTo>
                <a:lnTo>
                  <a:pt x="73" y="146"/>
                </a:lnTo>
                <a:lnTo>
                  <a:pt x="75" y="156"/>
                </a:lnTo>
                <a:lnTo>
                  <a:pt x="67" y="170"/>
                </a:lnTo>
                <a:lnTo>
                  <a:pt x="55" y="203"/>
                </a:lnTo>
                <a:lnTo>
                  <a:pt x="49" y="203"/>
                </a:lnTo>
                <a:lnTo>
                  <a:pt x="51" y="190"/>
                </a:lnTo>
                <a:lnTo>
                  <a:pt x="47" y="184"/>
                </a:lnTo>
                <a:lnTo>
                  <a:pt x="33" y="186"/>
                </a:lnTo>
                <a:lnTo>
                  <a:pt x="11" y="172"/>
                </a:lnTo>
                <a:lnTo>
                  <a:pt x="4" y="166"/>
                </a:lnTo>
                <a:lnTo>
                  <a:pt x="0" y="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Freeform 81">
            <a:extLst>
              <a:ext uri="{FF2B5EF4-FFF2-40B4-BE49-F238E27FC236}">
                <a16:creationId xmlns:a16="http://schemas.microsoft.com/office/drawing/2014/main" id="{A3AC8533-86EA-3AE8-AE6D-D99231CFE063}"/>
              </a:ext>
            </a:extLst>
          </p:cNvPr>
          <p:cNvSpPr>
            <a:spLocks/>
          </p:cNvSpPr>
          <p:nvPr/>
        </p:nvSpPr>
        <p:spPr bwMode="auto">
          <a:xfrm>
            <a:off x="5723049" y="4725313"/>
            <a:ext cx="571279" cy="558978"/>
          </a:xfrm>
          <a:custGeom>
            <a:avLst/>
            <a:gdLst>
              <a:gd name="T0" fmla="*/ 0 w 467"/>
              <a:gd name="T1" fmla="*/ 470 h 478"/>
              <a:gd name="T2" fmla="*/ 58 w 467"/>
              <a:gd name="T3" fmla="*/ 478 h 478"/>
              <a:gd name="T4" fmla="*/ 64 w 467"/>
              <a:gd name="T5" fmla="*/ 442 h 478"/>
              <a:gd name="T6" fmla="*/ 182 w 467"/>
              <a:gd name="T7" fmla="*/ 457 h 478"/>
              <a:gd name="T8" fmla="*/ 177 w 467"/>
              <a:gd name="T9" fmla="*/ 439 h 478"/>
              <a:gd name="T10" fmla="*/ 195 w 467"/>
              <a:gd name="T11" fmla="*/ 441 h 478"/>
              <a:gd name="T12" fmla="*/ 429 w 467"/>
              <a:gd name="T13" fmla="*/ 464 h 478"/>
              <a:gd name="T14" fmla="*/ 464 w 467"/>
              <a:gd name="T15" fmla="*/ 88 h 478"/>
              <a:gd name="T16" fmla="*/ 467 w 467"/>
              <a:gd name="T17" fmla="*/ 44 h 478"/>
              <a:gd name="T18" fmla="*/ 269 w 467"/>
              <a:gd name="T19" fmla="*/ 26 h 478"/>
              <a:gd name="T20" fmla="*/ 69 w 467"/>
              <a:gd name="T21" fmla="*/ 0 h 478"/>
              <a:gd name="T22" fmla="*/ 0 w 467"/>
              <a:gd name="T23" fmla="*/ 470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7" h="478">
                <a:moveTo>
                  <a:pt x="0" y="470"/>
                </a:moveTo>
                <a:lnTo>
                  <a:pt x="58" y="478"/>
                </a:lnTo>
                <a:lnTo>
                  <a:pt x="64" y="442"/>
                </a:lnTo>
                <a:lnTo>
                  <a:pt x="182" y="457"/>
                </a:lnTo>
                <a:lnTo>
                  <a:pt x="177" y="439"/>
                </a:lnTo>
                <a:lnTo>
                  <a:pt x="195" y="441"/>
                </a:lnTo>
                <a:lnTo>
                  <a:pt x="429" y="464"/>
                </a:lnTo>
                <a:lnTo>
                  <a:pt x="464" y="88"/>
                </a:lnTo>
                <a:lnTo>
                  <a:pt x="467" y="44"/>
                </a:lnTo>
                <a:lnTo>
                  <a:pt x="269" y="26"/>
                </a:lnTo>
                <a:lnTo>
                  <a:pt x="69" y="0"/>
                </a:lnTo>
                <a:lnTo>
                  <a:pt x="0" y="4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Freeform 83">
            <a:extLst>
              <a:ext uri="{FF2B5EF4-FFF2-40B4-BE49-F238E27FC236}">
                <a16:creationId xmlns:a16="http://schemas.microsoft.com/office/drawing/2014/main" id="{95D9E870-4E1C-4CA2-10C1-54A66B8EE308}"/>
              </a:ext>
            </a:extLst>
          </p:cNvPr>
          <p:cNvSpPr>
            <a:spLocks/>
          </p:cNvSpPr>
          <p:nvPr/>
        </p:nvSpPr>
        <p:spPr bwMode="auto">
          <a:xfrm>
            <a:off x="8086453" y="3833053"/>
            <a:ext cx="480755" cy="411633"/>
          </a:xfrm>
          <a:custGeom>
            <a:avLst/>
            <a:gdLst>
              <a:gd name="T0" fmla="*/ 0 w 393"/>
              <a:gd name="T1" fmla="*/ 303 h 352"/>
              <a:gd name="T2" fmla="*/ 13 w 393"/>
              <a:gd name="T3" fmla="*/ 323 h 352"/>
              <a:gd name="T4" fmla="*/ 269 w 393"/>
              <a:gd name="T5" fmla="*/ 274 h 352"/>
              <a:gd name="T6" fmla="*/ 287 w 393"/>
              <a:gd name="T7" fmla="*/ 283 h 352"/>
              <a:gd name="T8" fmla="*/ 298 w 393"/>
              <a:gd name="T9" fmla="*/ 303 h 352"/>
              <a:gd name="T10" fmla="*/ 323 w 393"/>
              <a:gd name="T11" fmla="*/ 317 h 352"/>
              <a:gd name="T12" fmla="*/ 380 w 393"/>
              <a:gd name="T13" fmla="*/ 336 h 352"/>
              <a:gd name="T14" fmla="*/ 380 w 393"/>
              <a:gd name="T15" fmla="*/ 344 h 352"/>
              <a:gd name="T16" fmla="*/ 384 w 393"/>
              <a:gd name="T17" fmla="*/ 352 h 352"/>
              <a:gd name="T18" fmla="*/ 388 w 393"/>
              <a:gd name="T19" fmla="*/ 347 h 352"/>
              <a:gd name="T20" fmla="*/ 393 w 393"/>
              <a:gd name="T21" fmla="*/ 331 h 352"/>
              <a:gd name="T22" fmla="*/ 393 w 393"/>
              <a:gd name="T23" fmla="*/ 301 h 352"/>
              <a:gd name="T24" fmla="*/ 384 w 393"/>
              <a:gd name="T25" fmla="*/ 244 h 352"/>
              <a:gd name="T26" fmla="*/ 383 w 393"/>
              <a:gd name="T27" fmla="*/ 184 h 352"/>
              <a:gd name="T28" fmla="*/ 373 w 393"/>
              <a:gd name="T29" fmla="*/ 137 h 352"/>
              <a:gd name="T30" fmla="*/ 356 w 393"/>
              <a:gd name="T31" fmla="*/ 98 h 352"/>
              <a:gd name="T32" fmla="*/ 351 w 393"/>
              <a:gd name="T33" fmla="*/ 60 h 352"/>
              <a:gd name="T34" fmla="*/ 335 w 393"/>
              <a:gd name="T35" fmla="*/ 0 h 352"/>
              <a:gd name="T36" fmla="*/ 256 w 393"/>
              <a:gd name="T37" fmla="*/ 20 h 352"/>
              <a:gd name="T38" fmla="*/ 251 w 393"/>
              <a:gd name="T39" fmla="*/ 19 h 352"/>
              <a:gd name="T40" fmla="*/ 226 w 393"/>
              <a:gd name="T41" fmla="*/ 39 h 352"/>
              <a:gd name="T42" fmla="*/ 204 w 393"/>
              <a:gd name="T43" fmla="*/ 70 h 352"/>
              <a:gd name="T44" fmla="*/ 203 w 393"/>
              <a:gd name="T45" fmla="*/ 83 h 352"/>
              <a:gd name="T46" fmla="*/ 192 w 393"/>
              <a:gd name="T47" fmla="*/ 97 h 352"/>
              <a:gd name="T48" fmla="*/ 175 w 393"/>
              <a:gd name="T49" fmla="*/ 113 h 352"/>
              <a:gd name="T50" fmla="*/ 183 w 393"/>
              <a:gd name="T51" fmla="*/ 124 h 352"/>
              <a:gd name="T52" fmla="*/ 184 w 393"/>
              <a:gd name="T53" fmla="*/ 116 h 352"/>
              <a:gd name="T54" fmla="*/ 190 w 393"/>
              <a:gd name="T55" fmla="*/ 118 h 352"/>
              <a:gd name="T56" fmla="*/ 187 w 393"/>
              <a:gd name="T57" fmla="*/ 122 h 352"/>
              <a:gd name="T58" fmla="*/ 191 w 393"/>
              <a:gd name="T59" fmla="*/ 124 h 352"/>
              <a:gd name="T60" fmla="*/ 188 w 393"/>
              <a:gd name="T61" fmla="*/ 132 h 352"/>
              <a:gd name="T62" fmla="*/ 184 w 393"/>
              <a:gd name="T63" fmla="*/ 131 h 352"/>
              <a:gd name="T64" fmla="*/ 184 w 393"/>
              <a:gd name="T65" fmla="*/ 135 h 352"/>
              <a:gd name="T66" fmla="*/ 192 w 393"/>
              <a:gd name="T67" fmla="*/ 146 h 352"/>
              <a:gd name="T68" fmla="*/ 193 w 393"/>
              <a:gd name="T69" fmla="*/ 156 h 352"/>
              <a:gd name="T70" fmla="*/ 180 w 393"/>
              <a:gd name="T71" fmla="*/ 162 h 352"/>
              <a:gd name="T72" fmla="*/ 168 w 393"/>
              <a:gd name="T73" fmla="*/ 181 h 352"/>
              <a:gd name="T74" fmla="*/ 154 w 393"/>
              <a:gd name="T75" fmla="*/ 191 h 352"/>
              <a:gd name="T76" fmla="*/ 129 w 393"/>
              <a:gd name="T77" fmla="*/ 192 h 352"/>
              <a:gd name="T78" fmla="*/ 120 w 393"/>
              <a:gd name="T79" fmla="*/ 199 h 352"/>
              <a:gd name="T80" fmla="*/ 106 w 393"/>
              <a:gd name="T81" fmla="*/ 193 h 352"/>
              <a:gd name="T82" fmla="*/ 63 w 393"/>
              <a:gd name="T83" fmla="*/ 198 h 352"/>
              <a:gd name="T84" fmla="*/ 31 w 393"/>
              <a:gd name="T85" fmla="*/ 211 h 352"/>
              <a:gd name="T86" fmla="*/ 33 w 393"/>
              <a:gd name="T87" fmla="*/ 222 h 352"/>
              <a:gd name="T88" fmla="*/ 31 w 393"/>
              <a:gd name="T89" fmla="*/ 227 h 352"/>
              <a:gd name="T90" fmla="*/ 33 w 393"/>
              <a:gd name="T91" fmla="*/ 227 h 352"/>
              <a:gd name="T92" fmla="*/ 38 w 393"/>
              <a:gd name="T93" fmla="*/ 238 h 352"/>
              <a:gd name="T94" fmla="*/ 43 w 393"/>
              <a:gd name="T95" fmla="*/ 237 h 352"/>
              <a:gd name="T96" fmla="*/ 48 w 393"/>
              <a:gd name="T97" fmla="*/ 248 h 352"/>
              <a:gd name="T98" fmla="*/ 47 w 393"/>
              <a:gd name="T99" fmla="*/ 252 h 352"/>
              <a:gd name="T100" fmla="*/ 38 w 393"/>
              <a:gd name="T101" fmla="*/ 258 h 352"/>
              <a:gd name="T102" fmla="*/ 35 w 393"/>
              <a:gd name="T103" fmla="*/ 270 h 352"/>
              <a:gd name="T104" fmla="*/ 0 w 393"/>
              <a:gd name="T105" fmla="*/ 30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3" h="352">
                <a:moveTo>
                  <a:pt x="0" y="303"/>
                </a:moveTo>
                <a:lnTo>
                  <a:pt x="13" y="323"/>
                </a:lnTo>
                <a:lnTo>
                  <a:pt x="269" y="274"/>
                </a:lnTo>
                <a:lnTo>
                  <a:pt x="287" y="283"/>
                </a:lnTo>
                <a:lnTo>
                  <a:pt x="298" y="303"/>
                </a:lnTo>
                <a:lnTo>
                  <a:pt x="323" y="317"/>
                </a:lnTo>
                <a:lnTo>
                  <a:pt x="380" y="336"/>
                </a:lnTo>
                <a:lnTo>
                  <a:pt x="380" y="344"/>
                </a:lnTo>
                <a:lnTo>
                  <a:pt x="384" y="352"/>
                </a:lnTo>
                <a:lnTo>
                  <a:pt x="388" y="347"/>
                </a:lnTo>
                <a:lnTo>
                  <a:pt x="393" y="331"/>
                </a:lnTo>
                <a:lnTo>
                  <a:pt x="393" y="301"/>
                </a:lnTo>
                <a:lnTo>
                  <a:pt x="384" y="244"/>
                </a:lnTo>
                <a:lnTo>
                  <a:pt x="383" y="184"/>
                </a:lnTo>
                <a:lnTo>
                  <a:pt x="373" y="137"/>
                </a:lnTo>
                <a:lnTo>
                  <a:pt x="356" y="98"/>
                </a:lnTo>
                <a:lnTo>
                  <a:pt x="351" y="60"/>
                </a:lnTo>
                <a:lnTo>
                  <a:pt x="335" y="0"/>
                </a:lnTo>
                <a:lnTo>
                  <a:pt x="256" y="20"/>
                </a:lnTo>
                <a:lnTo>
                  <a:pt x="251" y="19"/>
                </a:lnTo>
                <a:lnTo>
                  <a:pt x="226" y="39"/>
                </a:lnTo>
                <a:lnTo>
                  <a:pt x="204" y="70"/>
                </a:lnTo>
                <a:lnTo>
                  <a:pt x="203" y="83"/>
                </a:lnTo>
                <a:lnTo>
                  <a:pt x="192" y="97"/>
                </a:lnTo>
                <a:lnTo>
                  <a:pt x="175" y="113"/>
                </a:lnTo>
                <a:lnTo>
                  <a:pt x="183" y="124"/>
                </a:lnTo>
                <a:lnTo>
                  <a:pt x="184" y="116"/>
                </a:lnTo>
                <a:lnTo>
                  <a:pt x="190" y="118"/>
                </a:lnTo>
                <a:lnTo>
                  <a:pt x="187" y="122"/>
                </a:lnTo>
                <a:lnTo>
                  <a:pt x="191" y="124"/>
                </a:lnTo>
                <a:lnTo>
                  <a:pt x="188" y="132"/>
                </a:lnTo>
                <a:lnTo>
                  <a:pt x="184" y="131"/>
                </a:lnTo>
                <a:lnTo>
                  <a:pt x="184" y="135"/>
                </a:lnTo>
                <a:lnTo>
                  <a:pt x="192" y="146"/>
                </a:lnTo>
                <a:lnTo>
                  <a:pt x="193" y="156"/>
                </a:lnTo>
                <a:lnTo>
                  <a:pt x="180" y="162"/>
                </a:lnTo>
                <a:lnTo>
                  <a:pt x="168" y="181"/>
                </a:lnTo>
                <a:lnTo>
                  <a:pt x="154" y="191"/>
                </a:lnTo>
                <a:lnTo>
                  <a:pt x="129" y="192"/>
                </a:lnTo>
                <a:lnTo>
                  <a:pt x="120" y="199"/>
                </a:lnTo>
                <a:lnTo>
                  <a:pt x="106" y="193"/>
                </a:lnTo>
                <a:lnTo>
                  <a:pt x="63" y="198"/>
                </a:lnTo>
                <a:lnTo>
                  <a:pt x="31" y="211"/>
                </a:lnTo>
                <a:lnTo>
                  <a:pt x="33" y="222"/>
                </a:lnTo>
                <a:lnTo>
                  <a:pt x="31" y="227"/>
                </a:lnTo>
                <a:lnTo>
                  <a:pt x="33" y="227"/>
                </a:lnTo>
                <a:lnTo>
                  <a:pt x="38" y="238"/>
                </a:lnTo>
                <a:lnTo>
                  <a:pt x="43" y="237"/>
                </a:lnTo>
                <a:lnTo>
                  <a:pt x="48" y="248"/>
                </a:lnTo>
                <a:lnTo>
                  <a:pt x="47" y="252"/>
                </a:lnTo>
                <a:lnTo>
                  <a:pt x="38" y="258"/>
                </a:lnTo>
                <a:lnTo>
                  <a:pt x="35" y="270"/>
                </a:lnTo>
                <a:lnTo>
                  <a:pt x="0" y="3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Freeform 85">
            <a:extLst>
              <a:ext uri="{FF2B5EF4-FFF2-40B4-BE49-F238E27FC236}">
                <a16:creationId xmlns:a16="http://schemas.microsoft.com/office/drawing/2014/main" id="{A8E508EF-D430-0A17-C2F5-82FDB539F098}"/>
              </a:ext>
            </a:extLst>
          </p:cNvPr>
          <p:cNvSpPr>
            <a:spLocks/>
          </p:cNvSpPr>
          <p:nvPr/>
        </p:nvSpPr>
        <p:spPr bwMode="auto">
          <a:xfrm>
            <a:off x="8534178" y="4262225"/>
            <a:ext cx="13456" cy="18710"/>
          </a:xfrm>
          <a:custGeom>
            <a:avLst/>
            <a:gdLst>
              <a:gd name="T0" fmla="*/ 0 w 11"/>
              <a:gd name="T1" fmla="*/ 16 h 16"/>
              <a:gd name="T2" fmla="*/ 1 w 11"/>
              <a:gd name="T3" fmla="*/ 5 h 16"/>
              <a:gd name="T4" fmla="*/ 8 w 11"/>
              <a:gd name="T5" fmla="*/ 0 h 16"/>
              <a:gd name="T6" fmla="*/ 11 w 11"/>
              <a:gd name="T7" fmla="*/ 3 h 16"/>
              <a:gd name="T8" fmla="*/ 5 w 11"/>
              <a:gd name="T9" fmla="*/ 13 h 16"/>
              <a:gd name="T10" fmla="*/ 0 w 11"/>
              <a:gd name="T11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6">
                <a:moveTo>
                  <a:pt x="0" y="16"/>
                </a:moveTo>
                <a:lnTo>
                  <a:pt x="1" y="5"/>
                </a:lnTo>
                <a:lnTo>
                  <a:pt x="8" y="0"/>
                </a:lnTo>
                <a:lnTo>
                  <a:pt x="11" y="3"/>
                </a:lnTo>
                <a:lnTo>
                  <a:pt x="5" y="13"/>
                </a:lnTo>
                <a:lnTo>
                  <a:pt x="0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86">
            <a:extLst>
              <a:ext uri="{FF2B5EF4-FFF2-40B4-BE49-F238E27FC236}">
                <a16:creationId xmlns:a16="http://schemas.microsoft.com/office/drawing/2014/main" id="{9AC741EC-C3CC-C632-E4EA-A2CE319D7523}"/>
              </a:ext>
            </a:extLst>
          </p:cNvPr>
          <p:cNvSpPr>
            <a:spLocks/>
          </p:cNvSpPr>
          <p:nvPr/>
        </p:nvSpPr>
        <p:spPr bwMode="auto">
          <a:xfrm>
            <a:off x="8550082" y="4183875"/>
            <a:ext cx="150465" cy="85366"/>
          </a:xfrm>
          <a:custGeom>
            <a:avLst/>
            <a:gdLst>
              <a:gd name="T0" fmla="*/ 0 w 123"/>
              <a:gd name="T1" fmla="*/ 66 h 73"/>
              <a:gd name="T2" fmla="*/ 2 w 123"/>
              <a:gd name="T3" fmla="*/ 72 h 73"/>
              <a:gd name="T4" fmla="*/ 6 w 123"/>
              <a:gd name="T5" fmla="*/ 72 h 73"/>
              <a:gd name="T6" fmla="*/ 10 w 123"/>
              <a:gd name="T7" fmla="*/ 66 h 73"/>
              <a:gd name="T8" fmla="*/ 14 w 123"/>
              <a:gd name="T9" fmla="*/ 65 h 73"/>
              <a:gd name="T10" fmla="*/ 15 w 123"/>
              <a:gd name="T11" fmla="*/ 66 h 73"/>
              <a:gd name="T12" fmla="*/ 9 w 123"/>
              <a:gd name="T13" fmla="*/ 73 h 73"/>
              <a:gd name="T14" fmla="*/ 20 w 123"/>
              <a:gd name="T15" fmla="*/ 68 h 73"/>
              <a:gd name="T16" fmla="*/ 21 w 123"/>
              <a:gd name="T17" fmla="*/ 66 h 73"/>
              <a:gd name="T18" fmla="*/ 38 w 123"/>
              <a:gd name="T19" fmla="*/ 58 h 73"/>
              <a:gd name="T20" fmla="*/ 52 w 123"/>
              <a:gd name="T21" fmla="*/ 48 h 73"/>
              <a:gd name="T22" fmla="*/ 67 w 123"/>
              <a:gd name="T23" fmla="*/ 42 h 73"/>
              <a:gd name="T24" fmla="*/ 80 w 123"/>
              <a:gd name="T25" fmla="*/ 34 h 73"/>
              <a:gd name="T26" fmla="*/ 80 w 123"/>
              <a:gd name="T27" fmla="*/ 35 h 73"/>
              <a:gd name="T28" fmla="*/ 54 w 123"/>
              <a:gd name="T29" fmla="*/ 54 h 73"/>
              <a:gd name="T30" fmla="*/ 50 w 123"/>
              <a:gd name="T31" fmla="*/ 56 h 73"/>
              <a:gd name="T32" fmla="*/ 53 w 123"/>
              <a:gd name="T33" fmla="*/ 57 h 73"/>
              <a:gd name="T34" fmla="*/ 60 w 123"/>
              <a:gd name="T35" fmla="*/ 53 h 73"/>
              <a:gd name="T36" fmla="*/ 98 w 123"/>
              <a:gd name="T37" fmla="*/ 25 h 73"/>
              <a:gd name="T38" fmla="*/ 104 w 123"/>
              <a:gd name="T39" fmla="*/ 19 h 73"/>
              <a:gd name="T40" fmla="*/ 121 w 123"/>
              <a:gd name="T41" fmla="*/ 4 h 73"/>
              <a:gd name="T42" fmla="*/ 123 w 123"/>
              <a:gd name="T43" fmla="*/ 0 h 73"/>
              <a:gd name="T44" fmla="*/ 119 w 123"/>
              <a:gd name="T45" fmla="*/ 1 h 73"/>
              <a:gd name="T46" fmla="*/ 110 w 123"/>
              <a:gd name="T47" fmla="*/ 9 h 73"/>
              <a:gd name="T48" fmla="*/ 106 w 123"/>
              <a:gd name="T49" fmla="*/ 7 h 73"/>
              <a:gd name="T50" fmla="*/ 98 w 123"/>
              <a:gd name="T51" fmla="*/ 13 h 73"/>
              <a:gd name="T52" fmla="*/ 96 w 123"/>
              <a:gd name="T53" fmla="*/ 11 h 73"/>
              <a:gd name="T54" fmla="*/ 89 w 123"/>
              <a:gd name="T55" fmla="*/ 28 h 73"/>
              <a:gd name="T56" fmla="*/ 86 w 123"/>
              <a:gd name="T57" fmla="*/ 25 h 73"/>
              <a:gd name="T58" fmla="*/ 80 w 123"/>
              <a:gd name="T59" fmla="*/ 25 h 73"/>
              <a:gd name="T60" fmla="*/ 91 w 123"/>
              <a:gd name="T61" fmla="*/ 12 h 73"/>
              <a:gd name="T62" fmla="*/ 89 w 123"/>
              <a:gd name="T63" fmla="*/ 9 h 73"/>
              <a:gd name="T64" fmla="*/ 98 w 123"/>
              <a:gd name="T65" fmla="*/ 0 h 73"/>
              <a:gd name="T66" fmla="*/ 95 w 123"/>
              <a:gd name="T67" fmla="*/ 0 h 73"/>
              <a:gd name="T68" fmla="*/ 78 w 123"/>
              <a:gd name="T69" fmla="*/ 19 h 73"/>
              <a:gd name="T70" fmla="*/ 58 w 123"/>
              <a:gd name="T71" fmla="*/ 26 h 73"/>
              <a:gd name="T72" fmla="*/ 48 w 123"/>
              <a:gd name="T73" fmla="*/ 27 h 73"/>
              <a:gd name="T74" fmla="*/ 46 w 123"/>
              <a:gd name="T75" fmla="*/ 32 h 73"/>
              <a:gd name="T76" fmla="*/ 34 w 123"/>
              <a:gd name="T77" fmla="*/ 36 h 73"/>
              <a:gd name="T78" fmla="*/ 28 w 123"/>
              <a:gd name="T79" fmla="*/ 35 h 73"/>
              <a:gd name="T80" fmla="*/ 28 w 123"/>
              <a:gd name="T81" fmla="*/ 39 h 73"/>
              <a:gd name="T82" fmla="*/ 23 w 123"/>
              <a:gd name="T83" fmla="*/ 39 h 73"/>
              <a:gd name="T84" fmla="*/ 20 w 123"/>
              <a:gd name="T85" fmla="*/ 42 h 73"/>
              <a:gd name="T86" fmla="*/ 19 w 123"/>
              <a:gd name="T87" fmla="*/ 48 h 73"/>
              <a:gd name="T88" fmla="*/ 16 w 123"/>
              <a:gd name="T89" fmla="*/ 46 h 73"/>
              <a:gd name="T90" fmla="*/ 13 w 123"/>
              <a:gd name="T91" fmla="*/ 53 h 73"/>
              <a:gd name="T92" fmla="*/ 5 w 123"/>
              <a:gd name="T93" fmla="*/ 55 h 73"/>
              <a:gd name="T94" fmla="*/ 4 w 123"/>
              <a:gd name="T95" fmla="*/ 60 h 73"/>
              <a:gd name="T96" fmla="*/ 0 w 123"/>
              <a:gd name="T97" fmla="*/ 6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3" h="73">
                <a:moveTo>
                  <a:pt x="0" y="66"/>
                </a:moveTo>
                <a:lnTo>
                  <a:pt x="2" y="72"/>
                </a:lnTo>
                <a:lnTo>
                  <a:pt x="6" y="72"/>
                </a:lnTo>
                <a:lnTo>
                  <a:pt x="10" y="66"/>
                </a:lnTo>
                <a:lnTo>
                  <a:pt x="14" y="65"/>
                </a:lnTo>
                <a:lnTo>
                  <a:pt x="15" y="66"/>
                </a:lnTo>
                <a:lnTo>
                  <a:pt x="9" y="73"/>
                </a:lnTo>
                <a:lnTo>
                  <a:pt x="20" y="68"/>
                </a:lnTo>
                <a:lnTo>
                  <a:pt x="21" y="66"/>
                </a:lnTo>
                <a:lnTo>
                  <a:pt x="38" y="58"/>
                </a:lnTo>
                <a:lnTo>
                  <a:pt x="52" y="48"/>
                </a:lnTo>
                <a:lnTo>
                  <a:pt x="67" y="42"/>
                </a:lnTo>
                <a:lnTo>
                  <a:pt x="80" y="34"/>
                </a:lnTo>
                <a:lnTo>
                  <a:pt x="80" y="35"/>
                </a:lnTo>
                <a:lnTo>
                  <a:pt x="54" y="54"/>
                </a:lnTo>
                <a:lnTo>
                  <a:pt x="50" y="56"/>
                </a:lnTo>
                <a:lnTo>
                  <a:pt x="53" y="57"/>
                </a:lnTo>
                <a:lnTo>
                  <a:pt x="60" y="53"/>
                </a:lnTo>
                <a:lnTo>
                  <a:pt x="98" y="25"/>
                </a:lnTo>
                <a:lnTo>
                  <a:pt x="104" y="19"/>
                </a:lnTo>
                <a:lnTo>
                  <a:pt x="121" y="4"/>
                </a:lnTo>
                <a:lnTo>
                  <a:pt x="123" y="0"/>
                </a:lnTo>
                <a:lnTo>
                  <a:pt x="119" y="1"/>
                </a:lnTo>
                <a:lnTo>
                  <a:pt x="110" y="9"/>
                </a:lnTo>
                <a:lnTo>
                  <a:pt x="106" y="7"/>
                </a:lnTo>
                <a:lnTo>
                  <a:pt x="98" y="13"/>
                </a:lnTo>
                <a:lnTo>
                  <a:pt x="96" y="11"/>
                </a:lnTo>
                <a:lnTo>
                  <a:pt x="89" y="28"/>
                </a:lnTo>
                <a:lnTo>
                  <a:pt x="86" y="25"/>
                </a:lnTo>
                <a:lnTo>
                  <a:pt x="80" y="25"/>
                </a:lnTo>
                <a:lnTo>
                  <a:pt x="91" y="12"/>
                </a:lnTo>
                <a:lnTo>
                  <a:pt x="89" y="9"/>
                </a:lnTo>
                <a:lnTo>
                  <a:pt x="98" y="0"/>
                </a:lnTo>
                <a:lnTo>
                  <a:pt x="95" y="0"/>
                </a:lnTo>
                <a:lnTo>
                  <a:pt x="78" y="19"/>
                </a:lnTo>
                <a:lnTo>
                  <a:pt x="58" y="26"/>
                </a:lnTo>
                <a:lnTo>
                  <a:pt x="48" y="27"/>
                </a:lnTo>
                <a:lnTo>
                  <a:pt x="46" y="32"/>
                </a:lnTo>
                <a:lnTo>
                  <a:pt x="34" y="36"/>
                </a:lnTo>
                <a:lnTo>
                  <a:pt x="28" y="35"/>
                </a:lnTo>
                <a:lnTo>
                  <a:pt x="28" y="39"/>
                </a:lnTo>
                <a:lnTo>
                  <a:pt x="23" y="39"/>
                </a:lnTo>
                <a:lnTo>
                  <a:pt x="20" y="42"/>
                </a:lnTo>
                <a:lnTo>
                  <a:pt x="19" y="48"/>
                </a:lnTo>
                <a:lnTo>
                  <a:pt x="16" y="46"/>
                </a:lnTo>
                <a:lnTo>
                  <a:pt x="13" y="53"/>
                </a:lnTo>
                <a:lnTo>
                  <a:pt x="5" y="55"/>
                </a:lnTo>
                <a:lnTo>
                  <a:pt x="4" y="60"/>
                </a:lnTo>
                <a:lnTo>
                  <a:pt x="0" y="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Freeform 88">
            <a:extLst>
              <a:ext uri="{FF2B5EF4-FFF2-40B4-BE49-F238E27FC236}">
                <a16:creationId xmlns:a16="http://schemas.microsoft.com/office/drawing/2014/main" id="{53F97213-0DC4-8B24-A97F-19F907C06E53}"/>
              </a:ext>
            </a:extLst>
          </p:cNvPr>
          <p:cNvSpPr>
            <a:spLocks/>
          </p:cNvSpPr>
          <p:nvPr/>
        </p:nvSpPr>
        <p:spPr bwMode="auto">
          <a:xfrm>
            <a:off x="7833231" y="4689061"/>
            <a:ext cx="694831" cy="297030"/>
          </a:xfrm>
          <a:custGeom>
            <a:avLst/>
            <a:gdLst>
              <a:gd name="T0" fmla="*/ 1 w 568"/>
              <a:gd name="T1" fmla="*/ 219 h 254"/>
              <a:gd name="T2" fmla="*/ 131 w 568"/>
              <a:gd name="T3" fmla="*/ 185 h 254"/>
              <a:gd name="T4" fmla="*/ 258 w 568"/>
              <a:gd name="T5" fmla="*/ 198 h 254"/>
              <a:gd name="T6" fmla="*/ 406 w 568"/>
              <a:gd name="T7" fmla="*/ 254 h 254"/>
              <a:gd name="T8" fmla="*/ 441 w 568"/>
              <a:gd name="T9" fmla="*/ 245 h 254"/>
              <a:gd name="T10" fmla="*/ 450 w 568"/>
              <a:gd name="T11" fmla="*/ 237 h 254"/>
              <a:gd name="T12" fmla="*/ 467 w 568"/>
              <a:gd name="T13" fmla="*/ 192 h 254"/>
              <a:gd name="T14" fmla="*/ 472 w 568"/>
              <a:gd name="T15" fmla="*/ 181 h 254"/>
              <a:gd name="T16" fmla="*/ 469 w 568"/>
              <a:gd name="T17" fmla="*/ 167 h 254"/>
              <a:gd name="T18" fmla="*/ 476 w 568"/>
              <a:gd name="T19" fmla="*/ 178 h 254"/>
              <a:gd name="T20" fmla="*/ 488 w 568"/>
              <a:gd name="T21" fmla="*/ 173 h 254"/>
              <a:gd name="T22" fmla="*/ 488 w 568"/>
              <a:gd name="T23" fmla="*/ 161 h 254"/>
              <a:gd name="T24" fmla="*/ 495 w 568"/>
              <a:gd name="T25" fmla="*/ 168 h 254"/>
              <a:gd name="T26" fmla="*/ 531 w 568"/>
              <a:gd name="T27" fmla="*/ 157 h 254"/>
              <a:gd name="T28" fmla="*/ 539 w 568"/>
              <a:gd name="T29" fmla="*/ 130 h 254"/>
              <a:gd name="T30" fmla="*/ 530 w 568"/>
              <a:gd name="T31" fmla="*/ 128 h 254"/>
              <a:gd name="T32" fmla="*/ 526 w 568"/>
              <a:gd name="T33" fmla="*/ 141 h 254"/>
              <a:gd name="T34" fmla="*/ 518 w 568"/>
              <a:gd name="T35" fmla="*/ 143 h 254"/>
              <a:gd name="T36" fmla="*/ 487 w 568"/>
              <a:gd name="T37" fmla="*/ 134 h 254"/>
              <a:gd name="T38" fmla="*/ 507 w 568"/>
              <a:gd name="T39" fmla="*/ 140 h 254"/>
              <a:gd name="T40" fmla="*/ 515 w 568"/>
              <a:gd name="T41" fmla="*/ 122 h 254"/>
              <a:gd name="T42" fmla="*/ 514 w 568"/>
              <a:gd name="T43" fmla="*/ 112 h 254"/>
              <a:gd name="T44" fmla="*/ 499 w 568"/>
              <a:gd name="T45" fmla="*/ 97 h 254"/>
              <a:gd name="T46" fmla="*/ 514 w 568"/>
              <a:gd name="T47" fmla="*/ 100 h 254"/>
              <a:gd name="T48" fmla="*/ 513 w 568"/>
              <a:gd name="T49" fmla="*/ 92 h 254"/>
              <a:gd name="T50" fmla="*/ 517 w 568"/>
              <a:gd name="T51" fmla="*/ 95 h 254"/>
              <a:gd name="T52" fmla="*/ 527 w 568"/>
              <a:gd name="T53" fmla="*/ 96 h 254"/>
              <a:gd name="T54" fmla="*/ 537 w 568"/>
              <a:gd name="T55" fmla="*/ 102 h 254"/>
              <a:gd name="T56" fmla="*/ 553 w 568"/>
              <a:gd name="T57" fmla="*/ 92 h 254"/>
              <a:gd name="T58" fmla="*/ 568 w 568"/>
              <a:gd name="T59" fmla="*/ 74 h 254"/>
              <a:gd name="T60" fmla="*/ 562 w 568"/>
              <a:gd name="T61" fmla="*/ 51 h 254"/>
              <a:gd name="T62" fmla="*/ 544 w 568"/>
              <a:gd name="T63" fmla="*/ 74 h 254"/>
              <a:gd name="T64" fmla="*/ 539 w 568"/>
              <a:gd name="T65" fmla="*/ 47 h 254"/>
              <a:gd name="T66" fmla="*/ 497 w 568"/>
              <a:gd name="T67" fmla="*/ 61 h 254"/>
              <a:gd name="T68" fmla="*/ 512 w 568"/>
              <a:gd name="T69" fmla="*/ 44 h 254"/>
              <a:gd name="T70" fmla="*/ 528 w 568"/>
              <a:gd name="T71" fmla="*/ 22 h 254"/>
              <a:gd name="T72" fmla="*/ 540 w 568"/>
              <a:gd name="T73" fmla="*/ 19 h 254"/>
              <a:gd name="T74" fmla="*/ 543 w 568"/>
              <a:gd name="T75" fmla="*/ 10 h 254"/>
              <a:gd name="T76" fmla="*/ 329 w 568"/>
              <a:gd name="T77" fmla="*/ 39 h 254"/>
              <a:gd name="T78" fmla="*/ 159 w 568"/>
              <a:gd name="T79" fmla="*/ 80 h 254"/>
              <a:gd name="T80" fmla="*/ 139 w 568"/>
              <a:gd name="T81" fmla="*/ 106 h 254"/>
              <a:gd name="T82" fmla="*/ 119 w 568"/>
              <a:gd name="T83" fmla="*/ 111 h 254"/>
              <a:gd name="T84" fmla="*/ 102 w 568"/>
              <a:gd name="T85" fmla="*/ 114 h 254"/>
              <a:gd name="T86" fmla="*/ 85 w 568"/>
              <a:gd name="T87" fmla="*/ 139 h 254"/>
              <a:gd name="T88" fmla="*/ 17 w 568"/>
              <a:gd name="T89" fmla="*/ 191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8" h="254">
                <a:moveTo>
                  <a:pt x="0" y="200"/>
                </a:moveTo>
                <a:lnTo>
                  <a:pt x="1" y="219"/>
                </a:lnTo>
                <a:lnTo>
                  <a:pt x="83" y="209"/>
                </a:lnTo>
                <a:lnTo>
                  <a:pt x="131" y="185"/>
                </a:lnTo>
                <a:lnTo>
                  <a:pt x="221" y="174"/>
                </a:lnTo>
                <a:lnTo>
                  <a:pt x="258" y="198"/>
                </a:lnTo>
                <a:lnTo>
                  <a:pt x="317" y="190"/>
                </a:lnTo>
                <a:lnTo>
                  <a:pt x="406" y="254"/>
                </a:lnTo>
                <a:lnTo>
                  <a:pt x="419" y="247"/>
                </a:lnTo>
                <a:lnTo>
                  <a:pt x="441" y="245"/>
                </a:lnTo>
                <a:lnTo>
                  <a:pt x="445" y="228"/>
                </a:lnTo>
                <a:lnTo>
                  <a:pt x="450" y="237"/>
                </a:lnTo>
                <a:lnTo>
                  <a:pt x="456" y="208"/>
                </a:lnTo>
                <a:lnTo>
                  <a:pt x="467" y="192"/>
                </a:lnTo>
                <a:lnTo>
                  <a:pt x="478" y="184"/>
                </a:lnTo>
                <a:lnTo>
                  <a:pt x="472" y="181"/>
                </a:lnTo>
                <a:lnTo>
                  <a:pt x="475" y="174"/>
                </a:lnTo>
                <a:lnTo>
                  <a:pt x="469" y="167"/>
                </a:lnTo>
                <a:lnTo>
                  <a:pt x="478" y="175"/>
                </a:lnTo>
                <a:lnTo>
                  <a:pt x="476" y="178"/>
                </a:lnTo>
                <a:lnTo>
                  <a:pt x="481" y="181"/>
                </a:lnTo>
                <a:lnTo>
                  <a:pt x="488" y="173"/>
                </a:lnTo>
                <a:lnTo>
                  <a:pt x="491" y="173"/>
                </a:lnTo>
                <a:lnTo>
                  <a:pt x="488" y="161"/>
                </a:lnTo>
                <a:lnTo>
                  <a:pt x="491" y="161"/>
                </a:lnTo>
                <a:lnTo>
                  <a:pt x="495" y="168"/>
                </a:lnTo>
                <a:lnTo>
                  <a:pt x="515" y="157"/>
                </a:lnTo>
                <a:lnTo>
                  <a:pt x="531" y="157"/>
                </a:lnTo>
                <a:lnTo>
                  <a:pt x="543" y="136"/>
                </a:lnTo>
                <a:lnTo>
                  <a:pt x="539" y="130"/>
                </a:lnTo>
                <a:lnTo>
                  <a:pt x="533" y="138"/>
                </a:lnTo>
                <a:lnTo>
                  <a:pt x="530" y="128"/>
                </a:lnTo>
                <a:lnTo>
                  <a:pt x="523" y="135"/>
                </a:lnTo>
                <a:lnTo>
                  <a:pt x="526" y="141"/>
                </a:lnTo>
                <a:lnTo>
                  <a:pt x="519" y="137"/>
                </a:lnTo>
                <a:lnTo>
                  <a:pt x="518" y="143"/>
                </a:lnTo>
                <a:lnTo>
                  <a:pt x="500" y="143"/>
                </a:lnTo>
                <a:lnTo>
                  <a:pt x="487" y="134"/>
                </a:lnTo>
                <a:lnTo>
                  <a:pt x="488" y="128"/>
                </a:lnTo>
                <a:lnTo>
                  <a:pt x="507" y="140"/>
                </a:lnTo>
                <a:lnTo>
                  <a:pt x="523" y="123"/>
                </a:lnTo>
                <a:lnTo>
                  <a:pt x="515" y="122"/>
                </a:lnTo>
                <a:lnTo>
                  <a:pt x="524" y="109"/>
                </a:lnTo>
                <a:lnTo>
                  <a:pt x="514" y="112"/>
                </a:lnTo>
                <a:lnTo>
                  <a:pt x="485" y="100"/>
                </a:lnTo>
                <a:lnTo>
                  <a:pt x="499" y="97"/>
                </a:lnTo>
                <a:lnTo>
                  <a:pt x="513" y="103"/>
                </a:lnTo>
                <a:lnTo>
                  <a:pt x="514" y="100"/>
                </a:lnTo>
                <a:lnTo>
                  <a:pt x="507" y="92"/>
                </a:lnTo>
                <a:lnTo>
                  <a:pt x="513" y="92"/>
                </a:lnTo>
                <a:lnTo>
                  <a:pt x="522" y="88"/>
                </a:lnTo>
                <a:lnTo>
                  <a:pt x="517" y="95"/>
                </a:lnTo>
                <a:lnTo>
                  <a:pt x="520" y="102"/>
                </a:lnTo>
                <a:lnTo>
                  <a:pt x="527" y="96"/>
                </a:lnTo>
                <a:lnTo>
                  <a:pt x="531" y="103"/>
                </a:lnTo>
                <a:lnTo>
                  <a:pt x="537" y="102"/>
                </a:lnTo>
                <a:lnTo>
                  <a:pt x="546" y="101"/>
                </a:lnTo>
                <a:lnTo>
                  <a:pt x="553" y="92"/>
                </a:lnTo>
                <a:lnTo>
                  <a:pt x="559" y="76"/>
                </a:lnTo>
                <a:lnTo>
                  <a:pt x="568" y="74"/>
                </a:lnTo>
                <a:lnTo>
                  <a:pt x="568" y="65"/>
                </a:lnTo>
                <a:lnTo>
                  <a:pt x="562" y="51"/>
                </a:lnTo>
                <a:lnTo>
                  <a:pt x="553" y="51"/>
                </a:lnTo>
                <a:lnTo>
                  <a:pt x="544" y="74"/>
                </a:lnTo>
                <a:lnTo>
                  <a:pt x="541" y="62"/>
                </a:lnTo>
                <a:lnTo>
                  <a:pt x="539" y="47"/>
                </a:lnTo>
                <a:lnTo>
                  <a:pt x="520" y="56"/>
                </a:lnTo>
                <a:lnTo>
                  <a:pt x="497" y="61"/>
                </a:lnTo>
                <a:lnTo>
                  <a:pt x="500" y="50"/>
                </a:lnTo>
                <a:lnTo>
                  <a:pt x="512" y="44"/>
                </a:lnTo>
                <a:lnTo>
                  <a:pt x="537" y="34"/>
                </a:lnTo>
                <a:lnTo>
                  <a:pt x="528" y="22"/>
                </a:lnTo>
                <a:lnTo>
                  <a:pt x="545" y="30"/>
                </a:lnTo>
                <a:lnTo>
                  <a:pt x="540" y="19"/>
                </a:lnTo>
                <a:lnTo>
                  <a:pt x="555" y="34"/>
                </a:lnTo>
                <a:lnTo>
                  <a:pt x="543" y="10"/>
                </a:lnTo>
                <a:lnTo>
                  <a:pt x="532" y="0"/>
                </a:lnTo>
                <a:lnTo>
                  <a:pt x="329" y="39"/>
                </a:lnTo>
                <a:lnTo>
                  <a:pt x="162" y="61"/>
                </a:lnTo>
                <a:lnTo>
                  <a:pt x="159" y="80"/>
                </a:lnTo>
                <a:lnTo>
                  <a:pt x="150" y="86"/>
                </a:lnTo>
                <a:lnTo>
                  <a:pt x="139" y="106"/>
                </a:lnTo>
                <a:lnTo>
                  <a:pt x="130" y="105"/>
                </a:lnTo>
                <a:lnTo>
                  <a:pt x="119" y="111"/>
                </a:lnTo>
                <a:lnTo>
                  <a:pt x="112" y="121"/>
                </a:lnTo>
                <a:lnTo>
                  <a:pt x="102" y="114"/>
                </a:lnTo>
                <a:lnTo>
                  <a:pt x="87" y="128"/>
                </a:lnTo>
                <a:lnTo>
                  <a:pt x="85" y="139"/>
                </a:lnTo>
                <a:lnTo>
                  <a:pt x="21" y="177"/>
                </a:lnTo>
                <a:lnTo>
                  <a:pt x="17" y="191"/>
                </a:lnTo>
                <a:lnTo>
                  <a:pt x="0" y="2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90">
            <a:extLst>
              <a:ext uri="{FF2B5EF4-FFF2-40B4-BE49-F238E27FC236}">
                <a16:creationId xmlns:a16="http://schemas.microsoft.com/office/drawing/2014/main" id="{D79A3876-8B77-8B91-5DC1-B11E30166058}"/>
              </a:ext>
            </a:extLst>
          </p:cNvPr>
          <p:cNvSpPr>
            <a:spLocks/>
          </p:cNvSpPr>
          <p:nvPr/>
        </p:nvSpPr>
        <p:spPr bwMode="auto">
          <a:xfrm>
            <a:off x="6293104" y="3598000"/>
            <a:ext cx="534579" cy="322757"/>
          </a:xfrm>
          <a:custGeom>
            <a:avLst/>
            <a:gdLst>
              <a:gd name="T0" fmla="*/ 0 w 437"/>
              <a:gd name="T1" fmla="*/ 254 h 276"/>
              <a:gd name="T2" fmla="*/ 22 w 437"/>
              <a:gd name="T3" fmla="*/ 0 h 276"/>
              <a:gd name="T4" fmla="*/ 238 w 437"/>
              <a:gd name="T5" fmla="*/ 15 h 276"/>
              <a:gd name="T6" fmla="*/ 403 w 437"/>
              <a:gd name="T7" fmla="*/ 20 h 276"/>
              <a:gd name="T8" fmla="*/ 407 w 437"/>
              <a:gd name="T9" fmla="*/ 89 h 276"/>
              <a:gd name="T10" fmla="*/ 423 w 437"/>
              <a:gd name="T11" fmla="*/ 145 h 276"/>
              <a:gd name="T12" fmla="*/ 426 w 437"/>
              <a:gd name="T13" fmla="*/ 218 h 276"/>
              <a:gd name="T14" fmla="*/ 437 w 437"/>
              <a:gd name="T15" fmla="*/ 276 h 276"/>
              <a:gd name="T16" fmla="*/ 207 w 437"/>
              <a:gd name="T17" fmla="*/ 269 h 276"/>
              <a:gd name="T18" fmla="*/ 0 w 437"/>
              <a:gd name="T19" fmla="*/ 25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7" h="276">
                <a:moveTo>
                  <a:pt x="0" y="254"/>
                </a:moveTo>
                <a:lnTo>
                  <a:pt x="22" y="0"/>
                </a:lnTo>
                <a:lnTo>
                  <a:pt x="238" y="15"/>
                </a:lnTo>
                <a:lnTo>
                  <a:pt x="403" y="20"/>
                </a:lnTo>
                <a:lnTo>
                  <a:pt x="407" y="89"/>
                </a:lnTo>
                <a:lnTo>
                  <a:pt x="423" y="145"/>
                </a:lnTo>
                <a:lnTo>
                  <a:pt x="426" y="218"/>
                </a:lnTo>
                <a:lnTo>
                  <a:pt x="437" y="276"/>
                </a:lnTo>
                <a:lnTo>
                  <a:pt x="207" y="269"/>
                </a:lnTo>
                <a:lnTo>
                  <a:pt x="0" y="2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Freeform 92">
            <a:extLst>
              <a:ext uri="{FF2B5EF4-FFF2-40B4-BE49-F238E27FC236}">
                <a16:creationId xmlns:a16="http://schemas.microsoft.com/office/drawing/2014/main" id="{1DB1FF47-384D-ED2F-08B3-AE1CAF0B3128}"/>
              </a:ext>
            </a:extLst>
          </p:cNvPr>
          <p:cNvSpPr>
            <a:spLocks/>
          </p:cNvSpPr>
          <p:nvPr/>
        </p:nvSpPr>
        <p:spPr bwMode="auto">
          <a:xfrm>
            <a:off x="7715795" y="4224804"/>
            <a:ext cx="341299" cy="367196"/>
          </a:xfrm>
          <a:custGeom>
            <a:avLst/>
            <a:gdLst>
              <a:gd name="T0" fmla="*/ 0 w 279"/>
              <a:gd name="T1" fmla="*/ 57 h 314"/>
              <a:gd name="T2" fmla="*/ 24 w 279"/>
              <a:gd name="T3" fmla="*/ 275 h 314"/>
              <a:gd name="T4" fmla="*/ 44 w 279"/>
              <a:gd name="T5" fmla="*/ 274 h 314"/>
              <a:gd name="T6" fmla="*/ 57 w 279"/>
              <a:gd name="T7" fmla="*/ 278 h 314"/>
              <a:gd name="T8" fmla="*/ 64 w 279"/>
              <a:gd name="T9" fmla="*/ 293 h 314"/>
              <a:gd name="T10" fmla="*/ 86 w 279"/>
              <a:gd name="T11" fmla="*/ 296 h 314"/>
              <a:gd name="T12" fmla="*/ 100 w 279"/>
              <a:gd name="T13" fmla="*/ 304 h 314"/>
              <a:gd name="T14" fmla="*/ 130 w 279"/>
              <a:gd name="T15" fmla="*/ 303 h 314"/>
              <a:gd name="T16" fmla="*/ 144 w 279"/>
              <a:gd name="T17" fmla="*/ 293 h 314"/>
              <a:gd name="T18" fmla="*/ 176 w 279"/>
              <a:gd name="T19" fmla="*/ 314 h 314"/>
              <a:gd name="T20" fmla="*/ 197 w 279"/>
              <a:gd name="T21" fmla="*/ 296 h 314"/>
              <a:gd name="T22" fmla="*/ 201 w 279"/>
              <a:gd name="T23" fmla="*/ 262 h 314"/>
              <a:gd name="T24" fmla="*/ 214 w 279"/>
              <a:gd name="T25" fmla="*/ 269 h 314"/>
              <a:gd name="T26" fmla="*/ 221 w 279"/>
              <a:gd name="T27" fmla="*/ 240 h 314"/>
              <a:gd name="T28" fmla="*/ 256 w 279"/>
              <a:gd name="T29" fmla="*/ 214 h 314"/>
              <a:gd name="T30" fmla="*/ 267 w 279"/>
              <a:gd name="T31" fmla="*/ 199 h 314"/>
              <a:gd name="T32" fmla="*/ 276 w 279"/>
              <a:gd name="T33" fmla="*/ 131 h 314"/>
              <a:gd name="T34" fmla="*/ 270 w 279"/>
              <a:gd name="T35" fmla="*/ 116 h 314"/>
              <a:gd name="T36" fmla="*/ 279 w 279"/>
              <a:gd name="T37" fmla="*/ 109 h 314"/>
              <a:gd name="T38" fmla="*/ 261 w 279"/>
              <a:gd name="T39" fmla="*/ 0 h 314"/>
              <a:gd name="T40" fmla="*/ 233 w 279"/>
              <a:gd name="T41" fmla="*/ 14 h 314"/>
              <a:gd name="T42" fmla="*/ 214 w 279"/>
              <a:gd name="T43" fmla="*/ 24 h 314"/>
              <a:gd name="T44" fmla="*/ 206 w 279"/>
              <a:gd name="T45" fmla="*/ 36 h 314"/>
              <a:gd name="T46" fmla="*/ 190 w 279"/>
              <a:gd name="T47" fmla="*/ 51 h 314"/>
              <a:gd name="T48" fmla="*/ 173 w 279"/>
              <a:gd name="T49" fmla="*/ 52 h 314"/>
              <a:gd name="T50" fmla="*/ 155 w 279"/>
              <a:gd name="T51" fmla="*/ 61 h 314"/>
              <a:gd name="T52" fmla="*/ 146 w 279"/>
              <a:gd name="T53" fmla="*/ 66 h 314"/>
              <a:gd name="T54" fmla="*/ 135 w 279"/>
              <a:gd name="T55" fmla="*/ 59 h 314"/>
              <a:gd name="T56" fmla="*/ 119 w 279"/>
              <a:gd name="T57" fmla="*/ 66 h 314"/>
              <a:gd name="T58" fmla="*/ 116 w 279"/>
              <a:gd name="T59" fmla="*/ 63 h 314"/>
              <a:gd name="T60" fmla="*/ 131 w 279"/>
              <a:gd name="T61" fmla="*/ 55 h 314"/>
              <a:gd name="T62" fmla="*/ 130 w 279"/>
              <a:gd name="T63" fmla="*/ 54 h 314"/>
              <a:gd name="T64" fmla="*/ 123 w 279"/>
              <a:gd name="T65" fmla="*/ 52 h 314"/>
              <a:gd name="T66" fmla="*/ 117 w 279"/>
              <a:gd name="T67" fmla="*/ 57 h 314"/>
              <a:gd name="T68" fmla="*/ 92 w 279"/>
              <a:gd name="T69" fmla="*/ 46 h 314"/>
              <a:gd name="T70" fmla="*/ 82 w 279"/>
              <a:gd name="T71" fmla="*/ 51 h 314"/>
              <a:gd name="T72" fmla="*/ 84 w 279"/>
              <a:gd name="T73" fmla="*/ 44 h 314"/>
              <a:gd name="T74" fmla="*/ 0 w 279"/>
              <a:gd name="T75" fmla="*/ 57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9" h="314">
                <a:moveTo>
                  <a:pt x="0" y="57"/>
                </a:moveTo>
                <a:lnTo>
                  <a:pt x="24" y="275"/>
                </a:lnTo>
                <a:lnTo>
                  <a:pt x="44" y="274"/>
                </a:lnTo>
                <a:lnTo>
                  <a:pt x="57" y="278"/>
                </a:lnTo>
                <a:lnTo>
                  <a:pt x="64" y="293"/>
                </a:lnTo>
                <a:lnTo>
                  <a:pt x="86" y="296"/>
                </a:lnTo>
                <a:lnTo>
                  <a:pt x="100" y="304"/>
                </a:lnTo>
                <a:lnTo>
                  <a:pt x="130" y="303"/>
                </a:lnTo>
                <a:lnTo>
                  <a:pt x="144" y="293"/>
                </a:lnTo>
                <a:lnTo>
                  <a:pt x="176" y="314"/>
                </a:lnTo>
                <a:lnTo>
                  <a:pt x="197" y="296"/>
                </a:lnTo>
                <a:lnTo>
                  <a:pt x="201" y="262"/>
                </a:lnTo>
                <a:lnTo>
                  <a:pt x="214" y="269"/>
                </a:lnTo>
                <a:lnTo>
                  <a:pt x="221" y="240"/>
                </a:lnTo>
                <a:lnTo>
                  <a:pt x="256" y="214"/>
                </a:lnTo>
                <a:lnTo>
                  <a:pt x="267" y="199"/>
                </a:lnTo>
                <a:lnTo>
                  <a:pt x="276" y="131"/>
                </a:lnTo>
                <a:lnTo>
                  <a:pt x="270" y="116"/>
                </a:lnTo>
                <a:lnTo>
                  <a:pt x="279" y="109"/>
                </a:lnTo>
                <a:lnTo>
                  <a:pt x="261" y="0"/>
                </a:lnTo>
                <a:lnTo>
                  <a:pt x="233" y="14"/>
                </a:lnTo>
                <a:lnTo>
                  <a:pt x="214" y="24"/>
                </a:lnTo>
                <a:lnTo>
                  <a:pt x="206" y="36"/>
                </a:lnTo>
                <a:lnTo>
                  <a:pt x="190" y="51"/>
                </a:lnTo>
                <a:lnTo>
                  <a:pt x="173" y="52"/>
                </a:lnTo>
                <a:lnTo>
                  <a:pt x="155" y="61"/>
                </a:lnTo>
                <a:lnTo>
                  <a:pt x="146" y="66"/>
                </a:lnTo>
                <a:lnTo>
                  <a:pt x="135" y="59"/>
                </a:lnTo>
                <a:lnTo>
                  <a:pt x="119" y="66"/>
                </a:lnTo>
                <a:lnTo>
                  <a:pt x="116" y="63"/>
                </a:lnTo>
                <a:lnTo>
                  <a:pt x="131" y="55"/>
                </a:lnTo>
                <a:lnTo>
                  <a:pt x="130" y="54"/>
                </a:lnTo>
                <a:lnTo>
                  <a:pt x="123" y="52"/>
                </a:lnTo>
                <a:lnTo>
                  <a:pt x="117" y="57"/>
                </a:lnTo>
                <a:lnTo>
                  <a:pt x="92" y="46"/>
                </a:lnTo>
                <a:lnTo>
                  <a:pt x="82" y="51"/>
                </a:lnTo>
                <a:lnTo>
                  <a:pt x="84" y="44"/>
                </a:lnTo>
                <a:lnTo>
                  <a:pt x="0" y="5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Freeform 94">
            <a:extLst>
              <a:ext uri="{FF2B5EF4-FFF2-40B4-BE49-F238E27FC236}">
                <a16:creationId xmlns:a16="http://schemas.microsoft.com/office/drawing/2014/main" id="{02D5A2B8-5DA8-D370-83B9-7FC59069A2C6}"/>
              </a:ext>
            </a:extLst>
          </p:cNvPr>
          <p:cNvSpPr>
            <a:spLocks/>
          </p:cNvSpPr>
          <p:nvPr/>
        </p:nvSpPr>
        <p:spPr bwMode="auto">
          <a:xfrm>
            <a:off x="6290656" y="4776767"/>
            <a:ext cx="700948" cy="350824"/>
          </a:xfrm>
          <a:custGeom>
            <a:avLst/>
            <a:gdLst>
              <a:gd name="T0" fmla="*/ 0 w 573"/>
              <a:gd name="T1" fmla="*/ 44 h 300"/>
              <a:gd name="T2" fmla="*/ 4 w 573"/>
              <a:gd name="T3" fmla="*/ 0 h 300"/>
              <a:gd name="T4" fmla="*/ 67 w 573"/>
              <a:gd name="T5" fmla="*/ 5 h 300"/>
              <a:gd name="T6" fmla="*/ 348 w 573"/>
              <a:gd name="T7" fmla="*/ 18 h 300"/>
              <a:gd name="T8" fmla="*/ 559 w 573"/>
              <a:gd name="T9" fmla="*/ 17 h 300"/>
              <a:gd name="T10" fmla="*/ 560 w 573"/>
              <a:gd name="T11" fmla="*/ 61 h 300"/>
              <a:gd name="T12" fmla="*/ 573 w 573"/>
              <a:gd name="T13" fmla="*/ 155 h 300"/>
              <a:gd name="T14" fmla="*/ 571 w 573"/>
              <a:gd name="T15" fmla="*/ 300 h 300"/>
              <a:gd name="T16" fmla="*/ 553 w 573"/>
              <a:gd name="T17" fmla="*/ 294 h 300"/>
              <a:gd name="T18" fmla="*/ 525 w 573"/>
              <a:gd name="T19" fmla="*/ 275 h 300"/>
              <a:gd name="T20" fmla="*/ 514 w 573"/>
              <a:gd name="T21" fmla="*/ 280 h 300"/>
              <a:gd name="T22" fmla="*/ 477 w 573"/>
              <a:gd name="T23" fmla="*/ 284 h 300"/>
              <a:gd name="T24" fmla="*/ 440 w 573"/>
              <a:gd name="T25" fmla="*/ 296 h 300"/>
              <a:gd name="T26" fmla="*/ 425 w 573"/>
              <a:gd name="T27" fmla="*/ 282 h 300"/>
              <a:gd name="T28" fmla="*/ 407 w 573"/>
              <a:gd name="T29" fmla="*/ 285 h 300"/>
              <a:gd name="T30" fmla="*/ 404 w 573"/>
              <a:gd name="T31" fmla="*/ 275 h 300"/>
              <a:gd name="T32" fmla="*/ 390 w 573"/>
              <a:gd name="T33" fmla="*/ 284 h 300"/>
              <a:gd name="T34" fmla="*/ 388 w 573"/>
              <a:gd name="T35" fmla="*/ 296 h 300"/>
              <a:gd name="T36" fmla="*/ 383 w 573"/>
              <a:gd name="T37" fmla="*/ 280 h 300"/>
              <a:gd name="T38" fmla="*/ 370 w 573"/>
              <a:gd name="T39" fmla="*/ 289 h 300"/>
              <a:gd name="T40" fmla="*/ 349 w 573"/>
              <a:gd name="T41" fmla="*/ 272 h 300"/>
              <a:gd name="T42" fmla="*/ 338 w 573"/>
              <a:gd name="T43" fmla="*/ 284 h 300"/>
              <a:gd name="T44" fmla="*/ 330 w 573"/>
              <a:gd name="T45" fmla="*/ 278 h 300"/>
              <a:gd name="T46" fmla="*/ 320 w 573"/>
              <a:gd name="T47" fmla="*/ 257 h 300"/>
              <a:gd name="T48" fmla="*/ 302 w 573"/>
              <a:gd name="T49" fmla="*/ 256 h 300"/>
              <a:gd name="T50" fmla="*/ 300 w 573"/>
              <a:gd name="T51" fmla="*/ 262 h 300"/>
              <a:gd name="T52" fmla="*/ 287 w 573"/>
              <a:gd name="T53" fmla="*/ 254 h 300"/>
              <a:gd name="T54" fmla="*/ 277 w 573"/>
              <a:gd name="T55" fmla="*/ 258 h 300"/>
              <a:gd name="T56" fmla="*/ 264 w 573"/>
              <a:gd name="T57" fmla="*/ 251 h 300"/>
              <a:gd name="T58" fmla="*/ 247 w 573"/>
              <a:gd name="T59" fmla="*/ 249 h 300"/>
              <a:gd name="T60" fmla="*/ 248 w 573"/>
              <a:gd name="T61" fmla="*/ 239 h 300"/>
              <a:gd name="T62" fmla="*/ 236 w 573"/>
              <a:gd name="T63" fmla="*/ 229 h 300"/>
              <a:gd name="T64" fmla="*/ 233 w 573"/>
              <a:gd name="T65" fmla="*/ 236 h 300"/>
              <a:gd name="T66" fmla="*/ 213 w 573"/>
              <a:gd name="T67" fmla="*/ 235 h 300"/>
              <a:gd name="T68" fmla="*/ 194 w 573"/>
              <a:gd name="T69" fmla="*/ 218 h 300"/>
              <a:gd name="T70" fmla="*/ 200 w 573"/>
              <a:gd name="T71" fmla="*/ 55 h 300"/>
              <a:gd name="T72" fmla="*/ 0 w 573"/>
              <a:gd name="T73" fmla="*/ 4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" h="300">
                <a:moveTo>
                  <a:pt x="0" y="44"/>
                </a:moveTo>
                <a:lnTo>
                  <a:pt x="4" y="0"/>
                </a:lnTo>
                <a:lnTo>
                  <a:pt x="67" y="5"/>
                </a:lnTo>
                <a:lnTo>
                  <a:pt x="348" y="18"/>
                </a:lnTo>
                <a:lnTo>
                  <a:pt x="559" y="17"/>
                </a:lnTo>
                <a:lnTo>
                  <a:pt x="560" y="61"/>
                </a:lnTo>
                <a:lnTo>
                  <a:pt x="573" y="155"/>
                </a:lnTo>
                <a:lnTo>
                  <a:pt x="571" y="300"/>
                </a:lnTo>
                <a:lnTo>
                  <a:pt x="553" y="294"/>
                </a:lnTo>
                <a:lnTo>
                  <a:pt x="525" y="275"/>
                </a:lnTo>
                <a:lnTo>
                  <a:pt x="514" y="280"/>
                </a:lnTo>
                <a:lnTo>
                  <a:pt x="477" y="284"/>
                </a:lnTo>
                <a:lnTo>
                  <a:pt x="440" y="296"/>
                </a:lnTo>
                <a:lnTo>
                  <a:pt x="425" y="282"/>
                </a:lnTo>
                <a:lnTo>
                  <a:pt x="407" y="285"/>
                </a:lnTo>
                <a:lnTo>
                  <a:pt x="404" y="275"/>
                </a:lnTo>
                <a:lnTo>
                  <a:pt x="390" y="284"/>
                </a:lnTo>
                <a:lnTo>
                  <a:pt x="388" y="296"/>
                </a:lnTo>
                <a:lnTo>
                  <a:pt x="383" y="280"/>
                </a:lnTo>
                <a:lnTo>
                  <a:pt x="370" y="289"/>
                </a:lnTo>
                <a:lnTo>
                  <a:pt x="349" y="272"/>
                </a:lnTo>
                <a:lnTo>
                  <a:pt x="338" y="284"/>
                </a:lnTo>
                <a:lnTo>
                  <a:pt x="330" y="278"/>
                </a:lnTo>
                <a:lnTo>
                  <a:pt x="320" y="257"/>
                </a:lnTo>
                <a:lnTo>
                  <a:pt x="302" y="256"/>
                </a:lnTo>
                <a:lnTo>
                  <a:pt x="300" y="262"/>
                </a:lnTo>
                <a:lnTo>
                  <a:pt x="287" y="254"/>
                </a:lnTo>
                <a:lnTo>
                  <a:pt x="277" y="258"/>
                </a:lnTo>
                <a:lnTo>
                  <a:pt x="264" y="251"/>
                </a:lnTo>
                <a:lnTo>
                  <a:pt x="247" y="249"/>
                </a:lnTo>
                <a:lnTo>
                  <a:pt x="248" y="239"/>
                </a:lnTo>
                <a:lnTo>
                  <a:pt x="236" y="229"/>
                </a:lnTo>
                <a:lnTo>
                  <a:pt x="233" y="236"/>
                </a:lnTo>
                <a:lnTo>
                  <a:pt x="213" y="235"/>
                </a:lnTo>
                <a:lnTo>
                  <a:pt x="194" y="218"/>
                </a:lnTo>
                <a:lnTo>
                  <a:pt x="200" y="55"/>
                </a:lnTo>
                <a:lnTo>
                  <a:pt x="0" y="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Freeform 96">
            <a:extLst>
              <a:ext uri="{FF2B5EF4-FFF2-40B4-BE49-F238E27FC236}">
                <a16:creationId xmlns:a16="http://schemas.microsoft.com/office/drawing/2014/main" id="{8255788F-CA05-778D-F109-384F4862097D}"/>
              </a:ext>
            </a:extLst>
          </p:cNvPr>
          <p:cNvSpPr>
            <a:spLocks/>
          </p:cNvSpPr>
          <p:nvPr/>
        </p:nvSpPr>
        <p:spPr bwMode="auto">
          <a:xfrm>
            <a:off x="4761538" y="3603848"/>
            <a:ext cx="647123" cy="527404"/>
          </a:xfrm>
          <a:custGeom>
            <a:avLst/>
            <a:gdLst>
              <a:gd name="T0" fmla="*/ 0 w 529"/>
              <a:gd name="T1" fmla="*/ 336 h 451"/>
              <a:gd name="T2" fmla="*/ 8 w 529"/>
              <a:gd name="T3" fmla="*/ 254 h 451"/>
              <a:gd name="T4" fmla="*/ 49 w 529"/>
              <a:gd name="T5" fmla="*/ 189 h 451"/>
              <a:gd name="T6" fmla="*/ 115 w 529"/>
              <a:gd name="T7" fmla="*/ 0 h 451"/>
              <a:gd name="T8" fmla="*/ 147 w 529"/>
              <a:gd name="T9" fmla="*/ 10 h 451"/>
              <a:gd name="T10" fmla="*/ 149 w 529"/>
              <a:gd name="T11" fmla="*/ 18 h 451"/>
              <a:gd name="T12" fmla="*/ 158 w 529"/>
              <a:gd name="T13" fmla="*/ 20 h 451"/>
              <a:gd name="T14" fmla="*/ 174 w 529"/>
              <a:gd name="T15" fmla="*/ 52 h 451"/>
              <a:gd name="T16" fmla="*/ 171 w 529"/>
              <a:gd name="T17" fmla="*/ 63 h 451"/>
              <a:gd name="T18" fmla="*/ 197 w 529"/>
              <a:gd name="T19" fmla="*/ 85 h 451"/>
              <a:gd name="T20" fmla="*/ 242 w 529"/>
              <a:gd name="T21" fmla="*/ 83 h 451"/>
              <a:gd name="T22" fmla="*/ 276 w 529"/>
              <a:gd name="T23" fmla="*/ 98 h 451"/>
              <a:gd name="T24" fmla="*/ 292 w 529"/>
              <a:gd name="T25" fmla="*/ 95 h 451"/>
              <a:gd name="T26" fmla="*/ 394 w 529"/>
              <a:gd name="T27" fmla="*/ 98 h 451"/>
              <a:gd name="T28" fmla="*/ 510 w 529"/>
              <a:gd name="T29" fmla="*/ 125 h 451"/>
              <a:gd name="T30" fmla="*/ 516 w 529"/>
              <a:gd name="T31" fmla="*/ 140 h 451"/>
              <a:gd name="T32" fmla="*/ 529 w 529"/>
              <a:gd name="T33" fmla="*/ 161 h 451"/>
              <a:gd name="T34" fmla="*/ 511 w 529"/>
              <a:gd name="T35" fmla="*/ 189 h 451"/>
              <a:gd name="T36" fmla="*/ 490 w 529"/>
              <a:gd name="T37" fmla="*/ 221 h 451"/>
              <a:gd name="T38" fmla="*/ 465 w 529"/>
              <a:gd name="T39" fmla="*/ 244 h 451"/>
              <a:gd name="T40" fmla="*/ 462 w 529"/>
              <a:gd name="T41" fmla="*/ 260 h 451"/>
              <a:gd name="T42" fmla="*/ 476 w 529"/>
              <a:gd name="T43" fmla="*/ 277 h 451"/>
              <a:gd name="T44" fmla="*/ 460 w 529"/>
              <a:gd name="T45" fmla="*/ 314 h 451"/>
              <a:gd name="T46" fmla="*/ 428 w 529"/>
              <a:gd name="T47" fmla="*/ 451 h 451"/>
              <a:gd name="T48" fmla="*/ 249 w 529"/>
              <a:gd name="T49" fmla="*/ 406 h 451"/>
              <a:gd name="T50" fmla="*/ 0 w 529"/>
              <a:gd name="T51" fmla="*/ 336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29" h="451">
                <a:moveTo>
                  <a:pt x="0" y="336"/>
                </a:moveTo>
                <a:lnTo>
                  <a:pt x="8" y="254"/>
                </a:lnTo>
                <a:lnTo>
                  <a:pt x="49" y="189"/>
                </a:lnTo>
                <a:lnTo>
                  <a:pt x="115" y="0"/>
                </a:lnTo>
                <a:lnTo>
                  <a:pt x="147" y="10"/>
                </a:lnTo>
                <a:lnTo>
                  <a:pt x="149" y="18"/>
                </a:lnTo>
                <a:lnTo>
                  <a:pt x="158" y="20"/>
                </a:lnTo>
                <a:lnTo>
                  <a:pt x="174" y="52"/>
                </a:lnTo>
                <a:lnTo>
                  <a:pt x="171" y="63"/>
                </a:lnTo>
                <a:lnTo>
                  <a:pt x="197" y="85"/>
                </a:lnTo>
                <a:lnTo>
                  <a:pt x="242" y="83"/>
                </a:lnTo>
                <a:lnTo>
                  <a:pt x="276" y="98"/>
                </a:lnTo>
                <a:lnTo>
                  <a:pt x="292" y="95"/>
                </a:lnTo>
                <a:lnTo>
                  <a:pt x="394" y="98"/>
                </a:lnTo>
                <a:lnTo>
                  <a:pt x="510" y="125"/>
                </a:lnTo>
                <a:lnTo>
                  <a:pt x="516" y="140"/>
                </a:lnTo>
                <a:lnTo>
                  <a:pt x="529" y="161"/>
                </a:lnTo>
                <a:lnTo>
                  <a:pt x="511" y="189"/>
                </a:lnTo>
                <a:lnTo>
                  <a:pt x="490" y="221"/>
                </a:lnTo>
                <a:lnTo>
                  <a:pt x="465" y="244"/>
                </a:lnTo>
                <a:lnTo>
                  <a:pt x="462" y="260"/>
                </a:lnTo>
                <a:lnTo>
                  <a:pt x="476" y="277"/>
                </a:lnTo>
                <a:lnTo>
                  <a:pt x="460" y="314"/>
                </a:lnTo>
                <a:lnTo>
                  <a:pt x="428" y="451"/>
                </a:lnTo>
                <a:lnTo>
                  <a:pt x="249" y="406"/>
                </a:lnTo>
                <a:lnTo>
                  <a:pt x="0" y="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Freeform 97">
            <a:extLst>
              <a:ext uri="{FF2B5EF4-FFF2-40B4-BE49-F238E27FC236}">
                <a16:creationId xmlns:a16="http://schemas.microsoft.com/office/drawing/2014/main" id="{E2E27BD3-C857-5F31-D9C0-58004B892E60}"/>
              </a:ext>
            </a:extLst>
          </p:cNvPr>
          <p:cNvSpPr>
            <a:spLocks/>
          </p:cNvSpPr>
          <p:nvPr/>
        </p:nvSpPr>
        <p:spPr bwMode="auto">
          <a:xfrm>
            <a:off x="8035074" y="4153471"/>
            <a:ext cx="472192" cy="290014"/>
          </a:xfrm>
          <a:custGeom>
            <a:avLst/>
            <a:gdLst>
              <a:gd name="T0" fmla="*/ 0 w 386"/>
              <a:gd name="T1" fmla="*/ 61 h 248"/>
              <a:gd name="T2" fmla="*/ 18 w 386"/>
              <a:gd name="T3" fmla="*/ 171 h 248"/>
              <a:gd name="T4" fmla="*/ 31 w 386"/>
              <a:gd name="T5" fmla="*/ 248 h 248"/>
              <a:gd name="T6" fmla="*/ 95 w 386"/>
              <a:gd name="T7" fmla="*/ 238 h 248"/>
              <a:gd name="T8" fmla="*/ 327 w 386"/>
              <a:gd name="T9" fmla="*/ 193 h 248"/>
              <a:gd name="T10" fmla="*/ 337 w 386"/>
              <a:gd name="T11" fmla="*/ 182 h 248"/>
              <a:gd name="T12" fmla="*/ 350 w 386"/>
              <a:gd name="T13" fmla="*/ 182 h 248"/>
              <a:gd name="T14" fmla="*/ 365 w 386"/>
              <a:gd name="T15" fmla="*/ 171 h 248"/>
              <a:gd name="T16" fmla="*/ 373 w 386"/>
              <a:gd name="T17" fmla="*/ 155 h 248"/>
              <a:gd name="T18" fmla="*/ 386 w 386"/>
              <a:gd name="T19" fmla="*/ 142 h 248"/>
              <a:gd name="T20" fmla="*/ 349 w 386"/>
              <a:gd name="T21" fmla="*/ 112 h 248"/>
              <a:gd name="T22" fmla="*/ 347 w 386"/>
              <a:gd name="T23" fmla="*/ 82 h 248"/>
              <a:gd name="T24" fmla="*/ 365 w 386"/>
              <a:gd name="T25" fmla="*/ 44 h 248"/>
              <a:gd name="T26" fmla="*/ 340 w 386"/>
              <a:gd name="T27" fmla="*/ 29 h 248"/>
              <a:gd name="T28" fmla="*/ 329 w 386"/>
              <a:gd name="T29" fmla="*/ 9 h 248"/>
              <a:gd name="T30" fmla="*/ 312 w 386"/>
              <a:gd name="T31" fmla="*/ 0 h 248"/>
              <a:gd name="T32" fmla="*/ 56 w 386"/>
              <a:gd name="T33" fmla="*/ 49 h 248"/>
              <a:gd name="T34" fmla="*/ 43 w 386"/>
              <a:gd name="T35" fmla="*/ 29 h 248"/>
              <a:gd name="T36" fmla="*/ 0 w 386"/>
              <a:gd name="T37" fmla="*/ 61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6" h="248">
                <a:moveTo>
                  <a:pt x="0" y="61"/>
                </a:moveTo>
                <a:lnTo>
                  <a:pt x="18" y="171"/>
                </a:lnTo>
                <a:lnTo>
                  <a:pt x="31" y="248"/>
                </a:lnTo>
                <a:lnTo>
                  <a:pt x="95" y="238"/>
                </a:lnTo>
                <a:lnTo>
                  <a:pt x="327" y="193"/>
                </a:lnTo>
                <a:lnTo>
                  <a:pt x="337" y="182"/>
                </a:lnTo>
                <a:lnTo>
                  <a:pt x="350" y="182"/>
                </a:lnTo>
                <a:lnTo>
                  <a:pt x="365" y="171"/>
                </a:lnTo>
                <a:lnTo>
                  <a:pt x="373" y="155"/>
                </a:lnTo>
                <a:lnTo>
                  <a:pt x="386" y="142"/>
                </a:lnTo>
                <a:lnTo>
                  <a:pt x="349" y="112"/>
                </a:lnTo>
                <a:lnTo>
                  <a:pt x="347" y="82"/>
                </a:lnTo>
                <a:lnTo>
                  <a:pt x="365" y="44"/>
                </a:lnTo>
                <a:lnTo>
                  <a:pt x="340" y="29"/>
                </a:lnTo>
                <a:lnTo>
                  <a:pt x="329" y="9"/>
                </a:lnTo>
                <a:lnTo>
                  <a:pt x="312" y="0"/>
                </a:lnTo>
                <a:lnTo>
                  <a:pt x="56" y="49"/>
                </a:lnTo>
                <a:lnTo>
                  <a:pt x="43" y="29"/>
                </a:lnTo>
                <a:lnTo>
                  <a:pt x="0" y="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Freeform 100">
            <a:extLst>
              <a:ext uri="{FF2B5EF4-FFF2-40B4-BE49-F238E27FC236}">
                <a16:creationId xmlns:a16="http://schemas.microsoft.com/office/drawing/2014/main" id="{81B7FEC5-F936-F580-D528-39D9E6580CD0}"/>
              </a:ext>
            </a:extLst>
          </p:cNvPr>
          <p:cNvSpPr>
            <a:spLocks/>
          </p:cNvSpPr>
          <p:nvPr/>
        </p:nvSpPr>
        <p:spPr bwMode="auto">
          <a:xfrm>
            <a:off x="7917638" y="4893707"/>
            <a:ext cx="413473" cy="300539"/>
          </a:xfrm>
          <a:custGeom>
            <a:avLst/>
            <a:gdLst>
              <a:gd name="T0" fmla="*/ 0 w 338"/>
              <a:gd name="T1" fmla="*/ 60 h 257"/>
              <a:gd name="T2" fmla="*/ 14 w 338"/>
              <a:gd name="T3" fmla="*/ 34 h 257"/>
              <a:gd name="T4" fmla="*/ 62 w 338"/>
              <a:gd name="T5" fmla="*/ 10 h 257"/>
              <a:gd name="T6" fmla="*/ 153 w 338"/>
              <a:gd name="T7" fmla="*/ 0 h 257"/>
              <a:gd name="T8" fmla="*/ 190 w 338"/>
              <a:gd name="T9" fmla="*/ 24 h 257"/>
              <a:gd name="T10" fmla="*/ 249 w 338"/>
              <a:gd name="T11" fmla="*/ 15 h 257"/>
              <a:gd name="T12" fmla="*/ 338 w 338"/>
              <a:gd name="T13" fmla="*/ 79 h 257"/>
              <a:gd name="T14" fmla="*/ 312 w 338"/>
              <a:gd name="T15" fmla="*/ 109 h 257"/>
              <a:gd name="T16" fmla="*/ 298 w 338"/>
              <a:gd name="T17" fmla="*/ 129 h 257"/>
              <a:gd name="T18" fmla="*/ 300 w 338"/>
              <a:gd name="T19" fmla="*/ 149 h 257"/>
              <a:gd name="T20" fmla="*/ 276 w 338"/>
              <a:gd name="T21" fmla="*/ 169 h 257"/>
              <a:gd name="T22" fmla="*/ 258 w 338"/>
              <a:gd name="T23" fmla="*/ 197 h 257"/>
              <a:gd name="T24" fmla="*/ 233 w 338"/>
              <a:gd name="T25" fmla="*/ 212 h 257"/>
              <a:gd name="T26" fmla="*/ 221 w 338"/>
              <a:gd name="T27" fmla="*/ 214 h 257"/>
              <a:gd name="T28" fmla="*/ 217 w 338"/>
              <a:gd name="T29" fmla="*/ 233 h 257"/>
              <a:gd name="T30" fmla="*/ 202 w 338"/>
              <a:gd name="T31" fmla="*/ 223 h 257"/>
              <a:gd name="T32" fmla="*/ 215 w 338"/>
              <a:gd name="T33" fmla="*/ 240 h 257"/>
              <a:gd name="T34" fmla="*/ 202 w 338"/>
              <a:gd name="T35" fmla="*/ 257 h 257"/>
              <a:gd name="T36" fmla="*/ 190 w 338"/>
              <a:gd name="T37" fmla="*/ 255 h 257"/>
              <a:gd name="T38" fmla="*/ 182 w 338"/>
              <a:gd name="T39" fmla="*/ 245 h 257"/>
              <a:gd name="T40" fmla="*/ 168 w 338"/>
              <a:gd name="T41" fmla="*/ 219 h 257"/>
              <a:gd name="T42" fmla="*/ 160 w 338"/>
              <a:gd name="T43" fmla="*/ 216 h 257"/>
              <a:gd name="T44" fmla="*/ 143 w 338"/>
              <a:gd name="T45" fmla="*/ 182 h 257"/>
              <a:gd name="T46" fmla="*/ 120 w 338"/>
              <a:gd name="T47" fmla="*/ 167 h 257"/>
              <a:gd name="T48" fmla="*/ 104 w 338"/>
              <a:gd name="T49" fmla="*/ 144 h 257"/>
              <a:gd name="T50" fmla="*/ 63 w 338"/>
              <a:gd name="T51" fmla="*/ 115 h 257"/>
              <a:gd name="T52" fmla="*/ 44 w 338"/>
              <a:gd name="T53" fmla="*/ 88 h 257"/>
              <a:gd name="T54" fmla="*/ 0 w 338"/>
              <a:gd name="T55" fmla="*/ 6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38" h="257">
                <a:moveTo>
                  <a:pt x="0" y="60"/>
                </a:moveTo>
                <a:lnTo>
                  <a:pt x="14" y="34"/>
                </a:lnTo>
                <a:lnTo>
                  <a:pt x="62" y="10"/>
                </a:lnTo>
                <a:lnTo>
                  <a:pt x="153" y="0"/>
                </a:lnTo>
                <a:lnTo>
                  <a:pt x="190" y="24"/>
                </a:lnTo>
                <a:lnTo>
                  <a:pt x="249" y="15"/>
                </a:lnTo>
                <a:lnTo>
                  <a:pt x="338" y="79"/>
                </a:lnTo>
                <a:lnTo>
                  <a:pt x="312" y="109"/>
                </a:lnTo>
                <a:lnTo>
                  <a:pt x="298" y="129"/>
                </a:lnTo>
                <a:lnTo>
                  <a:pt x="300" y="149"/>
                </a:lnTo>
                <a:lnTo>
                  <a:pt x="276" y="169"/>
                </a:lnTo>
                <a:lnTo>
                  <a:pt x="258" y="197"/>
                </a:lnTo>
                <a:lnTo>
                  <a:pt x="233" y="212"/>
                </a:lnTo>
                <a:lnTo>
                  <a:pt x="221" y="214"/>
                </a:lnTo>
                <a:lnTo>
                  <a:pt x="217" y="233"/>
                </a:lnTo>
                <a:lnTo>
                  <a:pt x="202" y="223"/>
                </a:lnTo>
                <a:lnTo>
                  <a:pt x="215" y="240"/>
                </a:lnTo>
                <a:lnTo>
                  <a:pt x="202" y="257"/>
                </a:lnTo>
                <a:lnTo>
                  <a:pt x="190" y="255"/>
                </a:lnTo>
                <a:lnTo>
                  <a:pt x="182" y="245"/>
                </a:lnTo>
                <a:lnTo>
                  <a:pt x="168" y="219"/>
                </a:lnTo>
                <a:lnTo>
                  <a:pt x="160" y="216"/>
                </a:lnTo>
                <a:lnTo>
                  <a:pt x="143" y="182"/>
                </a:lnTo>
                <a:lnTo>
                  <a:pt x="120" y="167"/>
                </a:lnTo>
                <a:lnTo>
                  <a:pt x="104" y="144"/>
                </a:lnTo>
                <a:lnTo>
                  <a:pt x="63" y="115"/>
                </a:lnTo>
                <a:lnTo>
                  <a:pt x="44" y="88"/>
                </a:lnTo>
                <a:lnTo>
                  <a:pt x="0" y="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Freeform 102">
            <a:extLst>
              <a:ext uri="{FF2B5EF4-FFF2-40B4-BE49-F238E27FC236}">
                <a16:creationId xmlns:a16="http://schemas.microsoft.com/office/drawing/2014/main" id="{F8AF3B66-DAE3-43DC-7100-017861ABAD9E}"/>
              </a:ext>
            </a:extLst>
          </p:cNvPr>
          <p:cNvSpPr>
            <a:spLocks/>
          </p:cNvSpPr>
          <p:nvPr/>
        </p:nvSpPr>
        <p:spPr bwMode="auto">
          <a:xfrm>
            <a:off x="6264967" y="3895031"/>
            <a:ext cx="571279" cy="364856"/>
          </a:xfrm>
          <a:custGeom>
            <a:avLst/>
            <a:gdLst>
              <a:gd name="T0" fmla="*/ 0 w 467"/>
              <a:gd name="T1" fmla="*/ 245 h 312"/>
              <a:gd name="T2" fmla="*/ 15 w 467"/>
              <a:gd name="T3" fmla="*/ 78 h 312"/>
              <a:gd name="T4" fmla="*/ 23 w 467"/>
              <a:gd name="T5" fmla="*/ 0 h 312"/>
              <a:gd name="T6" fmla="*/ 230 w 467"/>
              <a:gd name="T7" fmla="*/ 15 h 312"/>
              <a:gd name="T8" fmla="*/ 460 w 467"/>
              <a:gd name="T9" fmla="*/ 22 h 312"/>
              <a:gd name="T10" fmla="*/ 444 w 467"/>
              <a:gd name="T11" fmla="*/ 52 h 312"/>
              <a:gd name="T12" fmla="*/ 467 w 467"/>
              <a:gd name="T13" fmla="*/ 73 h 312"/>
              <a:gd name="T14" fmla="*/ 465 w 467"/>
              <a:gd name="T15" fmla="*/ 227 h 312"/>
              <a:gd name="T16" fmla="*/ 456 w 467"/>
              <a:gd name="T17" fmla="*/ 226 h 312"/>
              <a:gd name="T18" fmla="*/ 457 w 467"/>
              <a:gd name="T19" fmla="*/ 246 h 312"/>
              <a:gd name="T20" fmla="*/ 465 w 467"/>
              <a:gd name="T21" fmla="*/ 261 h 312"/>
              <a:gd name="T22" fmla="*/ 460 w 467"/>
              <a:gd name="T23" fmla="*/ 276 h 312"/>
              <a:gd name="T24" fmla="*/ 464 w 467"/>
              <a:gd name="T25" fmla="*/ 312 h 312"/>
              <a:gd name="T26" fmla="*/ 454 w 467"/>
              <a:gd name="T27" fmla="*/ 309 h 312"/>
              <a:gd name="T28" fmla="*/ 442 w 467"/>
              <a:gd name="T29" fmla="*/ 295 h 312"/>
              <a:gd name="T30" fmla="*/ 420 w 467"/>
              <a:gd name="T31" fmla="*/ 285 h 312"/>
              <a:gd name="T32" fmla="*/ 401 w 467"/>
              <a:gd name="T33" fmla="*/ 281 h 312"/>
              <a:gd name="T34" fmla="*/ 361 w 467"/>
              <a:gd name="T35" fmla="*/ 282 h 312"/>
              <a:gd name="T36" fmla="*/ 338 w 467"/>
              <a:gd name="T37" fmla="*/ 265 h 312"/>
              <a:gd name="T38" fmla="*/ 0 w 467"/>
              <a:gd name="T39" fmla="*/ 245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7" h="312">
                <a:moveTo>
                  <a:pt x="0" y="245"/>
                </a:moveTo>
                <a:lnTo>
                  <a:pt x="15" y="78"/>
                </a:lnTo>
                <a:lnTo>
                  <a:pt x="23" y="0"/>
                </a:lnTo>
                <a:lnTo>
                  <a:pt x="230" y="15"/>
                </a:lnTo>
                <a:lnTo>
                  <a:pt x="460" y="22"/>
                </a:lnTo>
                <a:lnTo>
                  <a:pt x="444" y="52"/>
                </a:lnTo>
                <a:lnTo>
                  <a:pt x="467" y="73"/>
                </a:lnTo>
                <a:lnTo>
                  <a:pt x="465" y="227"/>
                </a:lnTo>
                <a:lnTo>
                  <a:pt x="456" y="226"/>
                </a:lnTo>
                <a:lnTo>
                  <a:pt x="457" y="246"/>
                </a:lnTo>
                <a:lnTo>
                  <a:pt x="465" y="261"/>
                </a:lnTo>
                <a:lnTo>
                  <a:pt x="460" y="276"/>
                </a:lnTo>
                <a:lnTo>
                  <a:pt x="464" y="312"/>
                </a:lnTo>
                <a:lnTo>
                  <a:pt x="454" y="309"/>
                </a:lnTo>
                <a:lnTo>
                  <a:pt x="442" y="295"/>
                </a:lnTo>
                <a:lnTo>
                  <a:pt x="420" y="285"/>
                </a:lnTo>
                <a:lnTo>
                  <a:pt x="401" y="281"/>
                </a:lnTo>
                <a:lnTo>
                  <a:pt x="361" y="282"/>
                </a:lnTo>
                <a:lnTo>
                  <a:pt x="338" y="265"/>
                </a:lnTo>
                <a:lnTo>
                  <a:pt x="0" y="2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104">
            <a:extLst>
              <a:ext uri="{FF2B5EF4-FFF2-40B4-BE49-F238E27FC236}">
                <a16:creationId xmlns:a16="http://schemas.microsoft.com/office/drawing/2014/main" id="{E4655847-9552-C714-701E-70A773AB57B8}"/>
              </a:ext>
            </a:extLst>
          </p:cNvPr>
          <p:cNvSpPr>
            <a:spLocks/>
          </p:cNvSpPr>
          <p:nvPr/>
        </p:nvSpPr>
        <p:spPr bwMode="auto">
          <a:xfrm>
            <a:off x="7339019" y="4760394"/>
            <a:ext cx="692385" cy="224527"/>
          </a:xfrm>
          <a:custGeom>
            <a:avLst/>
            <a:gdLst>
              <a:gd name="T0" fmla="*/ 0 w 566"/>
              <a:gd name="T1" fmla="*/ 192 h 192"/>
              <a:gd name="T2" fmla="*/ 10 w 566"/>
              <a:gd name="T3" fmla="*/ 158 h 192"/>
              <a:gd name="T4" fmla="*/ 6 w 566"/>
              <a:gd name="T5" fmla="*/ 155 h 192"/>
              <a:gd name="T6" fmla="*/ 24 w 566"/>
              <a:gd name="T7" fmla="*/ 143 h 192"/>
              <a:gd name="T8" fmla="*/ 39 w 566"/>
              <a:gd name="T9" fmla="*/ 112 h 192"/>
              <a:gd name="T10" fmla="*/ 33 w 566"/>
              <a:gd name="T11" fmla="*/ 105 h 192"/>
              <a:gd name="T12" fmla="*/ 41 w 566"/>
              <a:gd name="T13" fmla="*/ 91 h 192"/>
              <a:gd name="T14" fmla="*/ 42 w 566"/>
              <a:gd name="T15" fmla="*/ 75 h 192"/>
              <a:gd name="T16" fmla="*/ 52 w 566"/>
              <a:gd name="T17" fmla="*/ 62 h 192"/>
              <a:gd name="T18" fmla="*/ 141 w 566"/>
              <a:gd name="T19" fmla="*/ 56 h 192"/>
              <a:gd name="T20" fmla="*/ 140 w 566"/>
              <a:gd name="T21" fmla="*/ 41 h 192"/>
              <a:gd name="T22" fmla="*/ 168 w 566"/>
              <a:gd name="T23" fmla="*/ 43 h 192"/>
              <a:gd name="T24" fmla="*/ 434 w 566"/>
              <a:gd name="T25" fmla="*/ 18 h 192"/>
              <a:gd name="T26" fmla="*/ 566 w 566"/>
              <a:gd name="T27" fmla="*/ 0 h 192"/>
              <a:gd name="T28" fmla="*/ 564 w 566"/>
              <a:gd name="T29" fmla="*/ 19 h 192"/>
              <a:gd name="T30" fmla="*/ 555 w 566"/>
              <a:gd name="T31" fmla="*/ 25 h 192"/>
              <a:gd name="T32" fmla="*/ 543 w 566"/>
              <a:gd name="T33" fmla="*/ 46 h 192"/>
              <a:gd name="T34" fmla="*/ 534 w 566"/>
              <a:gd name="T35" fmla="*/ 44 h 192"/>
              <a:gd name="T36" fmla="*/ 524 w 566"/>
              <a:gd name="T37" fmla="*/ 50 h 192"/>
              <a:gd name="T38" fmla="*/ 517 w 566"/>
              <a:gd name="T39" fmla="*/ 61 h 192"/>
              <a:gd name="T40" fmla="*/ 507 w 566"/>
              <a:gd name="T41" fmla="*/ 54 h 192"/>
              <a:gd name="T42" fmla="*/ 492 w 566"/>
              <a:gd name="T43" fmla="*/ 67 h 192"/>
              <a:gd name="T44" fmla="*/ 490 w 566"/>
              <a:gd name="T45" fmla="*/ 78 h 192"/>
              <a:gd name="T46" fmla="*/ 426 w 566"/>
              <a:gd name="T47" fmla="*/ 116 h 192"/>
              <a:gd name="T48" fmla="*/ 422 w 566"/>
              <a:gd name="T49" fmla="*/ 130 h 192"/>
              <a:gd name="T50" fmla="*/ 405 w 566"/>
              <a:gd name="T51" fmla="*/ 139 h 192"/>
              <a:gd name="T52" fmla="*/ 405 w 566"/>
              <a:gd name="T53" fmla="*/ 157 h 192"/>
              <a:gd name="T54" fmla="*/ 318 w 566"/>
              <a:gd name="T55" fmla="*/ 168 h 192"/>
              <a:gd name="T56" fmla="*/ 142 w 566"/>
              <a:gd name="T57" fmla="*/ 183 h 192"/>
              <a:gd name="T58" fmla="*/ 0 w 566"/>
              <a:gd name="T5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66" h="192">
                <a:moveTo>
                  <a:pt x="0" y="192"/>
                </a:moveTo>
                <a:lnTo>
                  <a:pt x="10" y="158"/>
                </a:lnTo>
                <a:lnTo>
                  <a:pt x="6" y="155"/>
                </a:lnTo>
                <a:lnTo>
                  <a:pt x="24" y="143"/>
                </a:lnTo>
                <a:lnTo>
                  <a:pt x="39" y="112"/>
                </a:lnTo>
                <a:lnTo>
                  <a:pt x="33" y="105"/>
                </a:lnTo>
                <a:lnTo>
                  <a:pt x="41" y="91"/>
                </a:lnTo>
                <a:lnTo>
                  <a:pt x="42" y="75"/>
                </a:lnTo>
                <a:lnTo>
                  <a:pt x="52" y="62"/>
                </a:lnTo>
                <a:lnTo>
                  <a:pt x="141" y="56"/>
                </a:lnTo>
                <a:lnTo>
                  <a:pt x="140" y="41"/>
                </a:lnTo>
                <a:lnTo>
                  <a:pt x="168" y="43"/>
                </a:lnTo>
                <a:lnTo>
                  <a:pt x="434" y="18"/>
                </a:lnTo>
                <a:lnTo>
                  <a:pt x="566" y="0"/>
                </a:lnTo>
                <a:lnTo>
                  <a:pt x="564" y="19"/>
                </a:lnTo>
                <a:lnTo>
                  <a:pt x="555" y="25"/>
                </a:lnTo>
                <a:lnTo>
                  <a:pt x="543" y="46"/>
                </a:lnTo>
                <a:lnTo>
                  <a:pt x="534" y="44"/>
                </a:lnTo>
                <a:lnTo>
                  <a:pt x="524" y="50"/>
                </a:lnTo>
                <a:lnTo>
                  <a:pt x="517" y="61"/>
                </a:lnTo>
                <a:lnTo>
                  <a:pt x="507" y="54"/>
                </a:lnTo>
                <a:lnTo>
                  <a:pt x="492" y="67"/>
                </a:lnTo>
                <a:lnTo>
                  <a:pt x="490" y="78"/>
                </a:lnTo>
                <a:lnTo>
                  <a:pt x="426" y="116"/>
                </a:lnTo>
                <a:lnTo>
                  <a:pt x="422" y="130"/>
                </a:lnTo>
                <a:lnTo>
                  <a:pt x="405" y="139"/>
                </a:lnTo>
                <a:lnTo>
                  <a:pt x="405" y="157"/>
                </a:lnTo>
                <a:lnTo>
                  <a:pt x="318" y="168"/>
                </a:lnTo>
                <a:lnTo>
                  <a:pt x="142" y="183"/>
                </a:lnTo>
                <a:lnTo>
                  <a:pt x="0" y="1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Freeform 106">
            <a:extLst>
              <a:ext uri="{FF2B5EF4-FFF2-40B4-BE49-F238E27FC236}">
                <a16:creationId xmlns:a16="http://schemas.microsoft.com/office/drawing/2014/main" id="{0306FE58-E4E1-F3C2-C09F-CDA916C654D4}"/>
              </a:ext>
            </a:extLst>
          </p:cNvPr>
          <p:cNvSpPr>
            <a:spLocks/>
          </p:cNvSpPr>
          <p:nvPr/>
        </p:nvSpPr>
        <p:spPr bwMode="auto">
          <a:xfrm>
            <a:off x="5939570" y="4821205"/>
            <a:ext cx="1135217" cy="1051300"/>
          </a:xfrm>
          <a:custGeom>
            <a:avLst/>
            <a:gdLst>
              <a:gd name="T0" fmla="*/ 19 w 928"/>
              <a:gd name="T1" fmla="*/ 353 h 899"/>
              <a:gd name="T2" fmla="*/ 487 w 928"/>
              <a:gd name="T3" fmla="*/ 11 h 899"/>
              <a:gd name="T4" fmla="*/ 520 w 928"/>
              <a:gd name="T5" fmla="*/ 191 h 899"/>
              <a:gd name="T6" fmla="*/ 534 w 928"/>
              <a:gd name="T7" fmla="*/ 205 h 899"/>
              <a:gd name="T8" fmla="*/ 574 w 928"/>
              <a:gd name="T9" fmla="*/ 210 h 899"/>
              <a:gd name="T10" fmla="*/ 607 w 928"/>
              <a:gd name="T11" fmla="*/ 213 h 899"/>
              <a:gd name="T12" fmla="*/ 636 w 928"/>
              <a:gd name="T13" fmla="*/ 227 h 899"/>
              <a:gd name="T14" fmla="*/ 675 w 928"/>
              <a:gd name="T15" fmla="*/ 251 h 899"/>
              <a:gd name="T16" fmla="*/ 694 w 928"/>
              <a:gd name="T17" fmla="*/ 240 h 899"/>
              <a:gd name="T18" fmla="*/ 764 w 928"/>
              <a:gd name="T19" fmla="*/ 239 h 899"/>
              <a:gd name="T20" fmla="*/ 840 w 928"/>
              <a:gd name="T21" fmla="*/ 249 h 899"/>
              <a:gd name="T22" fmla="*/ 888 w 928"/>
              <a:gd name="T23" fmla="*/ 263 h 899"/>
              <a:gd name="T24" fmla="*/ 904 w 928"/>
              <a:gd name="T25" fmla="*/ 407 h 899"/>
              <a:gd name="T26" fmla="*/ 927 w 928"/>
              <a:gd name="T27" fmla="*/ 488 h 899"/>
              <a:gd name="T28" fmla="*/ 920 w 928"/>
              <a:gd name="T29" fmla="*/ 542 h 899"/>
              <a:gd name="T30" fmla="*/ 902 w 928"/>
              <a:gd name="T31" fmla="*/ 577 h 899"/>
              <a:gd name="T32" fmla="*/ 842 w 928"/>
              <a:gd name="T33" fmla="*/ 613 h 899"/>
              <a:gd name="T34" fmla="*/ 846 w 928"/>
              <a:gd name="T35" fmla="*/ 576 h 899"/>
              <a:gd name="T36" fmla="*/ 823 w 928"/>
              <a:gd name="T37" fmla="*/ 600 h 899"/>
              <a:gd name="T38" fmla="*/ 819 w 928"/>
              <a:gd name="T39" fmla="*/ 628 h 899"/>
              <a:gd name="T40" fmla="*/ 724 w 928"/>
              <a:gd name="T41" fmla="*/ 695 h 899"/>
              <a:gd name="T42" fmla="*/ 734 w 928"/>
              <a:gd name="T43" fmla="*/ 681 h 899"/>
              <a:gd name="T44" fmla="*/ 719 w 928"/>
              <a:gd name="T45" fmla="*/ 669 h 899"/>
              <a:gd name="T46" fmla="*/ 703 w 928"/>
              <a:gd name="T47" fmla="*/ 680 h 899"/>
              <a:gd name="T48" fmla="*/ 692 w 928"/>
              <a:gd name="T49" fmla="*/ 688 h 899"/>
              <a:gd name="T50" fmla="*/ 661 w 928"/>
              <a:gd name="T51" fmla="*/ 714 h 899"/>
              <a:gd name="T52" fmla="*/ 636 w 928"/>
              <a:gd name="T53" fmla="*/ 740 h 899"/>
              <a:gd name="T54" fmla="*/ 654 w 928"/>
              <a:gd name="T55" fmla="*/ 754 h 899"/>
              <a:gd name="T56" fmla="*/ 638 w 928"/>
              <a:gd name="T57" fmla="*/ 777 h 899"/>
              <a:gd name="T58" fmla="*/ 619 w 928"/>
              <a:gd name="T59" fmla="*/ 788 h 899"/>
              <a:gd name="T60" fmla="*/ 640 w 928"/>
              <a:gd name="T61" fmla="*/ 860 h 899"/>
              <a:gd name="T62" fmla="*/ 608 w 928"/>
              <a:gd name="T63" fmla="*/ 888 h 899"/>
              <a:gd name="T64" fmla="*/ 516 w 928"/>
              <a:gd name="T65" fmla="*/ 857 h 899"/>
              <a:gd name="T66" fmla="*/ 491 w 928"/>
              <a:gd name="T67" fmla="*/ 804 h 899"/>
              <a:gd name="T68" fmla="*/ 486 w 928"/>
              <a:gd name="T69" fmla="*/ 758 h 899"/>
              <a:gd name="T70" fmla="*/ 400 w 928"/>
              <a:gd name="T71" fmla="*/ 615 h 899"/>
              <a:gd name="T72" fmla="*/ 333 w 928"/>
              <a:gd name="T73" fmla="*/ 568 h 899"/>
              <a:gd name="T74" fmla="*/ 287 w 928"/>
              <a:gd name="T75" fmla="*/ 566 h 899"/>
              <a:gd name="T76" fmla="*/ 228 w 928"/>
              <a:gd name="T77" fmla="*/ 626 h 899"/>
              <a:gd name="T78" fmla="*/ 166 w 928"/>
              <a:gd name="T79" fmla="*/ 594 h 899"/>
              <a:gd name="T80" fmla="*/ 124 w 928"/>
              <a:gd name="T81" fmla="*/ 514 h 899"/>
              <a:gd name="T82" fmla="*/ 41 w 928"/>
              <a:gd name="T83" fmla="*/ 407 h 899"/>
              <a:gd name="T84" fmla="*/ 6 w 928"/>
              <a:gd name="T85" fmla="*/ 369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28" h="899">
                <a:moveTo>
                  <a:pt x="6" y="369"/>
                </a:moveTo>
                <a:lnTo>
                  <a:pt x="0" y="351"/>
                </a:lnTo>
                <a:lnTo>
                  <a:pt x="19" y="353"/>
                </a:lnTo>
                <a:lnTo>
                  <a:pt x="252" y="375"/>
                </a:lnTo>
                <a:lnTo>
                  <a:pt x="287" y="0"/>
                </a:lnTo>
                <a:lnTo>
                  <a:pt x="487" y="11"/>
                </a:lnTo>
                <a:lnTo>
                  <a:pt x="481" y="174"/>
                </a:lnTo>
                <a:lnTo>
                  <a:pt x="501" y="190"/>
                </a:lnTo>
                <a:lnTo>
                  <a:pt x="520" y="191"/>
                </a:lnTo>
                <a:lnTo>
                  <a:pt x="524" y="184"/>
                </a:lnTo>
                <a:lnTo>
                  <a:pt x="535" y="194"/>
                </a:lnTo>
                <a:lnTo>
                  <a:pt x="534" y="205"/>
                </a:lnTo>
                <a:lnTo>
                  <a:pt x="551" y="207"/>
                </a:lnTo>
                <a:lnTo>
                  <a:pt x="564" y="213"/>
                </a:lnTo>
                <a:lnTo>
                  <a:pt x="574" y="210"/>
                </a:lnTo>
                <a:lnTo>
                  <a:pt x="587" y="218"/>
                </a:lnTo>
                <a:lnTo>
                  <a:pt x="590" y="212"/>
                </a:lnTo>
                <a:lnTo>
                  <a:pt x="607" y="213"/>
                </a:lnTo>
                <a:lnTo>
                  <a:pt x="617" y="233"/>
                </a:lnTo>
                <a:lnTo>
                  <a:pt x="625" y="240"/>
                </a:lnTo>
                <a:lnTo>
                  <a:pt x="636" y="227"/>
                </a:lnTo>
                <a:lnTo>
                  <a:pt x="657" y="244"/>
                </a:lnTo>
                <a:lnTo>
                  <a:pt x="670" y="236"/>
                </a:lnTo>
                <a:lnTo>
                  <a:pt x="675" y="251"/>
                </a:lnTo>
                <a:lnTo>
                  <a:pt x="677" y="240"/>
                </a:lnTo>
                <a:lnTo>
                  <a:pt x="691" y="231"/>
                </a:lnTo>
                <a:lnTo>
                  <a:pt x="694" y="240"/>
                </a:lnTo>
                <a:lnTo>
                  <a:pt x="712" y="237"/>
                </a:lnTo>
                <a:lnTo>
                  <a:pt x="727" y="251"/>
                </a:lnTo>
                <a:lnTo>
                  <a:pt x="764" y="239"/>
                </a:lnTo>
                <a:lnTo>
                  <a:pt x="801" y="236"/>
                </a:lnTo>
                <a:lnTo>
                  <a:pt x="812" y="230"/>
                </a:lnTo>
                <a:lnTo>
                  <a:pt x="840" y="249"/>
                </a:lnTo>
                <a:lnTo>
                  <a:pt x="858" y="256"/>
                </a:lnTo>
                <a:lnTo>
                  <a:pt x="865" y="264"/>
                </a:lnTo>
                <a:lnTo>
                  <a:pt x="888" y="263"/>
                </a:lnTo>
                <a:lnTo>
                  <a:pt x="889" y="308"/>
                </a:lnTo>
                <a:lnTo>
                  <a:pt x="894" y="396"/>
                </a:lnTo>
                <a:lnTo>
                  <a:pt x="904" y="407"/>
                </a:lnTo>
                <a:lnTo>
                  <a:pt x="908" y="430"/>
                </a:lnTo>
                <a:lnTo>
                  <a:pt x="928" y="461"/>
                </a:lnTo>
                <a:lnTo>
                  <a:pt x="927" y="488"/>
                </a:lnTo>
                <a:lnTo>
                  <a:pt x="915" y="513"/>
                </a:lnTo>
                <a:lnTo>
                  <a:pt x="916" y="527"/>
                </a:lnTo>
                <a:lnTo>
                  <a:pt x="920" y="542"/>
                </a:lnTo>
                <a:lnTo>
                  <a:pt x="918" y="556"/>
                </a:lnTo>
                <a:lnTo>
                  <a:pt x="911" y="566"/>
                </a:lnTo>
                <a:lnTo>
                  <a:pt x="902" y="577"/>
                </a:lnTo>
                <a:lnTo>
                  <a:pt x="909" y="584"/>
                </a:lnTo>
                <a:lnTo>
                  <a:pt x="871" y="596"/>
                </a:lnTo>
                <a:lnTo>
                  <a:pt x="842" y="613"/>
                </a:lnTo>
                <a:lnTo>
                  <a:pt x="860" y="599"/>
                </a:lnTo>
                <a:lnTo>
                  <a:pt x="840" y="599"/>
                </a:lnTo>
                <a:lnTo>
                  <a:pt x="846" y="576"/>
                </a:lnTo>
                <a:lnTo>
                  <a:pt x="830" y="589"/>
                </a:lnTo>
                <a:lnTo>
                  <a:pt x="823" y="585"/>
                </a:lnTo>
                <a:lnTo>
                  <a:pt x="823" y="600"/>
                </a:lnTo>
                <a:lnTo>
                  <a:pt x="830" y="603"/>
                </a:lnTo>
                <a:lnTo>
                  <a:pt x="831" y="617"/>
                </a:lnTo>
                <a:lnTo>
                  <a:pt x="819" y="628"/>
                </a:lnTo>
                <a:lnTo>
                  <a:pt x="812" y="627"/>
                </a:lnTo>
                <a:lnTo>
                  <a:pt x="810" y="643"/>
                </a:lnTo>
                <a:lnTo>
                  <a:pt x="724" y="695"/>
                </a:lnTo>
                <a:lnTo>
                  <a:pt x="725" y="690"/>
                </a:lnTo>
                <a:lnTo>
                  <a:pt x="765" y="665"/>
                </a:lnTo>
                <a:lnTo>
                  <a:pt x="734" y="681"/>
                </a:lnTo>
                <a:lnTo>
                  <a:pt x="736" y="666"/>
                </a:lnTo>
                <a:lnTo>
                  <a:pt x="728" y="673"/>
                </a:lnTo>
                <a:lnTo>
                  <a:pt x="719" y="669"/>
                </a:lnTo>
                <a:lnTo>
                  <a:pt x="716" y="681"/>
                </a:lnTo>
                <a:lnTo>
                  <a:pt x="702" y="669"/>
                </a:lnTo>
                <a:lnTo>
                  <a:pt x="703" y="680"/>
                </a:lnTo>
                <a:lnTo>
                  <a:pt x="719" y="691"/>
                </a:lnTo>
                <a:lnTo>
                  <a:pt x="701" y="701"/>
                </a:lnTo>
                <a:lnTo>
                  <a:pt x="692" y="688"/>
                </a:lnTo>
                <a:lnTo>
                  <a:pt x="686" y="722"/>
                </a:lnTo>
                <a:lnTo>
                  <a:pt x="678" y="708"/>
                </a:lnTo>
                <a:lnTo>
                  <a:pt x="661" y="714"/>
                </a:lnTo>
                <a:lnTo>
                  <a:pt x="658" y="723"/>
                </a:lnTo>
                <a:lnTo>
                  <a:pt x="666" y="738"/>
                </a:lnTo>
                <a:lnTo>
                  <a:pt x="636" y="740"/>
                </a:lnTo>
                <a:lnTo>
                  <a:pt x="647" y="743"/>
                </a:lnTo>
                <a:lnTo>
                  <a:pt x="647" y="758"/>
                </a:lnTo>
                <a:lnTo>
                  <a:pt x="654" y="754"/>
                </a:lnTo>
                <a:lnTo>
                  <a:pt x="650" y="765"/>
                </a:lnTo>
                <a:lnTo>
                  <a:pt x="637" y="787"/>
                </a:lnTo>
                <a:lnTo>
                  <a:pt x="638" y="777"/>
                </a:lnTo>
                <a:lnTo>
                  <a:pt x="629" y="786"/>
                </a:lnTo>
                <a:lnTo>
                  <a:pt x="617" y="772"/>
                </a:lnTo>
                <a:lnTo>
                  <a:pt x="619" y="788"/>
                </a:lnTo>
                <a:lnTo>
                  <a:pt x="642" y="790"/>
                </a:lnTo>
                <a:lnTo>
                  <a:pt x="633" y="814"/>
                </a:lnTo>
                <a:lnTo>
                  <a:pt x="640" y="860"/>
                </a:lnTo>
                <a:lnTo>
                  <a:pt x="661" y="898"/>
                </a:lnTo>
                <a:lnTo>
                  <a:pt x="634" y="899"/>
                </a:lnTo>
                <a:lnTo>
                  <a:pt x="608" y="888"/>
                </a:lnTo>
                <a:lnTo>
                  <a:pt x="586" y="888"/>
                </a:lnTo>
                <a:lnTo>
                  <a:pt x="554" y="871"/>
                </a:lnTo>
                <a:lnTo>
                  <a:pt x="516" y="857"/>
                </a:lnTo>
                <a:lnTo>
                  <a:pt x="512" y="842"/>
                </a:lnTo>
                <a:lnTo>
                  <a:pt x="504" y="820"/>
                </a:lnTo>
                <a:lnTo>
                  <a:pt x="491" y="804"/>
                </a:lnTo>
                <a:lnTo>
                  <a:pt x="493" y="787"/>
                </a:lnTo>
                <a:lnTo>
                  <a:pt x="486" y="781"/>
                </a:lnTo>
                <a:lnTo>
                  <a:pt x="486" y="758"/>
                </a:lnTo>
                <a:lnTo>
                  <a:pt x="464" y="741"/>
                </a:lnTo>
                <a:lnTo>
                  <a:pt x="440" y="705"/>
                </a:lnTo>
                <a:lnTo>
                  <a:pt x="400" y="615"/>
                </a:lnTo>
                <a:lnTo>
                  <a:pt x="370" y="592"/>
                </a:lnTo>
                <a:lnTo>
                  <a:pt x="360" y="571"/>
                </a:lnTo>
                <a:lnTo>
                  <a:pt x="333" y="568"/>
                </a:lnTo>
                <a:lnTo>
                  <a:pt x="312" y="566"/>
                </a:lnTo>
                <a:lnTo>
                  <a:pt x="293" y="557"/>
                </a:lnTo>
                <a:lnTo>
                  <a:pt x="287" y="566"/>
                </a:lnTo>
                <a:lnTo>
                  <a:pt x="266" y="566"/>
                </a:lnTo>
                <a:lnTo>
                  <a:pt x="248" y="608"/>
                </a:lnTo>
                <a:lnTo>
                  <a:pt x="228" y="626"/>
                </a:lnTo>
                <a:lnTo>
                  <a:pt x="217" y="625"/>
                </a:lnTo>
                <a:lnTo>
                  <a:pt x="182" y="598"/>
                </a:lnTo>
                <a:lnTo>
                  <a:pt x="166" y="594"/>
                </a:lnTo>
                <a:lnTo>
                  <a:pt x="132" y="563"/>
                </a:lnTo>
                <a:lnTo>
                  <a:pt x="123" y="539"/>
                </a:lnTo>
                <a:lnTo>
                  <a:pt x="124" y="514"/>
                </a:lnTo>
                <a:lnTo>
                  <a:pt x="107" y="478"/>
                </a:lnTo>
                <a:lnTo>
                  <a:pt x="79" y="455"/>
                </a:lnTo>
                <a:lnTo>
                  <a:pt x="41" y="407"/>
                </a:lnTo>
                <a:lnTo>
                  <a:pt x="26" y="398"/>
                </a:lnTo>
                <a:lnTo>
                  <a:pt x="16" y="373"/>
                </a:lnTo>
                <a:lnTo>
                  <a:pt x="6" y="3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Freeform 108">
            <a:extLst>
              <a:ext uri="{FF2B5EF4-FFF2-40B4-BE49-F238E27FC236}">
                <a16:creationId xmlns:a16="http://schemas.microsoft.com/office/drawing/2014/main" id="{23C3D8D1-D2FE-A223-CFE7-9EBC4B5BF9E7}"/>
              </a:ext>
            </a:extLst>
          </p:cNvPr>
          <p:cNvSpPr>
            <a:spLocks/>
          </p:cNvSpPr>
          <p:nvPr/>
        </p:nvSpPr>
        <p:spPr bwMode="auto">
          <a:xfrm>
            <a:off x="5406215" y="4175689"/>
            <a:ext cx="458736" cy="549624"/>
          </a:xfrm>
          <a:custGeom>
            <a:avLst/>
            <a:gdLst>
              <a:gd name="T0" fmla="*/ 0 w 375"/>
              <a:gd name="T1" fmla="*/ 414 h 470"/>
              <a:gd name="T2" fmla="*/ 82 w 375"/>
              <a:gd name="T3" fmla="*/ 0 h 470"/>
              <a:gd name="T4" fmla="*/ 265 w 375"/>
              <a:gd name="T5" fmla="*/ 34 h 470"/>
              <a:gd name="T6" fmla="*/ 251 w 375"/>
              <a:gd name="T7" fmla="*/ 117 h 470"/>
              <a:gd name="T8" fmla="*/ 375 w 375"/>
              <a:gd name="T9" fmla="*/ 136 h 470"/>
              <a:gd name="T10" fmla="*/ 328 w 375"/>
              <a:gd name="T11" fmla="*/ 470 h 470"/>
              <a:gd name="T12" fmla="*/ 0 w 375"/>
              <a:gd name="T13" fmla="*/ 414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5" h="470">
                <a:moveTo>
                  <a:pt x="0" y="414"/>
                </a:moveTo>
                <a:lnTo>
                  <a:pt x="82" y="0"/>
                </a:lnTo>
                <a:lnTo>
                  <a:pt x="265" y="34"/>
                </a:lnTo>
                <a:lnTo>
                  <a:pt x="251" y="117"/>
                </a:lnTo>
                <a:lnTo>
                  <a:pt x="375" y="136"/>
                </a:lnTo>
                <a:lnTo>
                  <a:pt x="328" y="470"/>
                </a:lnTo>
                <a:lnTo>
                  <a:pt x="0" y="4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Freeform 110">
            <a:extLst>
              <a:ext uri="{FF2B5EF4-FFF2-40B4-BE49-F238E27FC236}">
                <a16:creationId xmlns:a16="http://schemas.microsoft.com/office/drawing/2014/main" id="{BFC42510-7E82-36B9-14B6-72B61DCD5814}"/>
              </a:ext>
            </a:extLst>
          </p:cNvPr>
          <p:cNvSpPr>
            <a:spLocks/>
          </p:cNvSpPr>
          <p:nvPr/>
        </p:nvSpPr>
        <p:spPr bwMode="auto">
          <a:xfrm>
            <a:off x="7869929" y="4441145"/>
            <a:ext cx="628773" cy="340298"/>
          </a:xfrm>
          <a:custGeom>
            <a:avLst/>
            <a:gdLst>
              <a:gd name="T0" fmla="*/ 48 w 514"/>
              <a:gd name="T1" fmla="*/ 260 h 291"/>
              <a:gd name="T2" fmla="*/ 65 w 514"/>
              <a:gd name="T3" fmla="*/ 232 h 291"/>
              <a:gd name="T4" fmla="*/ 100 w 514"/>
              <a:gd name="T5" fmla="*/ 198 h 291"/>
              <a:gd name="T6" fmla="*/ 142 w 514"/>
              <a:gd name="T7" fmla="*/ 209 h 291"/>
              <a:gd name="T8" fmla="*/ 166 w 514"/>
              <a:gd name="T9" fmla="*/ 209 h 291"/>
              <a:gd name="T10" fmla="*/ 200 w 514"/>
              <a:gd name="T11" fmla="*/ 193 h 291"/>
              <a:gd name="T12" fmla="*/ 207 w 514"/>
              <a:gd name="T13" fmla="*/ 170 h 291"/>
              <a:gd name="T14" fmla="*/ 237 w 514"/>
              <a:gd name="T15" fmla="*/ 87 h 291"/>
              <a:gd name="T16" fmla="*/ 272 w 514"/>
              <a:gd name="T17" fmla="*/ 66 h 291"/>
              <a:gd name="T18" fmla="*/ 301 w 514"/>
              <a:gd name="T19" fmla="*/ 33 h 291"/>
              <a:gd name="T20" fmla="*/ 343 w 514"/>
              <a:gd name="T21" fmla="*/ 21 h 291"/>
              <a:gd name="T22" fmla="*/ 366 w 514"/>
              <a:gd name="T23" fmla="*/ 9 h 291"/>
              <a:gd name="T24" fmla="*/ 392 w 514"/>
              <a:gd name="T25" fmla="*/ 29 h 291"/>
              <a:gd name="T26" fmla="*/ 398 w 514"/>
              <a:gd name="T27" fmla="*/ 48 h 291"/>
              <a:gd name="T28" fmla="*/ 392 w 514"/>
              <a:gd name="T29" fmla="*/ 80 h 291"/>
              <a:gd name="T30" fmla="*/ 410 w 514"/>
              <a:gd name="T31" fmla="*/ 82 h 291"/>
              <a:gd name="T32" fmla="*/ 437 w 514"/>
              <a:gd name="T33" fmla="*/ 90 h 291"/>
              <a:gd name="T34" fmla="*/ 466 w 514"/>
              <a:gd name="T35" fmla="*/ 103 h 291"/>
              <a:gd name="T36" fmla="*/ 462 w 514"/>
              <a:gd name="T37" fmla="*/ 122 h 291"/>
              <a:gd name="T38" fmla="*/ 455 w 514"/>
              <a:gd name="T39" fmla="*/ 125 h 291"/>
              <a:gd name="T40" fmla="*/ 419 w 514"/>
              <a:gd name="T41" fmla="*/ 102 h 291"/>
              <a:gd name="T42" fmla="*/ 468 w 514"/>
              <a:gd name="T43" fmla="*/ 133 h 291"/>
              <a:gd name="T44" fmla="*/ 474 w 514"/>
              <a:gd name="T45" fmla="*/ 146 h 291"/>
              <a:gd name="T46" fmla="*/ 468 w 514"/>
              <a:gd name="T47" fmla="*/ 146 h 291"/>
              <a:gd name="T48" fmla="*/ 463 w 514"/>
              <a:gd name="T49" fmla="*/ 153 h 291"/>
              <a:gd name="T50" fmla="*/ 461 w 514"/>
              <a:gd name="T51" fmla="*/ 160 h 291"/>
              <a:gd name="T52" fmla="*/ 436 w 514"/>
              <a:gd name="T53" fmla="*/ 142 h 291"/>
              <a:gd name="T54" fmla="*/ 458 w 514"/>
              <a:gd name="T55" fmla="*/ 162 h 291"/>
              <a:gd name="T56" fmla="*/ 473 w 514"/>
              <a:gd name="T57" fmla="*/ 166 h 291"/>
              <a:gd name="T58" fmla="*/ 477 w 514"/>
              <a:gd name="T59" fmla="*/ 171 h 291"/>
              <a:gd name="T60" fmla="*/ 471 w 514"/>
              <a:gd name="T61" fmla="*/ 181 h 291"/>
              <a:gd name="T62" fmla="*/ 455 w 514"/>
              <a:gd name="T63" fmla="*/ 168 h 291"/>
              <a:gd name="T64" fmla="*/ 434 w 514"/>
              <a:gd name="T65" fmla="*/ 161 h 291"/>
              <a:gd name="T66" fmla="*/ 451 w 514"/>
              <a:gd name="T67" fmla="*/ 173 h 291"/>
              <a:gd name="T68" fmla="*/ 472 w 514"/>
              <a:gd name="T69" fmla="*/ 188 h 291"/>
              <a:gd name="T70" fmla="*/ 479 w 514"/>
              <a:gd name="T71" fmla="*/ 182 h 291"/>
              <a:gd name="T72" fmla="*/ 499 w 514"/>
              <a:gd name="T73" fmla="*/ 182 h 291"/>
              <a:gd name="T74" fmla="*/ 504 w 514"/>
              <a:gd name="T75" fmla="*/ 205 h 291"/>
              <a:gd name="T76" fmla="*/ 300 w 514"/>
              <a:gd name="T77" fmla="*/ 252 h 291"/>
              <a:gd name="T78" fmla="*/ 0 w 514"/>
              <a:gd name="T79" fmla="*/ 2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4" h="291">
                <a:moveTo>
                  <a:pt x="0" y="291"/>
                </a:moveTo>
                <a:lnTo>
                  <a:pt x="48" y="260"/>
                </a:lnTo>
                <a:lnTo>
                  <a:pt x="48" y="253"/>
                </a:lnTo>
                <a:lnTo>
                  <a:pt x="65" y="232"/>
                </a:lnTo>
                <a:lnTo>
                  <a:pt x="82" y="220"/>
                </a:lnTo>
                <a:lnTo>
                  <a:pt x="100" y="198"/>
                </a:lnTo>
                <a:lnTo>
                  <a:pt x="119" y="220"/>
                </a:lnTo>
                <a:lnTo>
                  <a:pt x="142" y="209"/>
                </a:lnTo>
                <a:lnTo>
                  <a:pt x="152" y="216"/>
                </a:lnTo>
                <a:lnTo>
                  <a:pt x="166" y="209"/>
                </a:lnTo>
                <a:lnTo>
                  <a:pt x="175" y="197"/>
                </a:lnTo>
                <a:lnTo>
                  <a:pt x="200" y="193"/>
                </a:lnTo>
                <a:lnTo>
                  <a:pt x="214" y="174"/>
                </a:lnTo>
                <a:lnTo>
                  <a:pt x="207" y="170"/>
                </a:lnTo>
                <a:lnTo>
                  <a:pt x="231" y="115"/>
                </a:lnTo>
                <a:lnTo>
                  <a:pt x="237" y="87"/>
                </a:lnTo>
                <a:lnTo>
                  <a:pt x="260" y="98"/>
                </a:lnTo>
                <a:lnTo>
                  <a:pt x="272" y="66"/>
                </a:lnTo>
                <a:lnTo>
                  <a:pt x="284" y="64"/>
                </a:lnTo>
                <a:lnTo>
                  <a:pt x="301" y="33"/>
                </a:lnTo>
                <a:lnTo>
                  <a:pt x="306" y="0"/>
                </a:lnTo>
                <a:lnTo>
                  <a:pt x="343" y="21"/>
                </a:lnTo>
                <a:lnTo>
                  <a:pt x="349" y="4"/>
                </a:lnTo>
                <a:lnTo>
                  <a:pt x="366" y="9"/>
                </a:lnTo>
                <a:lnTo>
                  <a:pt x="376" y="22"/>
                </a:lnTo>
                <a:lnTo>
                  <a:pt x="392" y="29"/>
                </a:lnTo>
                <a:lnTo>
                  <a:pt x="399" y="39"/>
                </a:lnTo>
                <a:lnTo>
                  <a:pt x="398" y="48"/>
                </a:lnTo>
                <a:lnTo>
                  <a:pt x="387" y="68"/>
                </a:lnTo>
                <a:lnTo>
                  <a:pt x="392" y="80"/>
                </a:lnTo>
                <a:lnTo>
                  <a:pt x="405" y="74"/>
                </a:lnTo>
                <a:lnTo>
                  <a:pt x="410" y="82"/>
                </a:lnTo>
                <a:lnTo>
                  <a:pt x="415" y="88"/>
                </a:lnTo>
                <a:lnTo>
                  <a:pt x="437" y="90"/>
                </a:lnTo>
                <a:lnTo>
                  <a:pt x="444" y="98"/>
                </a:lnTo>
                <a:lnTo>
                  <a:pt x="466" y="103"/>
                </a:lnTo>
                <a:lnTo>
                  <a:pt x="460" y="109"/>
                </a:lnTo>
                <a:lnTo>
                  <a:pt x="462" y="122"/>
                </a:lnTo>
                <a:lnTo>
                  <a:pt x="464" y="127"/>
                </a:lnTo>
                <a:lnTo>
                  <a:pt x="455" y="125"/>
                </a:lnTo>
                <a:lnTo>
                  <a:pt x="442" y="118"/>
                </a:lnTo>
                <a:lnTo>
                  <a:pt x="419" y="102"/>
                </a:lnTo>
                <a:lnTo>
                  <a:pt x="451" y="132"/>
                </a:lnTo>
                <a:lnTo>
                  <a:pt x="468" y="133"/>
                </a:lnTo>
                <a:lnTo>
                  <a:pt x="458" y="138"/>
                </a:lnTo>
                <a:lnTo>
                  <a:pt x="474" y="146"/>
                </a:lnTo>
                <a:lnTo>
                  <a:pt x="474" y="152"/>
                </a:lnTo>
                <a:lnTo>
                  <a:pt x="468" y="146"/>
                </a:lnTo>
                <a:lnTo>
                  <a:pt x="461" y="147"/>
                </a:lnTo>
                <a:lnTo>
                  <a:pt x="463" y="153"/>
                </a:lnTo>
                <a:lnTo>
                  <a:pt x="468" y="157"/>
                </a:lnTo>
                <a:lnTo>
                  <a:pt x="461" y="160"/>
                </a:lnTo>
                <a:lnTo>
                  <a:pt x="444" y="148"/>
                </a:lnTo>
                <a:lnTo>
                  <a:pt x="436" y="142"/>
                </a:lnTo>
                <a:lnTo>
                  <a:pt x="441" y="150"/>
                </a:lnTo>
                <a:lnTo>
                  <a:pt x="458" y="162"/>
                </a:lnTo>
                <a:lnTo>
                  <a:pt x="466" y="164"/>
                </a:lnTo>
                <a:lnTo>
                  <a:pt x="473" y="166"/>
                </a:lnTo>
                <a:lnTo>
                  <a:pt x="473" y="171"/>
                </a:lnTo>
                <a:lnTo>
                  <a:pt x="477" y="171"/>
                </a:lnTo>
                <a:lnTo>
                  <a:pt x="478" y="175"/>
                </a:lnTo>
                <a:lnTo>
                  <a:pt x="471" y="181"/>
                </a:lnTo>
                <a:lnTo>
                  <a:pt x="458" y="175"/>
                </a:lnTo>
                <a:lnTo>
                  <a:pt x="455" y="168"/>
                </a:lnTo>
                <a:lnTo>
                  <a:pt x="437" y="166"/>
                </a:lnTo>
                <a:lnTo>
                  <a:pt x="434" y="161"/>
                </a:lnTo>
                <a:lnTo>
                  <a:pt x="429" y="168"/>
                </a:lnTo>
                <a:lnTo>
                  <a:pt x="451" y="173"/>
                </a:lnTo>
                <a:lnTo>
                  <a:pt x="453" y="180"/>
                </a:lnTo>
                <a:lnTo>
                  <a:pt x="472" y="188"/>
                </a:lnTo>
                <a:lnTo>
                  <a:pt x="477" y="188"/>
                </a:lnTo>
                <a:lnTo>
                  <a:pt x="479" y="182"/>
                </a:lnTo>
                <a:lnTo>
                  <a:pt x="486" y="184"/>
                </a:lnTo>
                <a:lnTo>
                  <a:pt x="499" y="182"/>
                </a:lnTo>
                <a:lnTo>
                  <a:pt x="514" y="209"/>
                </a:lnTo>
                <a:lnTo>
                  <a:pt x="504" y="205"/>
                </a:lnTo>
                <a:lnTo>
                  <a:pt x="502" y="213"/>
                </a:lnTo>
                <a:lnTo>
                  <a:pt x="300" y="252"/>
                </a:lnTo>
                <a:lnTo>
                  <a:pt x="132" y="273"/>
                </a:lnTo>
                <a:lnTo>
                  <a:pt x="0" y="29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113">
            <a:extLst>
              <a:ext uri="{FF2B5EF4-FFF2-40B4-BE49-F238E27FC236}">
                <a16:creationId xmlns:a16="http://schemas.microsoft.com/office/drawing/2014/main" id="{FFF26E1C-49BB-F8D0-8C21-CA601DF9A362}"/>
              </a:ext>
            </a:extLst>
          </p:cNvPr>
          <p:cNvSpPr>
            <a:spLocks/>
          </p:cNvSpPr>
          <p:nvPr/>
        </p:nvSpPr>
        <p:spPr bwMode="auto">
          <a:xfrm>
            <a:off x="4903440" y="3372305"/>
            <a:ext cx="543142" cy="377720"/>
          </a:xfrm>
          <a:custGeom>
            <a:avLst/>
            <a:gdLst>
              <a:gd name="T0" fmla="*/ 15 w 444"/>
              <a:gd name="T1" fmla="*/ 89 h 323"/>
              <a:gd name="T2" fmla="*/ 13 w 444"/>
              <a:gd name="T3" fmla="*/ 138 h 323"/>
              <a:gd name="T4" fmla="*/ 19 w 444"/>
              <a:gd name="T5" fmla="*/ 144 h 323"/>
              <a:gd name="T6" fmla="*/ 10 w 444"/>
              <a:gd name="T7" fmla="*/ 159 h 323"/>
              <a:gd name="T8" fmla="*/ 14 w 444"/>
              <a:gd name="T9" fmla="*/ 168 h 323"/>
              <a:gd name="T10" fmla="*/ 5 w 444"/>
              <a:gd name="T11" fmla="*/ 188 h 323"/>
              <a:gd name="T12" fmla="*/ 0 w 444"/>
              <a:gd name="T13" fmla="*/ 191 h 323"/>
              <a:gd name="T14" fmla="*/ 33 w 444"/>
              <a:gd name="T15" fmla="*/ 216 h 323"/>
              <a:gd name="T16" fmla="*/ 55 w 444"/>
              <a:gd name="T17" fmla="*/ 261 h 323"/>
              <a:gd name="T18" fmla="*/ 160 w 444"/>
              <a:gd name="T19" fmla="*/ 296 h 323"/>
              <a:gd name="T20" fmla="*/ 393 w 444"/>
              <a:gd name="T21" fmla="*/ 323 h 323"/>
              <a:gd name="T22" fmla="*/ 136 w 444"/>
              <a:gd name="T23" fmla="*/ 0 h 323"/>
              <a:gd name="T24" fmla="*/ 132 w 444"/>
              <a:gd name="T25" fmla="*/ 8 h 323"/>
              <a:gd name="T26" fmla="*/ 135 w 444"/>
              <a:gd name="T27" fmla="*/ 22 h 323"/>
              <a:gd name="T28" fmla="*/ 142 w 444"/>
              <a:gd name="T29" fmla="*/ 32 h 323"/>
              <a:gd name="T30" fmla="*/ 131 w 444"/>
              <a:gd name="T31" fmla="*/ 40 h 323"/>
              <a:gd name="T32" fmla="*/ 133 w 444"/>
              <a:gd name="T33" fmla="*/ 48 h 323"/>
              <a:gd name="T34" fmla="*/ 139 w 444"/>
              <a:gd name="T35" fmla="*/ 83 h 323"/>
              <a:gd name="T36" fmla="*/ 137 w 444"/>
              <a:gd name="T37" fmla="*/ 89 h 323"/>
              <a:gd name="T38" fmla="*/ 125 w 444"/>
              <a:gd name="T39" fmla="*/ 110 h 323"/>
              <a:gd name="T40" fmla="*/ 122 w 444"/>
              <a:gd name="T41" fmla="*/ 117 h 323"/>
              <a:gd name="T42" fmla="*/ 114 w 444"/>
              <a:gd name="T43" fmla="*/ 144 h 323"/>
              <a:gd name="T44" fmla="*/ 96 w 444"/>
              <a:gd name="T45" fmla="*/ 152 h 323"/>
              <a:gd name="T46" fmla="*/ 88 w 444"/>
              <a:gd name="T47" fmla="*/ 149 h 323"/>
              <a:gd name="T48" fmla="*/ 81 w 444"/>
              <a:gd name="T49" fmla="*/ 153 h 323"/>
              <a:gd name="T50" fmla="*/ 83 w 444"/>
              <a:gd name="T51" fmla="*/ 144 h 323"/>
              <a:gd name="T52" fmla="*/ 76 w 444"/>
              <a:gd name="T53" fmla="*/ 138 h 323"/>
              <a:gd name="T54" fmla="*/ 87 w 444"/>
              <a:gd name="T55" fmla="*/ 133 h 323"/>
              <a:gd name="T56" fmla="*/ 93 w 444"/>
              <a:gd name="T57" fmla="*/ 144 h 323"/>
              <a:gd name="T58" fmla="*/ 101 w 444"/>
              <a:gd name="T59" fmla="*/ 137 h 323"/>
              <a:gd name="T60" fmla="*/ 110 w 444"/>
              <a:gd name="T61" fmla="*/ 130 h 323"/>
              <a:gd name="T62" fmla="*/ 106 w 444"/>
              <a:gd name="T63" fmla="*/ 117 h 323"/>
              <a:gd name="T64" fmla="*/ 112 w 444"/>
              <a:gd name="T65" fmla="*/ 102 h 323"/>
              <a:gd name="T66" fmla="*/ 119 w 444"/>
              <a:gd name="T67" fmla="*/ 85 h 323"/>
              <a:gd name="T68" fmla="*/ 109 w 444"/>
              <a:gd name="T69" fmla="*/ 99 h 323"/>
              <a:gd name="T70" fmla="*/ 88 w 444"/>
              <a:gd name="T71" fmla="*/ 113 h 323"/>
              <a:gd name="T72" fmla="*/ 82 w 444"/>
              <a:gd name="T73" fmla="*/ 126 h 323"/>
              <a:gd name="T74" fmla="*/ 97 w 444"/>
              <a:gd name="T75" fmla="*/ 102 h 323"/>
              <a:gd name="T76" fmla="*/ 113 w 444"/>
              <a:gd name="T77" fmla="*/ 91 h 323"/>
              <a:gd name="T78" fmla="*/ 115 w 444"/>
              <a:gd name="T79" fmla="*/ 78 h 323"/>
              <a:gd name="T80" fmla="*/ 111 w 444"/>
              <a:gd name="T81" fmla="*/ 68 h 323"/>
              <a:gd name="T82" fmla="*/ 106 w 444"/>
              <a:gd name="T83" fmla="*/ 70 h 323"/>
              <a:gd name="T84" fmla="*/ 95 w 444"/>
              <a:gd name="T85" fmla="*/ 61 h 323"/>
              <a:gd name="T86" fmla="*/ 18 w 444"/>
              <a:gd name="T87" fmla="*/ 16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4" h="323">
                <a:moveTo>
                  <a:pt x="10" y="56"/>
                </a:moveTo>
                <a:lnTo>
                  <a:pt x="16" y="70"/>
                </a:lnTo>
                <a:lnTo>
                  <a:pt x="15" y="89"/>
                </a:lnTo>
                <a:lnTo>
                  <a:pt x="14" y="106"/>
                </a:lnTo>
                <a:lnTo>
                  <a:pt x="16" y="113"/>
                </a:lnTo>
                <a:lnTo>
                  <a:pt x="13" y="138"/>
                </a:lnTo>
                <a:lnTo>
                  <a:pt x="20" y="133"/>
                </a:lnTo>
                <a:lnTo>
                  <a:pt x="31" y="143"/>
                </a:lnTo>
                <a:lnTo>
                  <a:pt x="19" y="144"/>
                </a:lnTo>
                <a:lnTo>
                  <a:pt x="12" y="143"/>
                </a:lnTo>
                <a:lnTo>
                  <a:pt x="11" y="153"/>
                </a:lnTo>
                <a:lnTo>
                  <a:pt x="10" y="159"/>
                </a:lnTo>
                <a:lnTo>
                  <a:pt x="21" y="159"/>
                </a:lnTo>
                <a:lnTo>
                  <a:pt x="22" y="164"/>
                </a:lnTo>
                <a:lnTo>
                  <a:pt x="14" y="168"/>
                </a:lnTo>
                <a:lnTo>
                  <a:pt x="15" y="177"/>
                </a:lnTo>
                <a:lnTo>
                  <a:pt x="9" y="188"/>
                </a:lnTo>
                <a:lnTo>
                  <a:pt x="5" y="188"/>
                </a:lnTo>
                <a:lnTo>
                  <a:pt x="10" y="172"/>
                </a:lnTo>
                <a:lnTo>
                  <a:pt x="7" y="167"/>
                </a:lnTo>
                <a:lnTo>
                  <a:pt x="0" y="191"/>
                </a:lnTo>
                <a:lnTo>
                  <a:pt x="12" y="199"/>
                </a:lnTo>
                <a:lnTo>
                  <a:pt x="31" y="208"/>
                </a:lnTo>
                <a:lnTo>
                  <a:pt x="33" y="216"/>
                </a:lnTo>
                <a:lnTo>
                  <a:pt x="41" y="218"/>
                </a:lnTo>
                <a:lnTo>
                  <a:pt x="58" y="250"/>
                </a:lnTo>
                <a:lnTo>
                  <a:pt x="55" y="261"/>
                </a:lnTo>
                <a:lnTo>
                  <a:pt x="81" y="283"/>
                </a:lnTo>
                <a:lnTo>
                  <a:pt x="126" y="281"/>
                </a:lnTo>
                <a:lnTo>
                  <a:pt x="160" y="296"/>
                </a:lnTo>
                <a:lnTo>
                  <a:pt x="176" y="293"/>
                </a:lnTo>
                <a:lnTo>
                  <a:pt x="277" y="296"/>
                </a:lnTo>
                <a:lnTo>
                  <a:pt x="393" y="323"/>
                </a:lnTo>
                <a:lnTo>
                  <a:pt x="395" y="288"/>
                </a:lnTo>
                <a:lnTo>
                  <a:pt x="444" y="80"/>
                </a:lnTo>
                <a:lnTo>
                  <a:pt x="136" y="0"/>
                </a:lnTo>
                <a:lnTo>
                  <a:pt x="133" y="2"/>
                </a:lnTo>
                <a:lnTo>
                  <a:pt x="135" y="6"/>
                </a:lnTo>
                <a:lnTo>
                  <a:pt x="132" y="8"/>
                </a:lnTo>
                <a:lnTo>
                  <a:pt x="135" y="12"/>
                </a:lnTo>
                <a:lnTo>
                  <a:pt x="134" y="17"/>
                </a:lnTo>
                <a:lnTo>
                  <a:pt x="135" y="22"/>
                </a:lnTo>
                <a:lnTo>
                  <a:pt x="139" y="20"/>
                </a:lnTo>
                <a:lnTo>
                  <a:pt x="145" y="23"/>
                </a:lnTo>
                <a:lnTo>
                  <a:pt x="142" y="32"/>
                </a:lnTo>
                <a:lnTo>
                  <a:pt x="144" y="36"/>
                </a:lnTo>
                <a:lnTo>
                  <a:pt x="138" y="48"/>
                </a:lnTo>
                <a:lnTo>
                  <a:pt x="131" y="40"/>
                </a:lnTo>
                <a:lnTo>
                  <a:pt x="128" y="42"/>
                </a:lnTo>
                <a:lnTo>
                  <a:pt x="128" y="47"/>
                </a:lnTo>
                <a:lnTo>
                  <a:pt x="133" y="48"/>
                </a:lnTo>
                <a:lnTo>
                  <a:pt x="140" y="61"/>
                </a:lnTo>
                <a:lnTo>
                  <a:pt x="137" y="78"/>
                </a:lnTo>
                <a:lnTo>
                  <a:pt x="139" y="83"/>
                </a:lnTo>
                <a:lnTo>
                  <a:pt x="144" y="85"/>
                </a:lnTo>
                <a:lnTo>
                  <a:pt x="141" y="88"/>
                </a:lnTo>
                <a:lnTo>
                  <a:pt x="137" y="89"/>
                </a:lnTo>
                <a:lnTo>
                  <a:pt x="128" y="100"/>
                </a:lnTo>
                <a:lnTo>
                  <a:pt x="128" y="104"/>
                </a:lnTo>
                <a:lnTo>
                  <a:pt x="125" y="110"/>
                </a:lnTo>
                <a:lnTo>
                  <a:pt x="123" y="111"/>
                </a:lnTo>
                <a:lnTo>
                  <a:pt x="126" y="116"/>
                </a:lnTo>
                <a:lnTo>
                  <a:pt x="122" y="117"/>
                </a:lnTo>
                <a:lnTo>
                  <a:pt x="122" y="137"/>
                </a:lnTo>
                <a:lnTo>
                  <a:pt x="114" y="139"/>
                </a:lnTo>
                <a:lnTo>
                  <a:pt x="114" y="144"/>
                </a:lnTo>
                <a:lnTo>
                  <a:pt x="109" y="138"/>
                </a:lnTo>
                <a:lnTo>
                  <a:pt x="108" y="141"/>
                </a:lnTo>
                <a:lnTo>
                  <a:pt x="96" y="152"/>
                </a:lnTo>
                <a:lnTo>
                  <a:pt x="92" y="151"/>
                </a:lnTo>
                <a:lnTo>
                  <a:pt x="90" y="145"/>
                </a:lnTo>
                <a:lnTo>
                  <a:pt x="88" y="149"/>
                </a:lnTo>
                <a:lnTo>
                  <a:pt x="85" y="146"/>
                </a:lnTo>
                <a:lnTo>
                  <a:pt x="83" y="154"/>
                </a:lnTo>
                <a:lnTo>
                  <a:pt x="81" y="153"/>
                </a:lnTo>
                <a:lnTo>
                  <a:pt x="82" y="148"/>
                </a:lnTo>
                <a:lnTo>
                  <a:pt x="78" y="148"/>
                </a:lnTo>
                <a:lnTo>
                  <a:pt x="83" y="144"/>
                </a:lnTo>
                <a:lnTo>
                  <a:pt x="76" y="143"/>
                </a:lnTo>
                <a:lnTo>
                  <a:pt x="81" y="140"/>
                </a:lnTo>
                <a:lnTo>
                  <a:pt x="76" y="138"/>
                </a:lnTo>
                <a:lnTo>
                  <a:pt x="78" y="135"/>
                </a:lnTo>
                <a:lnTo>
                  <a:pt x="84" y="138"/>
                </a:lnTo>
                <a:lnTo>
                  <a:pt x="87" y="133"/>
                </a:lnTo>
                <a:lnTo>
                  <a:pt x="96" y="128"/>
                </a:lnTo>
                <a:lnTo>
                  <a:pt x="91" y="139"/>
                </a:lnTo>
                <a:lnTo>
                  <a:pt x="93" y="144"/>
                </a:lnTo>
                <a:lnTo>
                  <a:pt x="97" y="134"/>
                </a:lnTo>
                <a:lnTo>
                  <a:pt x="105" y="130"/>
                </a:lnTo>
                <a:lnTo>
                  <a:pt x="101" y="137"/>
                </a:lnTo>
                <a:lnTo>
                  <a:pt x="106" y="141"/>
                </a:lnTo>
                <a:lnTo>
                  <a:pt x="106" y="135"/>
                </a:lnTo>
                <a:lnTo>
                  <a:pt x="110" y="130"/>
                </a:lnTo>
                <a:lnTo>
                  <a:pt x="115" y="123"/>
                </a:lnTo>
                <a:lnTo>
                  <a:pt x="114" y="116"/>
                </a:lnTo>
                <a:lnTo>
                  <a:pt x="106" y="117"/>
                </a:lnTo>
                <a:lnTo>
                  <a:pt x="107" y="110"/>
                </a:lnTo>
                <a:lnTo>
                  <a:pt x="111" y="114"/>
                </a:lnTo>
                <a:lnTo>
                  <a:pt x="112" y="102"/>
                </a:lnTo>
                <a:lnTo>
                  <a:pt x="122" y="103"/>
                </a:lnTo>
                <a:lnTo>
                  <a:pt x="123" y="91"/>
                </a:lnTo>
                <a:lnTo>
                  <a:pt x="119" y="85"/>
                </a:lnTo>
                <a:lnTo>
                  <a:pt x="119" y="96"/>
                </a:lnTo>
                <a:lnTo>
                  <a:pt x="116" y="94"/>
                </a:lnTo>
                <a:lnTo>
                  <a:pt x="109" y="99"/>
                </a:lnTo>
                <a:lnTo>
                  <a:pt x="105" y="105"/>
                </a:lnTo>
                <a:lnTo>
                  <a:pt x="99" y="106"/>
                </a:lnTo>
                <a:lnTo>
                  <a:pt x="88" y="113"/>
                </a:lnTo>
                <a:lnTo>
                  <a:pt x="80" y="123"/>
                </a:lnTo>
                <a:lnTo>
                  <a:pt x="94" y="123"/>
                </a:lnTo>
                <a:lnTo>
                  <a:pt x="82" y="126"/>
                </a:lnTo>
                <a:lnTo>
                  <a:pt x="76" y="124"/>
                </a:lnTo>
                <a:lnTo>
                  <a:pt x="88" y="106"/>
                </a:lnTo>
                <a:lnTo>
                  <a:pt x="97" y="102"/>
                </a:lnTo>
                <a:lnTo>
                  <a:pt x="106" y="91"/>
                </a:lnTo>
                <a:lnTo>
                  <a:pt x="108" y="97"/>
                </a:lnTo>
                <a:lnTo>
                  <a:pt x="113" y="91"/>
                </a:lnTo>
                <a:lnTo>
                  <a:pt x="119" y="79"/>
                </a:lnTo>
                <a:lnTo>
                  <a:pt x="117" y="71"/>
                </a:lnTo>
                <a:lnTo>
                  <a:pt x="115" y="78"/>
                </a:lnTo>
                <a:lnTo>
                  <a:pt x="112" y="77"/>
                </a:lnTo>
                <a:lnTo>
                  <a:pt x="115" y="68"/>
                </a:lnTo>
                <a:lnTo>
                  <a:pt x="111" y="68"/>
                </a:lnTo>
                <a:lnTo>
                  <a:pt x="110" y="76"/>
                </a:lnTo>
                <a:lnTo>
                  <a:pt x="107" y="78"/>
                </a:lnTo>
                <a:lnTo>
                  <a:pt x="106" y="70"/>
                </a:lnTo>
                <a:lnTo>
                  <a:pt x="103" y="68"/>
                </a:lnTo>
                <a:lnTo>
                  <a:pt x="100" y="72"/>
                </a:lnTo>
                <a:lnTo>
                  <a:pt x="95" y="61"/>
                </a:lnTo>
                <a:lnTo>
                  <a:pt x="85" y="60"/>
                </a:lnTo>
                <a:lnTo>
                  <a:pt x="46" y="40"/>
                </a:lnTo>
                <a:lnTo>
                  <a:pt x="18" y="16"/>
                </a:lnTo>
                <a:lnTo>
                  <a:pt x="11" y="33"/>
                </a:lnTo>
                <a:lnTo>
                  <a:pt x="10" y="5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Freeform 115">
            <a:extLst>
              <a:ext uri="{FF2B5EF4-FFF2-40B4-BE49-F238E27FC236}">
                <a16:creationId xmlns:a16="http://schemas.microsoft.com/office/drawing/2014/main" id="{4D580EB2-4AC5-FCF8-FC02-694400E8A6BA}"/>
              </a:ext>
            </a:extLst>
          </p:cNvPr>
          <p:cNvSpPr>
            <a:spLocks/>
          </p:cNvSpPr>
          <p:nvPr/>
        </p:nvSpPr>
        <p:spPr bwMode="auto">
          <a:xfrm>
            <a:off x="5030663" y="3394523"/>
            <a:ext cx="24465" cy="28065"/>
          </a:xfrm>
          <a:custGeom>
            <a:avLst/>
            <a:gdLst>
              <a:gd name="T0" fmla="*/ 0 w 20"/>
              <a:gd name="T1" fmla="*/ 11 h 24"/>
              <a:gd name="T2" fmla="*/ 16 w 20"/>
              <a:gd name="T3" fmla="*/ 0 h 24"/>
              <a:gd name="T4" fmla="*/ 20 w 20"/>
              <a:gd name="T5" fmla="*/ 10 h 24"/>
              <a:gd name="T6" fmla="*/ 17 w 20"/>
              <a:gd name="T7" fmla="*/ 24 h 24"/>
              <a:gd name="T8" fmla="*/ 0 w 20"/>
              <a:gd name="T9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0" y="11"/>
                </a:moveTo>
                <a:lnTo>
                  <a:pt x="16" y="0"/>
                </a:lnTo>
                <a:lnTo>
                  <a:pt x="20" y="10"/>
                </a:lnTo>
                <a:lnTo>
                  <a:pt x="17" y="24"/>
                </a:lnTo>
                <a:lnTo>
                  <a:pt x="0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116">
            <a:extLst>
              <a:ext uri="{FF2B5EF4-FFF2-40B4-BE49-F238E27FC236}">
                <a16:creationId xmlns:a16="http://schemas.microsoft.com/office/drawing/2014/main" id="{44D6D886-246E-EC90-F6F9-8F0ED1E85A07}"/>
              </a:ext>
            </a:extLst>
          </p:cNvPr>
          <p:cNvSpPr>
            <a:spLocks/>
          </p:cNvSpPr>
          <p:nvPr/>
        </p:nvSpPr>
        <p:spPr bwMode="auto">
          <a:xfrm>
            <a:off x="5047789" y="3431944"/>
            <a:ext cx="18350" cy="39759"/>
          </a:xfrm>
          <a:custGeom>
            <a:avLst/>
            <a:gdLst>
              <a:gd name="T0" fmla="*/ 0 w 15"/>
              <a:gd name="T1" fmla="*/ 9 h 34"/>
              <a:gd name="T2" fmla="*/ 9 w 15"/>
              <a:gd name="T3" fmla="*/ 0 h 34"/>
              <a:gd name="T4" fmla="*/ 15 w 15"/>
              <a:gd name="T5" fmla="*/ 5 h 34"/>
              <a:gd name="T6" fmla="*/ 11 w 15"/>
              <a:gd name="T7" fmla="*/ 34 h 34"/>
              <a:gd name="T8" fmla="*/ 0 w 15"/>
              <a:gd name="T9" fmla="*/ 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34">
                <a:moveTo>
                  <a:pt x="0" y="9"/>
                </a:moveTo>
                <a:lnTo>
                  <a:pt x="9" y="0"/>
                </a:lnTo>
                <a:lnTo>
                  <a:pt x="15" y="5"/>
                </a:lnTo>
                <a:lnTo>
                  <a:pt x="11" y="34"/>
                </a:lnTo>
                <a:lnTo>
                  <a:pt x="0" y="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117">
            <a:extLst>
              <a:ext uri="{FF2B5EF4-FFF2-40B4-BE49-F238E27FC236}">
                <a16:creationId xmlns:a16="http://schemas.microsoft.com/office/drawing/2014/main" id="{7CB39F68-EC35-C04E-A586-368440588D97}"/>
              </a:ext>
            </a:extLst>
          </p:cNvPr>
          <p:cNvSpPr>
            <a:spLocks/>
          </p:cNvSpPr>
          <p:nvPr/>
        </p:nvSpPr>
        <p:spPr bwMode="auto">
          <a:xfrm>
            <a:off x="7931094" y="4353439"/>
            <a:ext cx="365765" cy="344976"/>
          </a:xfrm>
          <a:custGeom>
            <a:avLst/>
            <a:gdLst>
              <a:gd name="T0" fmla="*/ 0 w 299"/>
              <a:gd name="T1" fmla="*/ 204 h 295"/>
              <a:gd name="T2" fmla="*/ 12 w 299"/>
              <a:gd name="T3" fmla="*/ 245 h 295"/>
              <a:gd name="T4" fmla="*/ 25 w 299"/>
              <a:gd name="T5" fmla="*/ 259 h 295"/>
              <a:gd name="T6" fmla="*/ 50 w 299"/>
              <a:gd name="T7" fmla="*/ 273 h 295"/>
              <a:gd name="T8" fmla="*/ 69 w 299"/>
              <a:gd name="T9" fmla="*/ 295 h 295"/>
              <a:gd name="T10" fmla="*/ 92 w 299"/>
              <a:gd name="T11" fmla="*/ 284 h 295"/>
              <a:gd name="T12" fmla="*/ 102 w 299"/>
              <a:gd name="T13" fmla="*/ 291 h 295"/>
              <a:gd name="T14" fmla="*/ 116 w 299"/>
              <a:gd name="T15" fmla="*/ 284 h 295"/>
              <a:gd name="T16" fmla="*/ 125 w 299"/>
              <a:gd name="T17" fmla="*/ 272 h 295"/>
              <a:gd name="T18" fmla="*/ 150 w 299"/>
              <a:gd name="T19" fmla="*/ 267 h 295"/>
              <a:gd name="T20" fmla="*/ 164 w 299"/>
              <a:gd name="T21" fmla="*/ 249 h 295"/>
              <a:gd name="T22" fmla="*/ 157 w 299"/>
              <a:gd name="T23" fmla="*/ 245 h 295"/>
              <a:gd name="T24" fmla="*/ 181 w 299"/>
              <a:gd name="T25" fmla="*/ 190 h 295"/>
              <a:gd name="T26" fmla="*/ 187 w 299"/>
              <a:gd name="T27" fmla="*/ 162 h 295"/>
              <a:gd name="T28" fmla="*/ 210 w 299"/>
              <a:gd name="T29" fmla="*/ 173 h 295"/>
              <a:gd name="T30" fmla="*/ 222 w 299"/>
              <a:gd name="T31" fmla="*/ 141 h 295"/>
              <a:gd name="T32" fmla="*/ 234 w 299"/>
              <a:gd name="T33" fmla="*/ 139 h 295"/>
              <a:gd name="T34" fmla="*/ 251 w 299"/>
              <a:gd name="T35" fmla="*/ 108 h 295"/>
              <a:gd name="T36" fmla="*/ 257 w 299"/>
              <a:gd name="T37" fmla="*/ 76 h 295"/>
              <a:gd name="T38" fmla="*/ 293 w 299"/>
              <a:gd name="T39" fmla="*/ 96 h 295"/>
              <a:gd name="T40" fmla="*/ 299 w 299"/>
              <a:gd name="T41" fmla="*/ 79 h 295"/>
              <a:gd name="T42" fmla="*/ 290 w 299"/>
              <a:gd name="T43" fmla="*/ 66 h 295"/>
              <a:gd name="T44" fmla="*/ 273 w 299"/>
              <a:gd name="T45" fmla="*/ 59 h 295"/>
              <a:gd name="T46" fmla="*/ 254 w 299"/>
              <a:gd name="T47" fmla="*/ 61 h 295"/>
              <a:gd name="T48" fmla="*/ 247 w 299"/>
              <a:gd name="T49" fmla="*/ 72 h 295"/>
              <a:gd name="T50" fmla="*/ 211 w 299"/>
              <a:gd name="T51" fmla="*/ 82 h 295"/>
              <a:gd name="T52" fmla="*/ 188 w 299"/>
              <a:gd name="T53" fmla="*/ 109 h 295"/>
              <a:gd name="T54" fmla="*/ 180 w 299"/>
              <a:gd name="T55" fmla="*/ 67 h 295"/>
              <a:gd name="T56" fmla="*/ 116 w 299"/>
              <a:gd name="T57" fmla="*/ 77 h 295"/>
              <a:gd name="T58" fmla="*/ 103 w 299"/>
              <a:gd name="T59" fmla="*/ 0 h 295"/>
              <a:gd name="T60" fmla="*/ 94 w 299"/>
              <a:gd name="T61" fmla="*/ 7 h 295"/>
              <a:gd name="T62" fmla="*/ 100 w 299"/>
              <a:gd name="T63" fmla="*/ 21 h 295"/>
              <a:gd name="T64" fmla="*/ 91 w 299"/>
              <a:gd name="T65" fmla="*/ 90 h 295"/>
              <a:gd name="T66" fmla="*/ 80 w 299"/>
              <a:gd name="T67" fmla="*/ 105 h 295"/>
              <a:gd name="T68" fmla="*/ 45 w 299"/>
              <a:gd name="T69" fmla="*/ 130 h 295"/>
              <a:gd name="T70" fmla="*/ 38 w 299"/>
              <a:gd name="T71" fmla="*/ 160 h 295"/>
              <a:gd name="T72" fmla="*/ 25 w 299"/>
              <a:gd name="T73" fmla="*/ 152 h 295"/>
              <a:gd name="T74" fmla="*/ 21 w 299"/>
              <a:gd name="T75" fmla="*/ 186 h 295"/>
              <a:gd name="T76" fmla="*/ 0 w 299"/>
              <a:gd name="T77" fmla="*/ 20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9" h="295">
                <a:moveTo>
                  <a:pt x="0" y="204"/>
                </a:moveTo>
                <a:lnTo>
                  <a:pt x="12" y="245"/>
                </a:lnTo>
                <a:lnTo>
                  <a:pt x="25" y="259"/>
                </a:lnTo>
                <a:lnTo>
                  <a:pt x="50" y="273"/>
                </a:lnTo>
                <a:lnTo>
                  <a:pt x="69" y="295"/>
                </a:lnTo>
                <a:lnTo>
                  <a:pt x="92" y="284"/>
                </a:lnTo>
                <a:lnTo>
                  <a:pt x="102" y="291"/>
                </a:lnTo>
                <a:lnTo>
                  <a:pt x="116" y="284"/>
                </a:lnTo>
                <a:lnTo>
                  <a:pt x="125" y="272"/>
                </a:lnTo>
                <a:lnTo>
                  <a:pt x="150" y="267"/>
                </a:lnTo>
                <a:lnTo>
                  <a:pt x="164" y="249"/>
                </a:lnTo>
                <a:lnTo>
                  <a:pt x="157" y="245"/>
                </a:lnTo>
                <a:lnTo>
                  <a:pt x="181" y="190"/>
                </a:lnTo>
                <a:lnTo>
                  <a:pt x="187" y="162"/>
                </a:lnTo>
                <a:lnTo>
                  <a:pt x="210" y="173"/>
                </a:lnTo>
                <a:lnTo>
                  <a:pt x="222" y="141"/>
                </a:lnTo>
                <a:lnTo>
                  <a:pt x="234" y="139"/>
                </a:lnTo>
                <a:lnTo>
                  <a:pt x="251" y="108"/>
                </a:lnTo>
                <a:lnTo>
                  <a:pt x="257" y="76"/>
                </a:lnTo>
                <a:lnTo>
                  <a:pt x="293" y="96"/>
                </a:lnTo>
                <a:lnTo>
                  <a:pt x="299" y="79"/>
                </a:lnTo>
                <a:lnTo>
                  <a:pt x="290" y="66"/>
                </a:lnTo>
                <a:lnTo>
                  <a:pt x="273" y="59"/>
                </a:lnTo>
                <a:lnTo>
                  <a:pt x="254" y="61"/>
                </a:lnTo>
                <a:lnTo>
                  <a:pt x="247" y="72"/>
                </a:lnTo>
                <a:lnTo>
                  <a:pt x="211" y="82"/>
                </a:lnTo>
                <a:lnTo>
                  <a:pt x="188" y="109"/>
                </a:lnTo>
                <a:lnTo>
                  <a:pt x="180" y="67"/>
                </a:lnTo>
                <a:lnTo>
                  <a:pt x="116" y="77"/>
                </a:lnTo>
                <a:lnTo>
                  <a:pt x="103" y="0"/>
                </a:lnTo>
                <a:lnTo>
                  <a:pt x="94" y="7"/>
                </a:lnTo>
                <a:lnTo>
                  <a:pt x="100" y="21"/>
                </a:lnTo>
                <a:lnTo>
                  <a:pt x="91" y="90"/>
                </a:lnTo>
                <a:lnTo>
                  <a:pt x="80" y="105"/>
                </a:lnTo>
                <a:lnTo>
                  <a:pt x="45" y="130"/>
                </a:lnTo>
                <a:lnTo>
                  <a:pt x="38" y="160"/>
                </a:lnTo>
                <a:lnTo>
                  <a:pt x="25" y="152"/>
                </a:lnTo>
                <a:lnTo>
                  <a:pt x="21" y="186"/>
                </a:lnTo>
                <a:lnTo>
                  <a:pt x="0" y="20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119">
            <a:extLst>
              <a:ext uri="{FF2B5EF4-FFF2-40B4-BE49-F238E27FC236}">
                <a16:creationId xmlns:a16="http://schemas.microsoft.com/office/drawing/2014/main" id="{200C928B-B121-D4BB-1EA5-F1D99677D486}"/>
              </a:ext>
            </a:extLst>
          </p:cNvPr>
          <p:cNvSpPr>
            <a:spLocks/>
          </p:cNvSpPr>
          <p:nvPr/>
        </p:nvSpPr>
        <p:spPr bwMode="auto">
          <a:xfrm>
            <a:off x="7090691" y="3816681"/>
            <a:ext cx="429377" cy="432682"/>
          </a:xfrm>
          <a:custGeom>
            <a:avLst/>
            <a:gdLst>
              <a:gd name="T0" fmla="*/ 0 w 351"/>
              <a:gd name="T1" fmla="*/ 113 h 370"/>
              <a:gd name="T2" fmla="*/ 10 w 351"/>
              <a:gd name="T3" fmla="*/ 141 h 370"/>
              <a:gd name="T4" fmla="*/ 8 w 351"/>
              <a:gd name="T5" fmla="*/ 186 h 370"/>
              <a:gd name="T6" fmla="*/ 51 w 351"/>
              <a:gd name="T7" fmla="*/ 213 h 370"/>
              <a:gd name="T8" fmla="*/ 68 w 351"/>
              <a:gd name="T9" fmla="*/ 232 h 370"/>
              <a:gd name="T10" fmla="*/ 92 w 351"/>
              <a:gd name="T11" fmla="*/ 247 h 370"/>
              <a:gd name="T12" fmla="*/ 102 w 351"/>
              <a:gd name="T13" fmla="*/ 258 h 370"/>
              <a:gd name="T14" fmla="*/ 107 w 351"/>
              <a:gd name="T15" fmla="*/ 288 h 370"/>
              <a:gd name="T16" fmla="*/ 113 w 351"/>
              <a:gd name="T17" fmla="*/ 331 h 370"/>
              <a:gd name="T18" fmla="*/ 146 w 351"/>
              <a:gd name="T19" fmla="*/ 370 h 370"/>
              <a:gd name="T20" fmla="*/ 321 w 351"/>
              <a:gd name="T21" fmla="*/ 359 h 370"/>
              <a:gd name="T22" fmla="*/ 310 w 351"/>
              <a:gd name="T23" fmla="*/ 301 h 370"/>
              <a:gd name="T24" fmla="*/ 317 w 351"/>
              <a:gd name="T25" fmla="*/ 242 h 370"/>
              <a:gd name="T26" fmla="*/ 327 w 351"/>
              <a:gd name="T27" fmla="*/ 216 h 370"/>
              <a:gd name="T28" fmla="*/ 325 w 351"/>
              <a:gd name="T29" fmla="*/ 192 h 370"/>
              <a:gd name="T30" fmla="*/ 348 w 351"/>
              <a:gd name="T31" fmla="*/ 138 h 370"/>
              <a:gd name="T32" fmla="*/ 351 w 351"/>
              <a:gd name="T33" fmla="*/ 124 h 370"/>
              <a:gd name="T34" fmla="*/ 345 w 351"/>
              <a:gd name="T35" fmla="*/ 122 h 370"/>
              <a:gd name="T36" fmla="*/ 336 w 351"/>
              <a:gd name="T37" fmla="*/ 133 h 370"/>
              <a:gd name="T38" fmla="*/ 329 w 351"/>
              <a:gd name="T39" fmla="*/ 161 h 370"/>
              <a:gd name="T40" fmla="*/ 315 w 351"/>
              <a:gd name="T41" fmla="*/ 163 h 370"/>
              <a:gd name="T42" fmla="*/ 308 w 351"/>
              <a:gd name="T43" fmla="*/ 179 h 370"/>
              <a:gd name="T44" fmla="*/ 294 w 351"/>
              <a:gd name="T45" fmla="*/ 191 h 370"/>
              <a:gd name="T46" fmla="*/ 295 w 351"/>
              <a:gd name="T47" fmla="*/ 173 h 370"/>
              <a:gd name="T48" fmla="*/ 305 w 351"/>
              <a:gd name="T49" fmla="*/ 154 h 370"/>
              <a:gd name="T50" fmla="*/ 314 w 351"/>
              <a:gd name="T51" fmla="*/ 148 h 370"/>
              <a:gd name="T52" fmla="*/ 315 w 351"/>
              <a:gd name="T53" fmla="*/ 141 h 370"/>
              <a:gd name="T54" fmla="*/ 296 w 351"/>
              <a:gd name="T55" fmla="*/ 90 h 370"/>
              <a:gd name="T56" fmla="*/ 283 w 351"/>
              <a:gd name="T57" fmla="*/ 86 h 370"/>
              <a:gd name="T58" fmla="*/ 279 w 351"/>
              <a:gd name="T59" fmla="*/ 74 h 370"/>
              <a:gd name="T60" fmla="*/ 245 w 351"/>
              <a:gd name="T61" fmla="*/ 70 h 370"/>
              <a:gd name="T62" fmla="*/ 172 w 351"/>
              <a:gd name="T63" fmla="*/ 51 h 370"/>
              <a:gd name="T64" fmla="*/ 142 w 351"/>
              <a:gd name="T65" fmla="*/ 30 h 370"/>
              <a:gd name="T66" fmla="*/ 125 w 351"/>
              <a:gd name="T67" fmla="*/ 23 h 370"/>
              <a:gd name="T68" fmla="*/ 116 w 351"/>
              <a:gd name="T69" fmla="*/ 30 h 370"/>
              <a:gd name="T70" fmla="*/ 112 w 351"/>
              <a:gd name="T71" fmla="*/ 28 h 370"/>
              <a:gd name="T72" fmla="*/ 117 w 351"/>
              <a:gd name="T73" fmla="*/ 23 h 370"/>
              <a:gd name="T74" fmla="*/ 118 w 351"/>
              <a:gd name="T75" fmla="*/ 13 h 370"/>
              <a:gd name="T76" fmla="*/ 121 w 351"/>
              <a:gd name="T77" fmla="*/ 10 h 370"/>
              <a:gd name="T78" fmla="*/ 121 w 351"/>
              <a:gd name="T79" fmla="*/ 3 h 370"/>
              <a:gd name="T80" fmla="*/ 116 w 351"/>
              <a:gd name="T81" fmla="*/ 0 h 370"/>
              <a:gd name="T82" fmla="*/ 76 w 351"/>
              <a:gd name="T83" fmla="*/ 19 h 370"/>
              <a:gd name="T84" fmla="*/ 61 w 351"/>
              <a:gd name="T85" fmla="*/ 24 h 370"/>
              <a:gd name="T86" fmla="*/ 54 w 351"/>
              <a:gd name="T87" fmla="*/ 25 h 370"/>
              <a:gd name="T88" fmla="*/ 44 w 351"/>
              <a:gd name="T89" fmla="*/ 20 h 370"/>
              <a:gd name="T90" fmla="*/ 42 w 351"/>
              <a:gd name="T91" fmla="*/ 24 h 370"/>
              <a:gd name="T92" fmla="*/ 41 w 351"/>
              <a:gd name="T93" fmla="*/ 19 h 370"/>
              <a:gd name="T94" fmla="*/ 33 w 351"/>
              <a:gd name="T95" fmla="*/ 26 h 370"/>
              <a:gd name="T96" fmla="*/ 35 w 351"/>
              <a:gd name="T97" fmla="*/ 69 h 370"/>
              <a:gd name="T98" fmla="*/ 0 w 351"/>
              <a:gd name="T99" fmla="*/ 113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" h="370">
                <a:moveTo>
                  <a:pt x="0" y="113"/>
                </a:moveTo>
                <a:lnTo>
                  <a:pt x="10" y="141"/>
                </a:lnTo>
                <a:lnTo>
                  <a:pt x="8" y="186"/>
                </a:lnTo>
                <a:lnTo>
                  <a:pt x="51" y="213"/>
                </a:lnTo>
                <a:lnTo>
                  <a:pt x="68" y="232"/>
                </a:lnTo>
                <a:lnTo>
                  <a:pt x="92" y="247"/>
                </a:lnTo>
                <a:lnTo>
                  <a:pt x="102" y="258"/>
                </a:lnTo>
                <a:lnTo>
                  <a:pt x="107" y="288"/>
                </a:lnTo>
                <a:lnTo>
                  <a:pt x="113" y="331"/>
                </a:lnTo>
                <a:lnTo>
                  <a:pt x="146" y="370"/>
                </a:lnTo>
                <a:lnTo>
                  <a:pt x="321" y="359"/>
                </a:lnTo>
                <a:lnTo>
                  <a:pt x="310" y="301"/>
                </a:lnTo>
                <a:lnTo>
                  <a:pt x="317" y="242"/>
                </a:lnTo>
                <a:lnTo>
                  <a:pt x="327" y="216"/>
                </a:lnTo>
                <a:lnTo>
                  <a:pt x="325" y="192"/>
                </a:lnTo>
                <a:lnTo>
                  <a:pt x="348" y="138"/>
                </a:lnTo>
                <a:lnTo>
                  <a:pt x="351" y="124"/>
                </a:lnTo>
                <a:lnTo>
                  <a:pt x="345" y="122"/>
                </a:lnTo>
                <a:lnTo>
                  <a:pt x="336" y="133"/>
                </a:lnTo>
                <a:lnTo>
                  <a:pt x="329" y="161"/>
                </a:lnTo>
                <a:lnTo>
                  <a:pt x="315" y="163"/>
                </a:lnTo>
                <a:lnTo>
                  <a:pt x="308" y="179"/>
                </a:lnTo>
                <a:lnTo>
                  <a:pt x="294" y="191"/>
                </a:lnTo>
                <a:lnTo>
                  <a:pt x="295" y="173"/>
                </a:lnTo>
                <a:lnTo>
                  <a:pt x="305" y="154"/>
                </a:lnTo>
                <a:lnTo>
                  <a:pt x="314" y="148"/>
                </a:lnTo>
                <a:lnTo>
                  <a:pt x="315" y="141"/>
                </a:lnTo>
                <a:lnTo>
                  <a:pt x="296" y="90"/>
                </a:lnTo>
                <a:lnTo>
                  <a:pt x="283" y="86"/>
                </a:lnTo>
                <a:lnTo>
                  <a:pt x="279" y="74"/>
                </a:lnTo>
                <a:lnTo>
                  <a:pt x="245" y="70"/>
                </a:lnTo>
                <a:lnTo>
                  <a:pt x="172" y="51"/>
                </a:lnTo>
                <a:lnTo>
                  <a:pt x="142" y="30"/>
                </a:lnTo>
                <a:lnTo>
                  <a:pt x="125" y="23"/>
                </a:lnTo>
                <a:lnTo>
                  <a:pt x="116" y="30"/>
                </a:lnTo>
                <a:lnTo>
                  <a:pt x="112" y="28"/>
                </a:lnTo>
                <a:lnTo>
                  <a:pt x="117" y="23"/>
                </a:lnTo>
                <a:lnTo>
                  <a:pt x="118" y="13"/>
                </a:lnTo>
                <a:lnTo>
                  <a:pt x="121" y="10"/>
                </a:lnTo>
                <a:lnTo>
                  <a:pt x="121" y="3"/>
                </a:lnTo>
                <a:lnTo>
                  <a:pt x="116" y="0"/>
                </a:lnTo>
                <a:lnTo>
                  <a:pt x="76" y="19"/>
                </a:lnTo>
                <a:lnTo>
                  <a:pt x="61" y="24"/>
                </a:lnTo>
                <a:lnTo>
                  <a:pt x="54" y="25"/>
                </a:lnTo>
                <a:lnTo>
                  <a:pt x="44" y="20"/>
                </a:lnTo>
                <a:lnTo>
                  <a:pt x="42" y="24"/>
                </a:lnTo>
                <a:lnTo>
                  <a:pt x="41" y="19"/>
                </a:lnTo>
                <a:lnTo>
                  <a:pt x="33" y="26"/>
                </a:lnTo>
                <a:lnTo>
                  <a:pt x="35" y="69"/>
                </a:lnTo>
                <a:lnTo>
                  <a:pt x="0" y="1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121">
            <a:extLst>
              <a:ext uri="{FF2B5EF4-FFF2-40B4-BE49-F238E27FC236}">
                <a16:creationId xmlns:a16="http://schemas.microsoft.com/office/drawing/2014/main" id="{3C26418F-4D6A-2385-B7F5-37990A2526B3}"/>
              </a:ext>
            </a:extLst>
          </p:cNvPr>
          <p:cNvSpPr>
            <a:spLocks/>
          </p:cNvSpPr>
          <p:nvPr/>
        </p:nvSpPr>
        <p:spPr bwMode="auto">
          <a:xfrm>
            <a:off x="5712038" y="3925436"/>
            <a:ext cx="571279" cy="451392"/>
          </a:xfrm>
          <a:custGeom>
            <a:avLst/>
            <a:gdLst>
              <a:gd name="T0" fmla="*/ 0 w 467"/>
              <a:gd name="T1" fmla="*/ 331 h 386"/>
              <a:gd name="T2" fmla="*/ 14 w 467"/>
              <a:gd name="T3" fmla="*/ 248 h 386"/>
              <a:gd name="T4" fmla="*/ 48 w 467"/>
              <a:gd name="T5" fmla="*/ 42 h 386"/>
              <a:gd name="T6" fmla="*/ 55 w 467"/>
              <a:gd name="T7" fmla="*/ 0 h 386"/>
              <a:gd name="T8" fmla="*/ 240 w 467"/>
              <a:gd name="T9" fmla="*/ 28 h 386"/>
              <a:gd name="T10" fmla="*/ 467 w 467"/>
              <a:gd name="T11" fmla="*/ 52 h 386"/>
              <a:gd name="T12" fmla="*/ 452 w 467"/>
              <a:gd name="T13" fmla="*/ 219 h 386"/>
              <a:gd name="T14" fmla="*/ 436 w 467"/>
              <a:gd name="T15" fmla="*/ 386 h 386"/>
              <a:gd name="T16" fmla="*/ 125 w 467"/>
              <a:gd name="T17" fmla="*/ 351 h 386"/>
              <a:gd name="T18" fmla="*/ 0 w 467"/>
              <a:gd name="T19" fmla="*/ 331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7" h="386">
                <a:moveTo>
                  <a:pt x="0" y="331"/>
                </a:moveTo>
                <a:lnTo>
                  <a:pt x="14" y="248"/>
                </a:lnTo>
                <a:lnTo>
                  <a:pt x="48" y="42"/>
                </a:lnTo>
                <a:lnTo>
                  <a:pt x="55" y="0"/>
                </a:lnTo>
                <a:lnTo>
                  <a:pt x="240" y="28"/>
                </a:lnTo>
                <a:lnTo>
                  <a:pt x="467" y="52"/>
                </a:lnTo>
                <a:lnTo>
                  <a:pt x="452" y="219"/>
                </a:lnTo>
                <a:lnTo>
                  <a:pt x="436" y="386"/>
                </a:lnTo>
                <a:lnTo>
                  <a:pt x="125" y="351"/>
                </a:lnTo>
                <a:lnTo>
                  <a:pt x="0" y="3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6" name="object 72">
            <a:extLst>
              <a:ext uri="{FF2B5EF4-FFF2-40B4-BE49-F238E27FC236}">
                <a16:creationId xmlns:a16="http://schemas.microsoft.com/office/drawing/2014/main" id="{3FED4527-5C98-D2DB-C4BC-C9A98BE6351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41813" y="4406048"/>
            <a:ext cx="140080" cy="14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object 75">
            <a:extLst>
              <a:ext uri="{FF2B5EF4-FFF2-40B4-BE49-F238E27FC236}">
                <a16:creationId xmlns:a16="http://schemas.microsoft.com/office/drawing/2014/main" id="{943083EE-1F97-AE5D-5764-97159F452015}"/>
              </a:ext>
            </a:extLst>
          </p:cNvPr>
          <p:cNvSpPr txBox="1"/>
          <p:nvPr/>
        </p:nvSpPr>
        <p:spPr>
          <a:xfrm>
            <a:off x="6065569" y="4609847"/>
            <a:ext cx="327025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i="1" kern="0" spc="-10" dirty="0">
                <a:solidFill>
                  <a:srgbClr val="132361"/>
                </a:solidFill>
                <a:cs typeface="Calibri"/>
              </a:rPr>
              <a:t>Denver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sp>
        <p:nvSpPr>
          <p:cNvPr id="238" name="object 76">
            <a:extLst>
              <a:ext uri="{FF2B5EF4-FFF2-40B4-BE49-F238E27FC236}">
                <a16:creationId xmlns:a16="http://schemas.microsoft.com/office/drawing/2014/main" id="{E046016A-4820-8806-7DC9-BE22D2A1FAA2}"/>
              </a:ext>
            </a:extLst>
          </p:cNvPr>
          <p:cNvSpPr txBox="1"/>
          <p:nvPr/>
        </p:nvSpPr>
        <p:spPr>
          <a:xfrm>
            <a:off x="6652301" y="5309953"/>
            <a:ext cx="285115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i="1" kern="0" spc="-10" dirty="0">
                <a:solidFill>
                  <a:srgbClr val="132361"/>
                </a:solidFill>
                <a:cs typeface="Calibri"/>
              </a:rPr>
              <a:t>Dallas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sp>
        <p:nvSpPr>
          <p:cNvPr id="239" name="object 77">
            <a:extLst>
              <a:ext uri="{FF2B5EF4-FFF2-40B4-BE49-F238E27FC236}">
                <a16:creationId xmlns:a16="http://schemas.microsoft.com/office/drawing/2014/main" id="{4E0D2AE4-2179-D877-83DC-44D68CD0D130}"/>
              </a:ext>
            </a:extLst>
          </p:cNvPr>
          <p:cNvSpPr txBox="1"/>
          <p:nvPr/>
        </p:nvSpPr>
        <p:spPr>
          <a:xfrm>
            <a:off x="6689140" y="4622757"/>
            <a:ext cx="504825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i="1" kern="0" dirty="0">
                <a:solidFill>
                  <a:srgbClr val="132361"/>
                </a:solidFill>
                <a:cs typeface="Calibri"/>
              </a:rPr>
              <a:t>Kansas</a:t>
            </a:r>
            <a:r>
              <a:rPr sz="800" b="1" i="1" kern="0" spc="-35" dirty="0">
                <a:solidFill>
                  <a:srgbClr val="132361"/>
                </a:solidFill>
                <a:cs typeface="Calibri"/>
              </a:rPr>
              <a:t> </a:t>
            </a:r>
            <a:r>
              <a:rPr sz="800" b="1" i="1" kern="0" spc="-20" dirty="0">
                <a:solidFill>
                  <a:srgbClr val="132361"/>
                </a:solidFill>
                <a:cs typeface="Calibri"/>
              </a:rPr>
              <a:t>City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sp>
        <p:nvSpPr>
          <p:cNvPr id="240" name="object 78">
            <a:extLst>
              <a:ext uri="{FF2B5EF4-FFF2-40B4-BE49-F238E27FC236}">
                <a16:creationId xmlns:a16="http://schemas.microsoft.com/office/drawing/2014/main" id="{44BDACDA-5AB4-205A-DE24-08C5C9FB5B11}"/>
              </a:ext>
            </a:extLst>
          </p:cNvPr>
          <p:cNvSpPr txBox="1"/>
          <p:nvPr/>
        </p:nvSpPr>
        <p:spPr>
          <a:xfrm>
            <a:off x="7324596" y="4341717"/>
            <a:ext cx="359410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800" b="1" i="1" kern="0" spc="-10" dirty="0">
                <a:solidFill>
                  <a:srgbClr val="132361"/>
                </a:solidFill>
                <a:cs typeface="Calibri"/>
              </a:rPr>
              <a:t>Chicago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sp>
        <p:nvSpPr>
          <p:cNvPr id="241" name="object 79">
            <a:extLst>
              <a:ext uri="{FF2B5EF4-FFF2-40B4-BE49-F238E27FC236}">
                <a16:creationId xmlns:a16="http://schemas.microsoft.com/office/drawing/2014/main" id="{2498D0FC-C241-9B94-5415-3BE5F61C2E5B}"/>
              </a:ext>
            </a:extLst>
          </p:cNvPr>
          <p:cNvSpPr txBox="1"/>
          <p:nvPr/>
        </p:nvSpPr>
        <p:spPr>
          <a:xfrm>
            <a:off x="7370153" y="5180194"/>
            <a:ext cx="546100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i="1" kern="0" spc="-10" dirty="0">
                <a:solidFill>
                  <a:srgbClr val="132361"/>
                </a:solidFill>
                <a:cs typeface="Calibri"/>
              </a:rPr>
              <a:t>Birmingham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sp>
        <p:nvSpPr>
          <p:cNvPr id="242" name="object 80">
            <a:extLst>
              <a:ext uri="{FF2B5EF4-FFF2-40B4-BE49-F238E27FC236}">
                <a16:creationId xmlns:a16="http://schemas.microsoft.com/office/drawing/2014/main" id="{3E984753-DBA4-EEAA-E8C2-BC84D6511AD2}"/>
              </a:ext>
            </a:extLst>
          </p:cNvPr>
          <p:cNvSpPr txBox="1"/>
          <p:nvPr/>
        </p:nvSpPr>
        <p:spPr>
          <a:xfrm>
            <a:off x="8210674" y="4542952"/>
            <a:ext cx="230238" cy="135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i="1" kern="0" spc="-20" dirty="0">
                <a:solidFill>
                  <a:srgbClr val="132361"/>
                </a:solidFill>
                <a:cs typeface="Calibri"/>
              </a:rPr>
              <a:t>D.C.</a:t>
            </a:r>
            <a:endParaRPr sz="800" kern="0" dirty="0">
              <a:solidFill>
                <a:srgbClr val="132361"/>
              </a:solidFill>
              <a:cs typeface="Calibri"/>
            </a:endParaRPr>
          </a:p>
        </p:txBody>
      </p:sp>
      <p:pic>
        <p:nvPicPr>
          <p:cNvPr id="243" name="object 72">
            <a:extLst>
              <a:ext uri="{FF2B5EF4-FFF2-40B4-BE49-F238E27FC236}">
                <a16:creationId xmlns:a16="http://schemas.microsoft.com/office/drawing/2014/main" id="{2CA7153A-09C9-AA6B-31AB-29457FA33F9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27595" y="4198665"/>
            <a:ext cx="140081" cy="1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object 72">
            <a:extLst>
              <a:ext uri="{FF2B5EF4-FFF2-40B4-BE49-F238E27FC236}">
                <a16:creationId xmlns:a16="http://schemas.microsoft.com/office/drawing/2014/main" id="{9FEED103-068A-CE7C-562C-7114CFD155C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73197" y="4483879"/>
            <a:ext cx="140080" cy="13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object 72">
            <a:extLst>
              <a:ext uri="{FF2B5EF4-FFF2-40B4-BE49-F238E27FC236}">
                <a16:creationId xmlns:a16="http://schemas.microsoft.com/office/drawing/2014/main" id="{227961C4-3B4B-767D-5D47-8AEA8949DF4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59042" y="4469189"/>
            <a:ext cx="140081" cy="1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object 72">
            <a:extLst>
              <a:ext uri="{FF2B5EF4-FFF2-40B4-BE49-F238E27FC236}">
                <a16:creationId xmlns:a16="http://schemas.microsoft.com/office/drawing/2014/main" id="{21B86BF8-4E1B-7EAA-F1EC-4E9B37AB0C7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4883" y="5166306"/>
            <a:ext cx="139953" cy="14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object 72">
            <a:extLst>
              <a:ext uri="{FF2B5EF4-FFF2-40B4-BE49-F238E27FC236}">
                <a16:creationId xmlns:a16="http://schemas.microsoft.com/office/drawing/2014/main" id="{78E42FC1-CFC7-E5F6-775B-954B210F73A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75478" y="5048368"/>
            <a:ext cx="140080" cy="14003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Freeform 109">
            <a:extLst>
              <a:ext uri="{FF2B5EF4-FFF2-40B4-BE49-F238E27FC236}">
                <a16:creationId xmlns:a16="http://schemas.microsoft.com/office/drawing/2014/main" id="{8225807B-A9CF-A64B-F4A6-673C110D2B0E}"/>
              </a:ext>
            </a:extLst>
          </p:cNvPr>
          <p:cNvSpPr>
            <a:spLocks/>
          </p:cNvSpPr>
          <p:nvPr/>
        </p:nvSpPr>
        <p:spPr bwMode="auto">
          <a:xfrm>
            <a:off x="8496256" y="3795139"/>
            <a:ext cx="130893" cy="245576"/>
          </a:xfrm>
          <a:custGeom>
            <a:avLst/>
            <a:gdLst>
              <a:gd name="T0" fmla="*/ 0 w 107"/>
              <a:gd name="T1" fmla="*/ 26 h 210"/>
              <a:gd name="T2" fmla="*/ 17 w 107"/>
              <a:gd name="T3" fmla="*/ 86 h 210"/>
              <a:gd name="T4" fmla="*/ 22 w 107"/>
              <a:gd name="T5" fmla="*/ 124 h 210"/>
              <a:gd name="T6" fmla="*/ 39 w 107"/>
              <a:gd name="T7" fmla="*/ 163 h 210"/>
              <a:gd name="T8" fmla="*/ 49 w 107"/>
              <a:gd name="T9" fmla="*/ 210 h 210"/>
              <a:gd name="T10" fmla="*/ 97 w 107"/>
              <a:gd name="T11" fmla="*/ 200 h 210"/>
              <a:gd name="T12" fmla="*/ 87 w 107"/>
              <a:gd name="T13" fmla="*/ 128 h 210"/>
              <a:gd name="T14" fmla="*/ 93 w 107"/>
              <a:gd name="T15" fmla="*/ 77 h 210"/>
              <a:gd name="T16" fmla="*/ 105 w 107"/>
              <a:gd name="T17" fmla="*/ 53 h 210"/>
              <a:gd name="T18" fmla="*/ 107 w 107"/>
              <a:gd name="T19" fmla="*/ 0 h 210"/>
              <a:gd name="T20" fmla="*/ 0 w 107"/>
              <a:gd name="T21" fmla="*/ 2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7" h="210">
                <a:moveTo>
                  <a:pt x="0" y="26"/>
                </a:moveTo>
                <a:lnTo>
                  <a:pt x="17" y="86"/>
                </a:lnTo>
                <a:lnTo>
                  <a:pt x="22" y="124"/>
                </a:lnTo>
                <a:lnTo>
                  <a:pt x="39" y="163"/>
                </a:lnTo>
                <a:lnTo>
                  <a:pt x="49" y="210"/>
                </a:lnTo>
                <a:lnTo>
                  <a:pt x="97" y="200"/>
                </a:lnTo>
                <a:lnTo>
                  <a:pt x="87" y="128"/>
                </a:lnTo>
                <a:lnTo>
                  <a:pt x="93" y="77"/>
                </a:lnTo>
                <a:lnTo>
                  <a:pt x="105" y="53"/>
                </a:lnTo>
                <a:lnTo>
                  <a:pt x="107" y="0"/>
                </a:lnTo>
                <a:lnTo>
                  <a:pt x="0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Freeform 99">
            <a:extLst>
              <a:ext uri="{FF2B5EF4-FFF2-40B4-BE49-F238E27FC236}">
                <a16:creationId xmlns:a16="http://schemas.microsoft.com/office/drawing/2014/main" id="{7F23660C-495B-AF07-A4A0-B7763A69A974}"/>
              </a:ext>
            </a:extLst>
          </p:cNvPr>
          <p:cNvSpPr>
            <a:spLocks/>
          </p:cNvSpPr>
          <p:nvPr/>
        </p:nvSpPr>
        <p:spPr bwMode="auto">
          <a:xfrm>
            <a:off x="8683421" y="4074170"/>
            <a:ext cx="62389" cy="74842"/>
          </a:xfrm>
          <a:custGeom>
            <a:avLst/>
            <a:gdLst>
              <a:gd name="T0" fmla="*/ 0 w 51"/>
              <a:gd name="T1" fmla="*/ 7 h 64"/>
              <a:gd name="T2" fmla="*/ 11 w 51"/>
              <a:gd name="T3" fmla="*/ 61 h 64"/>
              <a:gd name="T4" fmla="*/ 13 w 51"/>
              <a:gd name="T5" fmla="*/ 64 h 64"/>
              <a:gd name="T6" fmla="*/ 32 w 51"/>
              <a:gd name="T7" fmla="*/ 53 h 64"/>
              <a:gd name="T8" fmla="*/ 29 w 51"/>
              <a:gd name="T9" fmla="*/ 37 h 64"/>
              <a:gd name="T10" fmla="*/ 33 w 51"/>
              <a:gd name="T11" fmla="*/ 29 h 64"/>
              <a:gd name="T12" fmla="*/ 38 w 51"/>
              <a:gd name="T13" fmla="*/ 34 h 64"/>
              <a:gd name="T14" fmla="*/ 40 w 51"/>
              <a:gd name="T15" fmla="*/ 46 h 64"/>
              <a:gd name="T16" fmla="*/ 44 w 51"/>
              <a:gd name="T17" fmla="*/ 45 h 64"/>
              <a:gd name="T18" fmla="*/ 51 w 51"/>
              <a:gd name="T19" fmla="*/ 34 h 64"/>
              <a:gd name="T20" fmla="*/ 44 w 51"/>
              <a:gd name="T21" fmla="*/ 21 h 64"/>
              <a:gd name="T22" fmla="*/ 32 w 51"/>
              <a:gd name="T23" fmla="*/ 19 h 64"/>
              <a:gd name="T24" fmla="*/ 25 w 51"/>
              <a:gd name="T25" fmla="*/ 2 h 64"/>
              <a:gd name="T26" fmla="*/ 17 w 51"/>
              <a:gd name="T27" fmla="*/ 0 h 64"/>
              <a:gd name="T28" fmla="*/ 0 w 51"/>
              <a:gd name="T29" fmla="*/ 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1" h="64">
                <a:moveTo>
                  <a:pt x="0" y="7"/>
                </a:moveTo>
                <a:lnTo>
                  <a:pt x="11" y="61"/>
                </a:lnTo>
                <a:lnTo>
                  <a:pt x="13" y="64"/>
                </a:lnTo>
                <a:lnTo>
                  <a:pt x="32" y="53"/>
                </a:lnTo>
                <a:lnTo>
                  <a:pt x="29" y="37"/>
                </a:lnTo>
                <a:lnTo>
                  <a:pt x="33" y="29"/>
                </a:lnTo>
                <a:lnTo>
                  <a:pt x="38" y="34"/>
                </a:lnTo>
                <a:lnTo>
                  <a:pt x="40" y="46"/>
                </a:lnTo>
                <a:lnTo>
                  <a:pt x="44" y="45"/>
                </a:lnTo>
                <a:lnTo>
                  <a:pt x="51" y="34"/>
                </a:lnTo>
                <a:lnTo>
                  <a:pt x="44" y="21"/>
                </a:lnTo>
                <a:lnTo>
                  <a:pt x="32" y="19"/>
                </a:lnTo>
                <a:lnTo>
                  <a:pt x="25" y="2"/>
                </a:lnTo>
                <a:lnTo>
                  <a:pt x="1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52" name="Table 251">
            <a:extLst>
              <a:ext uri="{FF2B5EF4-FFF2-40B4-BE49-F238E27FC236}">
                <a16:creationId xmlns:a16="http://schemas.microsoft.com/office/drawing/2014/main" id="{F8B1C288-22CF-2098-DAEC-E10E1702C5DF}"/>
              </a:ext>
            </a:extLst>
          </p:cNvPr>
          <p:cNvGraphicFramePr>
            <a:graphicFrameLocks noGrp="1"/>
          </p:cNvGraphicFramePr>
          <p:nvPr/>
        </p:nvGraphicFramePr>
        <p:xfrm>
          <a:off x="200809" y="3123992"/>
          <a:ext cx="4282028" cy="3182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Sell-Side Advisory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Proprietary ‘go to market’ approach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386235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Buy-Side Advisory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Strategic, bespoke acquisition analyses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6075189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Branch Sale / Acquisitions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modeling, market intelligence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905377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Valuations / Analytics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Minority interest and transaction based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936849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Fairness Opinions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Affirms fiduciary decision of the board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0625732"/>
                  </a:ext>
                </a:extLst>
              </a:tr>
              <a:tr h="530352">
                <a:tc>
                  <a:txBody>
                    <a:bodyPr/>
                    <a:lstStyle/>
                    <a:p>
                      <a:pPr algn="l"/>
                      <a:r>
                        <a:rPr lang="en-US" sz="1050" b="1" i="1" kern="1200" cap="non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Strategic Planning</a:t>
                      </a:r>
                    </a:p>
                  </a:txBody>
                  <a:tcPr marL="121706" marR="108009" marT="20117" marB="190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226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Long-term planning, strategic direction</a:t>
                      </a:r>
                    </a:p>
                  </a:txBody>
                  <a:tcPr marL="108009" marR="108009" marT="28545" marB="285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63355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F18C51-4BB6-48D4-4B3D-C4C4C07F77C1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Olsen Palmer Overview </a:t>
            </a:r>
          </a:p>
        </p:txBody>
      </p:sp>
    </p:spTree>
    <p:extLst>
      <p:ext uri="{BB962C8B-B14F-4D97-AF65-F5344CB8AC3E}">
        <p14:creationId xmlns:p14="http://schemas.microsoft.com/office/powerpoint/2010/main" val="88392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162AA-7E8C-4059-79C6-FDFECCBF9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52AEAD-3A16-8ACF-9A78-AA0B954B251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504EEB-228D-1E9D-FEA7-0397E6DDA4F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0E49068-67C6-DC1C-9537-10F53E98F895}"/>
              </a:ext>
            </a:extLst>
          </p:cNvPr>
          <p:cNvSpPr txBox="1"/>
          <p:nvPr/>
        </p:nvSpPr>
        <p:spPr>
          <a:xfrm>
            <a:off x="2057400" y="32574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8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black"/>
                </a:solidFill>
                <a:latin typeface="Franklin Gothic Book" pitchFamily="34" charset="0"/>
              </a:rPr>
              <a:t>For Potential Sellers</a:t>
            </a:r>
          </a:p>
        </p:txBody>
      </p:sp>
    </p:spTree>
    <p:extLst>
      <p:ext uri="{BB962C8B-B14F-4D97-AF65-F5344CB8AC3E}">
        <p14:creationId xmlns:p14="http://schemas.microsoft.com/office/powerpoint/2010/main" val="383620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97160E6-82CF-BD1E-7A33-275C32286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99669"/>
              </p:ext>
            </p:extLst>
          </p:nvPr>
        </p:nvGraphicFramePr>
        <p:xfrm>
          <a:off x="76200" y="2941902"/>
          <a:ext cx="8991599" cy="29750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4128">
                  <a:extLst>
                    <a:ext uri="{9D8B030D-6E8A-4147-A177-3AD203B41FA5}">
                      <a16:colId xmlns:a16="http://schemas.microsoft.com/office/drawing/2014/main" val="42765076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r"/>
                      <a:endParaRPr lang="en-US" sz="1000" b="1" i="1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ctr" fontAlgn="ctr">
                        <a:buAutoNum type="arabicPeriod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Unilateral Discussions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 Discreet Marketing Process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 Broad Auction</a:t>
                      </a:r>
                      <a:endParaRPr lang="en-US" sz="11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 Private Client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184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Discreet negotiations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/ only one party</a:t>
                      </a:r>
                    </a:p>
                  </a:txBody>
                  <a:tcPr marL="45720" marR="45720" marT="0" marB="0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Simultaneous discussions w/ several</a:t>
                      </a: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parties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Formal auction among multiple</a:t>
                      </a: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parties</a:t>
                      </a:r>
                      <a:endParaRPr lang="en-US" sz="9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Customized 2-stage effort: 1) Organized but informal introductory phase then 2) formal offer solicitation from subset of selectees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No.</a:t>
                      </a:r>
                      <a:r>
                        <a:rPr lang="en-US" sz="1100" b="1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Parties Involved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</a:t>
                      </a:r>
                    </a:p>
                  </a:txBody>
                  <a:tcPr marL="45720" marR="45720" marT="0" marB="0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Many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Benefits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Maximizes discretion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Enhanced relationship with acquirer may increase value</a:t>
                      </a:r>
                    </a:p>
                  </a:txBody>
                  <a:tcPr marL="45720" marR="45720" marT="0" marB="0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voids “all eggs in one basket”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Leverage multiple parties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Typically</a:t>
                      </a: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maximizes value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Maximizes negotiating leverage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Balance of leverage and discretion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‘Flips the tables’ such that buyers are competing for the right to bid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Limitations</a:t>
                      </a:r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may be lower than auction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lost if talks are unsuccessful</a:t>
                      </a:r>
                    </a:p>
                  </a:txBody>
                  <a:tcPr marL="45720" marR="45720" marT="0" marB="0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Less discreet than unilateral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may be lower than auction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Least discreet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Arms-length may dissuade buyers</a:t>
                      </a:r>
                    </a:p>
                  </a:txBody>
                  <a:tcPr marL="45720" marR="45720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Entails relationship building</a:t>
                      </a:r>
                    </a:p>
                    <a:p>
                      <a:pPr marL="119063" indent="-1190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Longer, more-involved process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119063" indent="-60325"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Discretion</a:t>
                      </a:r>
                    </a:p>
                    <a:p>
                      <a:pPr marL="119063" indent="-60325"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Value</a:t>
                      </a:r>
                      <a:r>
                        <a:rPr lang="en-US" sz="1100" b="1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Maximization</a:t>
                      </a:r>
                    </a:p>
                    <a:p>
                      <a:pPr marL="119063" indent="-60325">
                        <a:spcAft>
                          <a:spcPts val="300"/>
                        </a:spcAft>
                      </a:pPr>
                      <a:r>
                        <a:rPr lang="en-US" sz="1100" b="1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Speed to Closing</a:t>
                      </a:r>
                      <a:endParaRPr lang="en-US" sz="1100" b="1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9144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0" marB="0" anchor="ctr"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C4BFC0B-13F5-82BF-4539-117B845260CA}"/>
              </a:ext>
            </a:extLst>
          </p:cNvPr>
          <p:cNvGrpSpPr/>
          <p:nvPr/>
        </p:nvGrpSpPr>
        <p:grpSpPr>
          <a:xfrm>
            <a:off x="1775735" y="5221792"/>
            <a:ext cx="1276237" cy="107864"/>
            <a:chOff x="1033451" y="1554864"/>
            <a:chExt cx="2802441" cy="7002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197ED6-AABE-DB0D-BA99-217AE7878107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7134CD-B528-B33D-ECFC-CE114C5659F3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2A2FEC5-0950-4342-E825-6EEED94D2C5C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87C03A-7FDC-6CFC-5F46-796AD45DE37F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1A6691-2A0C-355F-A1C7-9FA75BC0DCB0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5BA92D-3D1F-9946-AA81-587F644F1C11}"/>
              </a:ext>
            </a:extLst>
          </p:cNvPr>
          <p:cNvSpPr txBox="1"/>
          <p:nvPr/>
        </p:nvSpPr>
        <p:spPr>
          <a:xfrm rot="16200000">
            <a:off x="1407196" y="5376810"/>
            <a:ext cx="449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3A546D-0D98-B067-778D-CADA8B1DF50D}"/>
              </a:ext>
            </a:extLst>
          </p:cNvPr>
          <p:cNvSpPr txBox="1"/>
          <p:nvPr/>
        </p:nvSpPr>
        <p:spPr>
          <a:xfrm rot="16200000">
            <a:off x="2942872" y="5376810"/>
            <a:ext cx="474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High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D95DBB-4FB1-4522-326E-968B2269691C}"/>
              </a:ext>
            </a:extLst>
          </p:cNvPr>
          <p:cNvGrpSpPr/>
          <p:nvPr/>
        </p:nvGrpSpPr>
        <p:grpSpPr>
          <a:xfrm>
            <a:off x="1775735" y="5451493"/>
            <a:ext cx="1276237" cy="107864"/>
            <a:chOff x="1033451" y="1554864"/>
            <a:chExt cx="2802441" cy="7002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4A6285-DD7C-A3A8-D02F-2C5B416FECBC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DBAFEAB-F073-6B64-8BDA-51CCDFEE03CC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151763C-DAD3-D895-40B3-53A85B8EB351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6367AD8-359F-7280-5348-C44EFC96CFA6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80DB69-C889-AEA6-DAAF-93D000C9F732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06892AF-74F9-EC5F-1CEF-0F6F23A59ED6}"/>
              </a:ext>
            </a:extLst>
          </p:cNvPr>
          <p:cNvGrpSpPr/>
          <p:nvPr/>
        </p:nvGrpSpPr>
        <p:grpSpPr>
          <a:xfrm>
            <a:off x="1775735" y="5681193"/>
            <a:ext cx="1276237" cy="107864"/>
            <a:chOff x="1033451" y="1554864"/>
            <a:chExt cx="2802441" cy="70027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74B93BF-69CA-2C95-B8D5-563A8E07E489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36BC824-A8FC-9E75-5199-ABAE9462C302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2B7DF00-8E29-F48B-B059-986DF0EA0123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F86FA49-0107-DC18-B1B6-E8E2F0929143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C2C6FC-84B8-CF6F-2762-69E36FD34A31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FE6DDE-A0A3-CC35-8B65-C9954E48FA42}"/>
              </a:ext>
            </a:extLst>
          </p:cNvPr>
          <p:cNvGrpSpPr/>
          <p:nvPr/>
        </p:nvGrpSpPr>
        <p:grpSpPr>
          <a:xfrm>
            <a:off x="3612835" y="5221792"/>
            <a:ext cx="1276237" cy="107864"/>
            <a:chOff x="1033451" y="1554864"/>
            <a:chExt cx="2802441" cy="70027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81F709-F4D0-F5E4-CA42-61816E64A61A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6E31A52-EFED-7049-D888-DE64AD545027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566081-EC2F-4AB2-C5C1-30A6CA385D7F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3A05DF6-5837-933B-112E-7EC924752C1C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6E315F9-E0B8-77DC-AF15-A9BEE523BDD7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D5D2BF6-D1E0-7946-87DF-C8FAEF562664}"/>
              </a:ext>
            </a:extLst>
          </p:cNvPr>
          <p:cNvGrpSpPr/>
          <p:nvPr/>
        </p:nvGrpSpPr>
        <p:grpSpPr>
          <a:xfrm>
            <a:off x="3612835" y="5451493"/>
            <a:ext cx="1276237" cy="107864"/>
            <a:chOff x="1033451" y="1554864"/>
            <a:chExt cx="2802441" cy="70027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7C17601-CD82-485C-13BD-FA7974A8A8AD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FC0BCC5-B926-190D-81AF-FBCFAAE05128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7A6EDDB-8C2F-4702-18A7-E1A109C090E0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476009-B60F-051F-B38A-AF921C478729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D0E81B8-68A3-559F-80AD-6393849F6BBD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233E743-88BE-BDEA-316C-0F9621A4602B}"/>
              </a:ext>
            </a:extLst>
          </p:cNvPr>
          <p:cNvGrpSpPr/>
          <p:nvPr/>
        </p:nvGrpSpPr>
        <p:grpSpPr>
          <a:xfrm>
            <a:off x="3612835" y="5681193"/>
            <a:ext cx="1276237" cy="107864"/>
            <a:chOff x="1033451" y="1554864"/>
            <a:chExt cx="2802441" cy="70027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5E12743-E17B-447D-378A-0B0E54572E1C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03BD900-E5B8-91C8-383A-4757BD1B9D84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F625848-600D-F68D-F9A9-EE56849824E9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ADB7530-E0DE-0FD4-5CFD-9D0FD10C188A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1770C2F-B456-55E3-DC6F-7EC2213E9227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00EA382-566F-CF44-B2A0-46316CE5A3EA}"/>
              </a:ext>
            </a:extLst>
          </p:cNvPr>
          <p:cNvGrpSpPr/>
          <p:nvPr/>
        </p:nvGrpSpPr>
        <p:grpSpPr>
          <a:xfrm>
            <a:off x="5527651" y="5221792"/>
            <a:ext cx="1276237" cy="107864"/>
            <a:chOff x="1033451" y="1554864"/>
            <a:chExt cx="2802441" cy="70027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6BD72FB-F618-5183-C241-3C0C9DD92AAA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8428551-DAB2-B758-5B47-C009FA5D6FDB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1F8C62F-2DFB-F284-0847-09F65979BB0F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763DE2F-5745-0A00-BAC0-C2BD140E681F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80F99FC-7F9C-1982-A112-AEC8BD3115BF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A5DFD43-ABD6-9718-50BB-3DF334267ADD}"/>
              </a:ext>
            </a:extLst>
          </p:cNvPr>
          <p:cNvGrpSpPr/>
          <p:nvPr/>
        </p:nvGrpSpPr>
        <p:grpSpPr>
          <a:xfrm>
            <a:off x="5527651" y="5451493"/>
            <a:ext cx="1276237" cy="107864"/>
            <a:chOff x="1033451" y="1554864"/>
            <a:chExt cx="2802441" cy="700273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C27BFEA-0B21-0B5C-078F-06038593F5A8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9383C5B-F566-AF08-6D85-F02CB5B4368F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F307E5A-E2A1-DA37-9257-3F56E81F5648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ECCF146-4D9E-5B34-D75A-93FE89E638E9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EC20E3F-C34B-6FDA-AACE-906C2C2AD17D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9D8A560-022C-4337-B929-6E14A5083041}"/>
              </a:ext>
            </a:extLst>
          </p:cNvPr>
          <p:cNvGrpSpPr/>
          <p:nvPr/>
        </p:nvGrpSpPr>
        <p:grpSpPr>
          <a:xfrm>
            <a:off x="5527651" y="5681193"/>
            <a:ext cx="1276237" cy="107864"/>
            <a:chOff x="1033451" y="1554864"/>
            <a:chExt cx="2802441" cy="700273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2617D6A-EC46-2007-564A-FB29E3E9B578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547BDC0-6732-979F-B8F9-C6A36471F34A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58A0A2D-B9FD-910B-3BD8-D07802BDD1E0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87BFE22-EF01-70D0-749C-740A7E37E620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5E77A04-FA19-6652-4342-03E504D25FB6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20907122-1339-193B-3A75-D359981D372C}"/>
              </a:ext>
            </a:extLst>
          </p:cNvPr>
          <p:cNvSpPr txBox="1"/>
          <p:nvPr/>
        </p:nvSpPr>
        <p:spPr>
          <a:xfrm rot="16200000">
            <a:off x="3219668" y="5376810"/>
            <a:ext cx="449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Low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9BD16B6-176A-7822-34E5-ABFDDD0915DD}"/>
              </a:ext>
            </a:extLst>
          </p:cNvPr>
          <p:cNvSpPr txBox="1"/>
          <p:nvPr/>
        </p:nvSpPr>
        <p:spPr>
          <a:xfrm rot="16200000">
            <a:off x="4828675" y="5376810"/>
            <a:ext cx="474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High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F46BD47-C77D-0F74-5248-92F66FF648FB}"/>
              </a:ext>
            </a:extLst>
          </p:cNvPr>
          <p:cNvSpPr txBox="1"/>
          <p:nvPr/>
        </p:nvSpPr>
        <p:spPr>
          <a:xfrm rot="16200000">
            <a:off x="5149160" y="5376810"/>
            <a:ext cx="449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Low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4487B2-363D-8AF3-DA8A-245FCCD8325E}"/>
              </a:ext>
            </a:extLst>
          </p:cNvPr>
          <p:cNvSpPr txBox="1"/>
          <p:nvPr/>
        </p:nvSpPr>
        <p:spPr>
          <a:xfrm rot="16200000">
            <a:off x="6728380" y="5376810"/>
            <a:ext cx="474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High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7FE6B0F-0877-FB1E-83E6-EC0B9B30C95E}"/>
              </a:ext>
            </a:extLst>
          </p:cNvPr>
          <p:cNvCxnSpPr/>
          <p:nvPr/>
        </p:nvCxnSpPr>
        <p:spPr>
          <a:xfrm>
            <a:off x="1537604" y="5918754"/>
            <a:ext cx="0" cy="228600"/>
          </a:xfrm>
          <a:prstGeom prst="line">
            <a:avLst/>
          </a:prstGeom>
          <a:ln w="19050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D2C135F-BAFE-9AB9-4B44-B711DD25BBA0}"/>
              </a:ext>
            </a:extLst>
          </p:cNvPr>
          <p:cNvCxnSpPr/>
          <p:nvPr/>
        </p:nvCxnSpPr>
        <p:spPr>
          <a:xfrm>
            <a:off x="7151912" y="5918754"/>
            <a:ext cx="0" cy="228600"/>
          </a:xfrm>
          <a:prstGeom prst="line">
            <a:avLst/>
          </a:prstGeom>
          <a:ln w="19050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8386569-BE0B-10AF-C709-04801B717DED}"/>
              </a:ext>
            </a:extLst>
          </p:cNvPr>
          <p:cNvCxnSpPr>
            <a:cxnSpLocks/>
          </p:cNvCxnSpPr>
          <p:nvPr/>
        </p:nvCxnSpPr>
        <p:spPr>
          <a:xfrm>
            <a:off x="1537604" y="6147354"/>
            <a:ext cx="5614308" cy="0"/>
          </a:xfrm>
          <a:prstGeom prst="line">
            <a:avLst/>
          </a:prstGeom>
          <a:ln w="19050">
            <a:solidFill>
              <a:srgbClr val="13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7D4AB2B-7480-AAEC-0B5A-5B801D9059AE}"/>
              </a:ext>
            </a:extLst>
          </p:cNvPr>
          <p:cNvCxnSpPr/>
          <p:nvPr/>
        </p:nvCxnSpPr>
        <p:spPr>
          <a:xfrm>
            <a:off x="4244232" y="6147354"/>
            <a:ext cx="0" cy="228600"/>
          </a:xfrm>
          <a:prstGeom prst="line">
            <a:avLst/>
          </a:prstGeom>
          <a:ln w="19050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0C39D6F3-FD80-5D4A-8AA0-36EFF4226CD0}"/>
              </a:ext>
            </a:extLst>
          </p:cNvPr>
          <p:cNvSpPr txBox="1"/>
          <p:nvPr/>
        </p:nvSpPr>
        <p:spPr>
          <a:xfrm>
            <a:off x="3180214" y="6324246"/>
            <a:ext cx="2195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/>
              <a:t>Common Approaches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97CEC3-BE01-1F27-82C6-43FBE2B0C693}"/>
              </a:ext>
            </a:extLst>
          </p:cNvPr>
          <p:cNvSpPr/>
          <p:nvPr/>
        </p:nvSpPr>
        <p:spPr>
          <a:xfrm>
            <a:off x="7151912" y="6210300"/>
            <a:ext cx="1915882" cy="417573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>
                <a:solidFill>
                  <a:schemeClr val="tx1"/>
                </a:solidFill>
              </a:rPr>
              <a:t>Olsen Palmer</a:t>
            </a:r>
          </a:p>
          <a:p>
            <a:pPr algn="ctr"/>
            <a:r>
              <a:rPr lang="en-US" sz="1100" b="1" i="1">
                <a:solidFill>
                  <a:schemeClr val="tx1"/>
                </a:solidFill>
              </a:rPr>
              <a:t>Proprietary Process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683BB9E-FDD9-052C-A8E0-25052EC9C892}"/>
              </a:ext>
            </a:extLst>
          </p:cNvPr>
          <p:cNvCxnSpPr>
            <a:cxnSpLocks/>
          </p:cNvCxnSpPr>
          <p:nvPr/>
        </p:nvCxnSpPr>
        <p:spPr>
          <a:xfrm>
            <a:off x="8109853" y="5842554"/>
            <a:ext cx="0" cy="304800"/>
          </a:xfrm>
          <a:prstGeom prst="line">
            <a:avLst/>
          </a:prstGeom>
          <a:ln w="19050">
            <a:solidFill>
              <a:srgbClr val="13236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D9F03D8-30A1-15EF-A01B-394ABE914793}"/>
              </a:ext>
            </a:extLst>
          </p:cNvPr>
          <p:cNvGrpSpPr/>
          <p:nvPr/>
        </p:nvGrpSpPr>
        <p:grpSpPr>
          <a:xfrm>
            <a:off x="7481468" y="5451493"/>
            <a:ext cx="1276237" cy="107864"/>
            <a:chOff x="1033451" y="1554864"/>
            <a:chExt cx="2802441" cy="700273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BDA1BF2-F51B-BE01-2496-3A4213D05D8F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996902A-68F5-EFBB-F7D3-07550B70C453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76D12F9-F96B-1F85-9FB6-A0218D336D26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A4F9F1B-AE17-87BB-7C99-0AA4E80B66C5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BABCC6D-86F1-C951-995F-5C59E2B6DB60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DD288FE5-5A20-2F14-F357-88303962FBE2}"/>
              </a:ext>
            </a:extLst>
          </p:cNvPr>
          <p:cNvSpPr txBox="1"/>
          <p:nvPr/>
        </p:nvSpPr>
        <p:spPr>
          <a:xfrm rot="16200000">
            <a:off x="7102977" y="5376810"/>
            <a:ext cx="4490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Low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9AED7E5-1816-A9E1-F906-B237B5E7017D}"/>
              </a:ext>
            </a:extLst>
          </p:cNvPr>
          <p:cNvSpPr txBox="1"/>
          <p:nvPr/>
        </p:nvSpPr>
        <p:spPr>
          <a:xfrm rot="16200000">
            <a:off x="8682197" y="5376810"/>
            <a:ext cx="474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>
                <a:solidFill>
                  <a:srgbClr val="8FAECE"/>
                </a:solidFill>
              </a:rPr>
              <a:t>High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7BCAAC9-56C8-F87C-F9EE-D4DE4AE8FAA2}"/>
              </a:ext>
            </a:extLst>
          </p:cNvPr>
          <p:cNvSpPr txBox="1"/>
          <p:nvPr/>
        </p:nvSpPr>
        <p:spPr>
          <a:xfrm>
            <a:off x="0" y="2574084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</a:rPr>
              <a:t>Sale Process Options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04FD02C-C3B9-5B51-B9EA-B9240632DE59}"/>
              </a:ext>
            </a:extLst>
          </p:cNvPr>
          <p:cNvGrpSpPr/>
          <p:nvPr/>
        </p:nvGrpSpPr>
        <p:grpSpPr>
          <a:xfrm>
            <a:off x="7481468" y="5221792"/>
            <a:ext cx="1276237" cy="107864"/>
            <a:chOff x="1033451" y="1554864"/>
            <a:chExt cx="2802441" cy="70027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AAFF235-738A-83AD-F9DE-9CCF084C3F44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EDEF68F-9575-1671-15F6-A0C676340073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B39EB1C-D77C-2AC8-6972-61553A3F3F4F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B929835-F048-8920-864B-71D7190A3CF9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C8D850C-AA2E-D673-023C-C038C3385E60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37676E3-A4A6-3853-EAEB-DBA5F2A60282}"/>
              </a:ext>
            </a:extLst>
          </p:cNvPr>
          <p:cNvGrpSpPr/>
          <p:nvPr/>
        </p:nvGrpSpPr>
        <p:grpSpPr>
          <a:xfrm>
            <a:off x="7481468" y="5681193"/>
            <a:ext cx="1276237" cy="107864"/>
            <a:chOff x="1033451" y="1554864"/>
            <a:chExt cx="2802441" cy="700273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057BEE9-2B46-7E40-EF8E-538BB7D52D61}"/>
                </a:ext>
              </a:extLst>
            </p:cNvPr>
            <p:cNvSpPr/>
            <p:nvPr/>
          </p:nvSpPr>
          <p:spPr>
            <a:xfrm>
              <a:off x="103345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BAE3D20-2035-A51C-C9CB-CFCCA11139F6}"/>
                </a:ext>
              </a:extLst>
            </p:cNvPr>
            <p:cNvSpPr/>
            <p:nvPr/>
          </p:nvSpPr>
          <p:spPr>
            <a:xfrm>
              <a:off x="1594241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B3B04A7-6BDF-EC05-BFB8-71A43A78BA88}"/>
                </a:ext>
              </a:extLst>
            </p:cNvPr>
            <p:cNvSpPr/>
            <p:nvPr/>
          </p:nvSpPr>
          <p:spPr>
            <a:xfrm>
              <a:off x="2154416" y="1554864"/>
              <a:ext cx="561148" cy="700273"/>
            </a:xfrm>
            <a:prstGeom prst="rect">
              <a:avLst/>
            </a:prstGeom>
            <a:solidFill>
              <a:srgbClr val="8FAECE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9D51BEF-02D8-2A01-423E-1E02C288E43C}"/>
                </a:ext>
              </a:extLst>
            </p:cNvPr>
            <p:cNvSpPr/>
            <p:nvPr/>
          </p:nvSpPr>
          <p:spPr>
            <a:xfrm>
              <a:off x="27142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D598888-1076-3CDE-748A-31E696A49320}"/>
                </a:ext>
              </a:extLst>
            </p:cNvPr>
            <p:cNvSpPr/>
            <p:nvPr/>
          </p:nvSpPr>
          <p:spPr>
            <a:xfrm>
              <a:off x="3274744" y="1554864"/>
              <a:ext cx="561148" cy="70027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E2729-662F-2F37-4279-BC4372F7BE55}"/>
              </a:ext>
            </a:extLst>
          </p:cNvPr>
          <p:cNvSpPr txBox="1"/>
          <p:nvPr/>
        </p:nvSpPr>
        <p:spPr>
          <a:xfrm>
            <a:off x="3115322" y="1127948"/>
            <a:ext cx="2939764" cy="1220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different options for exploring </a:t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sale transaction</a:t>
            </a:r>
          </a:p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points throughout a process where it is possible to adjust or tailor the selection</a:t>
            </a:r>
          </a:p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can be unilateral discussions or </a:t>
            </a:r>
            <a:b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broad auction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A4078-53FA-8C37-D326-94F1A80F05CC}"/>
              </a:ext>
            </a:extLst>
          </p:cNvPr>
          <p:cNvSpPr txBox="1"/>
          <p:nvPr/>
        </p:nvSpPr>
        <p:spPr>
          <a:xfrm>
            <a:off x="6136263" y="1127948"/>
            <a:ext cx="2939764" cy="12206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more parties involved, the more leverage a seller will have in negotiations</a:t>
            </a:r>
          </a:p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Limited parties increases the volatility of the speed to close as there can be more extended negotiations since other parties can not be leveraged to anchor decision dates</a:t>
            </a:r>
          </a:p>
          <a:p>
            <a:pPr marL="27432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 a broader set of parties increases  discretionary concerns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4038F-345A-E29E-DD0D-62727BF946D4}"/>
              </a:ext>
            </a:extLst>
          </p:cNvPr>
          <p:cNvSpPr txBox="1"/>
          <p:nvPr/>
        </p:nvSpPr>
        <p:spPr>
          <a:xfrm>
            <a:off x="81177" y="851283"/>
            <a:ext cx="2939764" cy="15284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bIns="91440" anchor="b" anchorCtr="0">
            <a:noAutofit/>
          </a:bodyPr>
          <a:lstStyle>
            <a:defPPr>
              <a:defRPr lang="en-US"/>
            </a:defPPr>
            <a:lvl1pPr marL="4000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romanLcPeriod"/>
              <a:tabLst/>
              <a:defRPr sz="1000" b="1">
                <a:latin typeface="Calibri" panose="020F0502020204030204" pitchFamily="34" charset="0"/>
              </a:defRPr>
            </a:lvl1pPr>
          </a:lstStyle>
          <a:p>
            <a:pPr marL="285750" indent="-169863">
              <a:spcAft>
                <a:spcPts val="300"/>
              </a:spcAft>
            </a:pPr>
            <a:r>
              <a:rPr lang="en-US" sz="1100" dirty="0"/>
              <a:t>Take an Olsen Palmer ‘Private Client’ approach</a:t>
            </a:r>
          </a:p>
          <a:p>
            <a:pPr marL="285750" indent="-169863">
              <a:spcAft>
                <a:spcPts val="300"/>
              </a:spcAft>
            </a:pPr>
            <a:r>
              <a:rPr lang="en-US" sz="1100" dirty="0"/>
              <a:t>Shape the narrative of the process rather </a:t>
            </a:r>
            <a:br>
              <a:rPr lang="en-US" sz="1100" dirty="0"/>
            </a:br>
            <a:r>
              <a:rPr lang="en-US" sz="1100" dirty="0"/>
              <a:t>than ‘putting a book out’</a:t>
            </a:r>
          </a:p>
          <a:p>
            <a:pPr marL="285750" indent="-169863">
              <a:spcAft>
                <a:spcPts val="300"/>
              </a:spcAft>
            </a:pPr>
            <a:r>
              <a:rPr lang="en-US" sz="1100" dirty="0"/>
              <a:t>Prescreen parties to be ‘invited’ into </a:t>
            </a:r>
            <a:br>
              <a:rPr lang="en-US" sz="1100" dirty="0"/>
            </a:br>
            <a:r>
              <a:rPr lang="en-US" sz="1100" dirty="0"/>
              <a:t>the process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CD3979-C77F-DD2F-E034-924A04A5976C}"/>
              </a:ext>
            </a:extLst>
          </p:cNvPr>
          <p:cNvSpPr/>
          <p:nvPr/>
        </p:nvSpPr>
        <p:spPr>
          <a:xfrm>
            <a:off x="81177" y="851283"/>
            <a:ext cx="2939764" cy="223650"/>
          </a:xfrm>
          <a:prstGeom prst="rect">
            <a:avLst/>
          </a:prstGeom>
          <a:solidFill>
            <a:srgbClr val="1323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38614C-6021-DDEC-BBD1-179F587E3964}"/>
              </a:ext>
            </a:extLst>
          </p:cNvPr>
          <p:cNvSpPr/>
          <p:nvPr/>
        </p:nvSpPr>
        <p:spPr>
          <a:xfrm>
            <a:off x="3102118" y="851283"/>
            <a:ext cx="2939764" cy="223650"/>
          </a:xfrm>
          <a:prstGeom prst="rect">
            <a:avLst/>
          </a:prstGeom>
          <a:solidFill>
            <a:srgbClr val="1323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9EE70-D723-F771-6ECB-5CF6564F148B}"/>
              </a:ext>
            </a:extLst>
          </p:cNvPr>
          <p:cNvSpPr/>
          <p:nvPr/>
        </p:nvSpPr>
        <p:spPr>
          <a:xfrm>
            <a:off x="6123059" y="851283"/>
            <a:ext cx="2939764" cy="223650"/>
          </a:xfrm>
          <a:prstGeom prst="rect">
            <a:avLst/>
          </a:prstGeom>
          <a:solidFill>
            <a:srgbClr val="1323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4757E-F2AB-0C98-EF81-49C105F4E58F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Options for Exploring a Sale</a:t>
            </a:r>
          </a:p>
        </p:txBody>
      </p:sp>
    </p:spTree>
    <p:extLst>
      <p:ext uri="{BB962C8B-B14F-4D97-AF65-F5344CB8AC3E}">
        <p14:creationId xmlns:p14="http://schemas.microsoft.com/office/powerpoint/2010/main" val="2078427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078CE-FEE5-B402-FFA2-5DE03FCC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4763ECF-D9E6-54A4-9AAD-99063BD6F51F}"/>
              </a:ext>
            </a:extLst>
          </p:cNvPr>
          <p:cNvGraphicFramePr>
            <a:graphicFrameLocks noGrp="1"/>
          </p:cNvGraphicFramePr>
          <p:nvPr/>
        </p:nvGraphicFramePr>
        <p:xfrm>
          <a:off x="791797" y="1447839"/>
          <a:ext cx="2194560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OPERATIONS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Vendor Management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Credit Administration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2301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Policies &amp; Procedures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7312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strike="noStrike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Human Resources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599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0210D2-B068-9890-98D7-2513BD1434E8}"/>
              </a:ext>
            </a:extLst>
          </p:cNvPr>
          <p:cNvSpPr txBox="1"/>
          <p:nvPr/>
        </p:nvSpPr>
        <p:spPr>
          <a:xfrm>
            <a:off x="0" y="7620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Focused Preparation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F272B-B359-0F87-7D02-E5301D778710}"/>
              </a:ext>
            </a:extLst>
          </p:cNvPr>
          <p:cNvSpPr txBox="1"/>
          <p:nvPr/>
        </p:nvSpPr>
        <p:spPr>
          <a:xfrm>
            <a:off x="28034" y="164068"/>
            <a:ext cx="8963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Elements of Best-In-Class Execution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223CA4-FADB-54C2-07E3-5DCC0C7C0EC7}"/>
              </a:ext>
            </a:extLst>
          </p:cNvPr>
          <p:cNvGraphicFramePr>
            <a:graphicFrameLocks noGrp="1"/>
          </p:cNvGraphicFramePr>
          <p:nvPr/>
        </p:nvGraphicFramePr>
        <p:xfrm>
          <a:off x="3505954" y="1447839"/>
          <a:ext cx="2194560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STRATEGY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Board Education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Define Priorities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2301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Value Drivers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7312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Know Your Buyers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599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322CB-66BE-9D84-D14A-5245ACC8ACA5}"/>
              </a:ext>
            </a:extLst>
          </p:cNvPr>
          <p:cNvGraphicFramePr>
            <a:graphicFrameLocks noGrp="1"/>
          </p:cNvGraphicFramePr>
          <p:nvPr/>
        </p:nvGraphicFramePr>
        <p:xfrm>
          <a:off x="6187440" y="1447839"/>
          <a:ext cx="2194560" cy="2133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EXECUTION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1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Timeline Development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Define Deal Team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2301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Select Process Structure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7312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b="1" i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Projections &amp; Cost Saves</a:t>
                      </a:r>
                    </a:p>
                  </a:txBody>
                  <a:tcPr marT="91440" marB="9144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23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599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E23BBB9-D8A0-8256-E6CB-E938AF13BD13}"/>
              </a:ext>
            </a:extLst>
          </p:cNvPr>
          <p:cNvSpPr txBox="1"/>
          <p:nvPr/>
        </p:nvSpPr>
        <p:spPr>
          <a:xfrm>
            <a:off x="0" y="3999408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Transaction Diagnostic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EB6717-72D0-E3F7-CD13-E039E8652508}"/>
              </a:ext>
            </a:extLst>
          </p:cNvPr>
          <p:cNvSpPr/>
          <p:nvPr/>
        </p:nvSpPr>
        <p:spPr>
          <a:xfrm>
            <a:off x="685800" y="1333221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F85311-F159-9547-31B4-B6527C61E663}"/>
              </a:ext>
            </a:extLst>
          </p:cNvPr>
          <p:cNvSpPr/>
          <p:nvPr/>
        </p:nvSpPr>
        <p:spPr>
          <a:xfrm>
            <a:off x="3390031" y="1333221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17D9CA-30C0-294F-BEC0-7315D845F9B3}"/>
              </a:ext>
            </a:extLst>
          </p:cNvPr>
          <p:cNvSpPr/>
          <p:nvPr/>
        </p:nvSpPr>
        <p:spPr>
          <a:xfrm>
            <a:off x="6096000" y="1333221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3978C1-7C3D-A91A-D863-0A648FDC9052}"/>
              </a:ext>
            </a:extLst>
          </p:cNvPr>
          <p:cNvGrpSpPr/>
          <p:nvPr/>
        </p:nvGrpSpPr>
        <p:grpSpPr>
          <a:xfrm>
            <a:off x="1253093" y="4708237"/>
            <a:ext cx="6637814" cy="1169551"/>
            <a:chOff x="1491218" y="4708237"/>
            <a:chExt cx="6637814" cy="11695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64DC20-13CB-DE49-4427-61F9A13D124A}"/>
                </a:ext>
              </a:extLst>
            </p:cNvPr>
            <p:cNvSpPr txBox="1"/>
            <p:nvPr/>
          </p:nvSpPr>
          <p:spPr>
            <a:xfrm>
              <a:off x="2781299" y="4708237"/>
              <a:ext cx="53477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Calibri" panose="020F0502020204030204" pitchFamily="34" charset="0"/>
                <a:buChar char="‒"/>
              </a:pPr>
              <a:r>
                <a:rPr lang="en-US" sz="1300" b="1" i="1" dirty="0"/>
                <a:t>Similar to getting your car checked, the diagnostic ensures readiness. </a:t>
              </a:r>
            </a:p>
            <a:p>
              <a:pPr marL="171450" indent="-171450">
                <a:spcAft>
                  <a:spcPts val="300"/>
                </a:spcAft>
                <a:buFont typeface="Calibri" panose="020F0502020204030204" pitchFamily="34" charset="0"/>
                <a:buChar char="‒"/>
              </a:pPr>
              <a:r>
                <a:rPr lang="en-US" sz="1300" b="1" i="1" dirty="0"/>
                <a:t>The process uncovers items that impact a transaction and suggests ways to remedy/mitigate, or highlight/feature points identified. </a:t>
              </a:r>
            </a:p>
            <a:p>
              <a:pPr marL="171450" indent="-171450">
                <a:spcAft>
                  <a:spcPts val="300"/>
                </a:spcAft>
                <a:buFont typeface="Calibri" panose="020F0502020204030204" pitchFamily="34" charset="0"/>
                <a:buChar char="‒"/>
              </a:pPr>
              <a:r>
                <a:rPr lang="en-US" sz="1300" b="1" i="1" dirty="0"/>
                <a:t>Months or years in advance, the review ensures a smooth process; maximizing value and minimizing risk.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4DA22F-DD02-6F2D-7282-FDBFA6B6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218" y="4723799"/>
              <a:ext cx="1061482" cy="10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467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C8F37-D6C2-692A-D055-B91C5864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09182C-80F6-F8DC-7960-D5B5F3475D2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0783F4-8186-B57B-8969-69A0EF2A3B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90B4F1-47B5-EF2B-3923-B624190482D1}"/>
              </a:ext>
            </a:extLst>
          </p:cNvPr>
          <p:cNvSpPr txBox="1"/>
          <p:nvPr/>
        </p:nvSpPr>
        <p:spPr>
          <a:xfrm>
            <a:off x="2057400" y="32574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8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black"/>
                </a:solidFill>
                <a:latin typeface="Franklin Gothic Book" pitchFamily="34" charset="0"/>
              </a:rPr>
              <a:t>Remaining Independent</a:t>
            </a:r>
          </a:p>
        </p:txBody>
      </p:sp>
    </p:spTree>
    <p:extLst>
      <p:ext uri="{BB962C8B-B14F-4D97-AF65-F5344CB8AC3E}">
        <p14:creationId xmlns:p14="http://schemas.microsoft.com/office/powerpoint/2010/main" val="1229488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AF4FE-341D-D0E4-DFCF-C68F99585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0BADC48-6D62-AC7E-F864-23099D1C16F9}"/>
              </a:ext>
            </a:extLst>
          </p:cNvPr>
          <p:cNvSpPr txBox="1"/>
          <p:nvPr/>
        </p:nvSpPr>
        <p:spPr>
          <a:xfrm>
            <a:off x="28034" y="164068"/>
            <a:ext cx="7972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Remaining Independent</a:t>
            </a:r>
          </a:p>
        </p:txBody>
      </p:sp>
      <p:graphicFrame>
        <p:nvGraphicFramePr>
          <p:cNvPr id="2" name="Group 234">
            <a:extLst>
              <a:ext uri="{FF2B5EF4-FFF2-40B4-BE49-F238E27FC236}">
                <a16:creationId xmlns:a16="http://schemas.microsoft.com/office/drawing/2014/main" id="{F8155006-1F64-7F89-5C3E-027171B3B0FF}"/>
              </a:ext>
            </a:extLst>
          </p:cNvPr>
          <p:cNvGraphicFramePr>
            <a:graphicFrameLocks/>
          </p:cNvGraphicFramePr>
          <p:nvPr/>
        </p:nvGraphicFramePr>
        <p:xfrm>
          <a:off x="334434" y="1309881"/>
          <a:ext cx="8503920" cy="38972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Key Topic</a:t>
                      </a:r>
                    </a:p>
                  </a:txBody>
                  <a:tcPr marR="0" marT="0" marB="0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lvl="0" indent="-53975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</a:pPr>
                      <a:r>
                        <a:rPr kumimoji="0" lang="en-US" altLang="en-US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Potential Initiative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Shareholder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Returns</a:t>
                      </a:r>
                    </a:p>
                  </a:txBody>
                  <a:tcPr marL="1097280" marR="4572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Balance shareholder dividends with capital retention for growth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Realize return on equity that surpasses cost of capital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056668"/>
                  </a:ext>
                </a:extLst>
              </a:tr>
              <a:tr h="908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Shareholder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Liquidity</a:t>
                      </a:r>
                    </a:p>
                  </a:txBody>
                  <a:tcPr marL="1097280" marR="4572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Increase daily trading volume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Prepare for succession planning of large holders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78097"/>
                  </a:ext>
                </a:extLst>
              </a:tr>
              <a:tr h="908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Management Succession</a:t>
                      </a:r>
                    </a:p>
                  </a:txBody>
                  <a:tcPr marL="1097280" marR="4572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Ensure plan for long-term succession for </a:t>
                      </a:r>
                      <a:r>
                        <a:rPr kumimoji="0" lang="en-US" altLang="en-US" sz="1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both management and Board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Identify and proactively address other human capital needs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9763" algn="r"/>
                        </a:tabLst>
                        <a:defRPr/>
                      </a:pPr>
                      <a:r>
                        <a:rPr lang="en-US" sz="1400" b="1" i="1" u="sng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Remain Relevant</a:t>
                      </a:r>
                      <a:endParaRPr lang="en-US" sz="1400" b="1" i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0" marR="4572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32361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Invest in technology</a:t>
                      </a:r>
                    </a:p>
                    <a:p>
                      <a:pPr marL="112713" marR="0" lvl="0" indent="-1127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>
                          <a:tab pos="5719763" algn="r"/>
                        </a:tabLst>
                      </a:pPr>
                      <a:r>
                        <a:rPr kumimoji="0" lang="en-US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Remain competitive with increasingly deep pool of non-banks &amp; </a:t>
                      </a:r>
                      <a:r>
                        <a:rPr kumimoji="0" lang="en-US" altLang="en-US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fintechs</a:t>
                      </a:r>
                      <a:endParaRPr kumimoji="0" lang="en-US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871146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1FDB7DA4-F306-49BB-CD17-339F9CBB78A4}"/>
              </a:ext>
            </a:extLst>
          </p:cNvPr>
          <p:cNvSpPr/>
          <p:nvPr/>
        </p:nvSpPr>
        <p:spPr>
          <a:xfrm>
            <a:off x="616353" y="1723378"/>
            <a:ext cx="676594" cy="624548"/>
          </a:xfrm>
          <a:prstGeom prst="ellipse">
            <a:avLst/>
          </a:prstGeom>
          <a:solidFill>
            <a:srgbClr val="1323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1D137B-DFC8-C368-22E1-EBB820230632}"/>
              </a:ext>
            </a:extLst>
          </p:cNvPr>
          <p:cNvSpPr/>
          <p:nvPr/>
        </p:nvSpPr>
        <p:spPr>
          <a:xfrm>
            <a:off x="616353" y="2652052"/>
            <a:ext cx="676594" cy="624548"/>
          </a:xfrm>
          <a:prstGeom prst="ellipse">
            <a:avLst/>
          </a:prstGeom>
          <a:solidFill>
            <a:srgbClr val="1323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740B06-A5DA-E168-C0C1-4C4AE597C043}"/>
              </a:ext>
            </a:extLst>
          </p:cNvPr>
          <p:cNvSpPr/>
          <p:nvPr/>
        </p:nvSpPr>
        <p:spPr>
          <a:xfrm>
            <a:off x="616353" y="3560550"/>
            <a:ext cx="676594" cy="624548"/>
          </a:xfrm>
          <a:prstGeom prst="ellipse">
            <a:avLst/>
          </a:prstGeom>
          <a:solidFill>
            <a:srgbClr val="1323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A3305CA-3092-14F9-5CBE-B19D4041ED62}"/>
              </a:ext>
            </a:extLst>
          </p:cNvPr>
          <p:cNvSpPr/>
          <p:nvPr/>
        </p:nvSpPr>
        <p:spPr>
          <a:xfrm>
            <a:off x="616353" y="4424259"/>
            <a:ext cx="676594" cy="624548"/>
          </a:xfrm>
          <a:prstGeom prst="ellipse">
            <a:avLst/>
          </a:prstGeom>
          <a:solidFill>
            <a:srgbClr val="1323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Bank outline">
            <a:extLst>
              <a:ext uri="{FF2B5EF4-FFF2-40B4-BE49-F238E27FC236}">
                <a16:creationId xmlns:a16="http://schemas.microsoft.com/office/drawing/2014/main" id="{25BBFDDE-65B8-8442-A84A-E9B81DA59E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5385" y="4510075"/>
            <a:ext cx="458531" cy="458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phic 33" descr="Money outline">
            <a:extLst>
              <a:ext uri="{FF2B5EF4-FFF2-40B4-BE49-F238E27FC236}">
                <a16:creationId xmlns:a16="http://schemas.microsoft.com/office/drawing/2014/main" id="{4303E64E-38F3-F1AE-F070-BEB1A70229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385" y="2735061"/>
            <a:ext cx="458531" cy="458531"/>
          </a:xfrm>
          <a:prstGeom prst="rect">
            <a:avLst/>
          </a:prstGeom>
          <a:effectLst/>
        </p:spPr>
      </p:pic>
      <p:pic>
        <p:nvPicPr>
          <p:cNvPr id="36" name="Graphic 35" descr="Management outline">
            <a:extLst>
              <a:ext uri="{FF2B5EF4-FFF2-40B4-BE49-F238E27FC236}">
                <a16:creationId xmlns:a16="http://schemas.microsoft.com/office/drawing/2014/main" id="{FEFC17F6-CC36-C371-3498-E051873E2C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385" y="3635891"/>
            <a:ext cx="458531" cy="458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 descr="Bar graph with upward trend outline">
            <a:extLst>
              <a:ext uri="{FF2B5EF4-FFF2-40B4-BE49-F238E27FC236}">
                <a16:creationId xmlns:a16="http://schemas.microsoft.com/office/drawing/2014/main" id="{B5EB70A4-7858-99C5-3E00-2DD0781E04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385" y="1806387"/>
            <a:ext cx="458531" cy="458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FBE16-30BB-660F-962B-733B69485622}"/>
              </a:ext>
            </a:extLst>
          </p:cNvPr>
          <p:cNvSpPr txBox="1"/>
          <p:nvPr/>
        </p:nvSpPr>
        <p:spPr>
          <a:xfrm>
            <a:off x="0" y="766346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2727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Areas + Potential Initiatives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D5A3EA-E216-8A39-3F42-B5146B3290A9}"/>
              </a:ext>
            </a:extLst>
          </p:cNvPr>
          <p:cNvSpPr/>
          <p:nvPr/>
        </p:nvSpPr>
        <p:spPr>
          <a:xfrm>
            <a:off x="190500" y="152400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4B6EC3-7C49-9882-147A-6C5B36DFE4A5}"/>
              </a:ext>
            </a:extLst>
          </p:cNvPr>
          <p:cNvSpPr/>
          <p:nvPr/>
        </p:nvSpPr>
        <p:spPr>
          <a:xfrm>
            <a:off x="197274" y="242570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1A606E-8827-7ADC-6607-A12B90D06664}"/>
              </a:ext>
            </a:extLst>
          </p:cNvPr>
          <p:cNvSpPr/>
          <p:nvPr/>
        </p:nvSpPr>
        <p:spPr>
          <a:xfrm>
            <a:off x="197274" y="332740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B86D8C-9D65-750D-9A84-BD0DD329C7F3}"/>
              </a:ext>
            </a:extLst>
          </p:cNvPr>
          <p:cNvSpPr/>
          <p:nvPr/>
        </p:nvSpPr>
        <p:spPr>
          <a:xfrm>
            <a:off x="197274" y="422910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1743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7EB63E-2D71-410D-97DF-C6B4D2838948}"/>
              </a:ext>
            </a:extLst>
          </p:cNvPr>
          <p:cNvGraphicFramePr>
            <a:graphicFrameLocks noGrp="1"/>
          </p:cNvGraphicFramePr>
          <p:nvPr/>
        </p:nvGraphicFramePr>
        <p:xfrm>
          <a:off x="0" y="6174641"/>
          <a:ext cx="9144000" cy="676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922290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850441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45683538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97302527"/>
                    </a:ext>
                  </a:extLst>
                </a:gridCol>
              </a:tblGrid>
              <a:tr h="676831">
                <a:tc>
                  <a:txBody>
                    <a:bodyPr/>
                    <a:lstStyle/>
                    <a:p>
                      <a:pPr marL="0" marR="0" lvl="0" indent="0" algn="l" defTabSz="5492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utura PT Medium"/>
                        <a:ea typeface="+mn-ea"/>
                        <a:cs typeface="+mn-cs"/>
                      </a:endParaRPr>
                    </a:p>
                  </a:txBody>
                  <a:tcPr marL="56678" marR="56678" marB="32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900" b="0" i="0" u="none" strike="noStrike" kern="1200" baseline="0" dirty="0">
                        <a:solidFill>
                          <a:srgbClr val="000000"/>
                        </a:solidFill>
                        <a:latin typeface="Futura PT Medium"/>
                      </a:endParaRPr>
                    </a:p>
                  </a:txBody>
                  <a:tcPr marL="56678" marR="56678" marB="32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kern="1200" baseline="0" dirty="0">
                        <a:solidFill>
                          <a:srgbClr val="000000"/>
                        </a:solidFill>
                        <a:latin typeface="Futura PT Medium"/>
                      </a:endParaRPr>
                    </a:p>
                  </a:txBody>
                  <a:tcPr marL="56678" marR="56678" marB="32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92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Futura PT Medium"/>
                        <a:ea typeface="+mn-ea"/>
                        <a:cs typeface="+mn-cs"/>
                      </a:endParaRPr>
                    </a:p>
                  </a:txBody>
                  <a:tcPr marL="56678" marR="56678" marB="3295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592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895A1F-5919-48E0-83BB-C2D7E4571315}"/>
              </a:ext>
            </a:extLst>
          </p:cNvPr>
          <p:cNvSpPr txBox="1"/>
          <p:nvPr/>
        </p:nvSpPr>
        <p:spPr>
          <a:xfrm>
            <a:off x="2764656" y="4419600"/>
            <a:ext cx="361468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dirty="0">
                <a:latin typeface="Franklin Gothic Book" panose="020B0503020102020204" pitchFamily="34" charset="0"/>
              </a:rPr>
              <a:t>Brian Palmer</a:t>
            </a:r>
          </a:p>
          <a:p>
            <a:pPr algn="ctr">
              <a:spcAft>
                <a:spcPts val="300"/>
              </a:spcAft>
            </a:pPr>
            <a:r>
              <a:rPr lang="en-US" sz="1600" i="1" dirty="0">
                <a:latin typeface="Franklin Gothic Book" panose="020B0503020102020204" pitchFamily="34" charset="0"/>
              </a:rPr>
              <a:t>Co-Founder &amp; President</a:t>
            </a:r>
          </a:p>
          <a:p>
            <a:pPr algn="ctr">
              <a:spcAft>
                <a:spcPts val="300"/>
              </a:spcAft>
            </a:pPr>
            <a:r>
              <a:rPr lang="en-US" sz="1600" dirty="0">
                <a:latin typeface="Franklin Gothic Book" panose="020B0503020102020204" pitchFamily="34" charset="0"/>
              </a:rPr>
              <a:t>bpalmer@olsenpalmer.com</a:t>
            </a:r>
          </a:p>
          <a:p>
            <a:pPr algn="ctr">
              <a:spcAft>
                <a:spcPts val="300"/>
              </a:spcAft>
            </a:pPr>
            <a:r>
              <a:rPr lang="en-US" sz="1600" dirty="0">
                <a:latin typeface="Franklin Gothic Book" panose="020B0503020102020204" pitchFamily="34" charset="0"/>
              </a:rPr>
              <a:t>720-797-9233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E7153C-E7B7-42D7-82C4-8E9EEED1D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44" y="3276600"/>
            <a:ext cx="3919969" cy="1306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43D8FF-A7B4-4675-AD50-A2E3FDD55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00809"/>
            <a:ext cx="1828695" cy="6095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0DCE2A-3E2E-4EC6-9F23-2E5566B23DC4}"/>
              </a:ext>
            </a:extLst>
          </p:cNvPr>
          <p:cNvSpPr/>
          <p:nvPr/>
        </p:nvSpPr>
        <p:spPr>
          <a:xfrm>
            <a:off x="0" y="5672801"/>
            <a:ext cx="9144000" cy="413674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June 2026</a:t>
            </a:r>
            <a:endParaRPr lang="en-US" sz="1400" i="1" dirty="0">
              <a:solidFill>
                <a:srgbClr val="FF0000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BD214-A342-4815-B966-F6796A7D787D}"/>
              </a:ext>
            </a:extLst>
          </p:cNvPr>
          <p:cNvSpPr/>
          <p:nvPr/>
        </p:nvSpPr>
        <p:spPr>
          <a:xfrm>
            <a:off x="8001" y="876522"/>
            <a:ext cx="9144000" cy="1638078"/>
          </a:xfrm>
          <a:prstGeom prst="rect">
            <a:avLst/>
          </a:prstGeom>
          <a:solidFill>
            <a:srgbClr val="13236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0A6A6-A5FF-8091-26A9-52738A1528C6}"/>
              </a:ext>
            </a:extLst>
          </p:cNvPr>
          <p:cNvSpPr txBox="1"/>
          <p:nvPr/>
        </p:nvSpPr>
        <p:spPr>
          <a:xfrm>
            <a:off x="378983" y="1145411"/>
            <a:ext cx="8386035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Community Bank M&amp;A:</a:t>
            </a:r>
          </a:p>
          <a:p>
            <a:pPr algn="ctr">
              <a:spcAft>
                <a:spcPts val="900"/>
              </a:spcAft>
            </a:pPr>
            <a:r>
              <a:rPr lang="en-US" sz="26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Market Update</a:t>
            </a:r>
          </a:p>
        </p:txBody>
      </p:sp>
    </p:spTree>
    <p:extLst>
      <p:ext uri="{BB962C8B-B14F-4D97-AF65-F5344CB8AC3E}">
        <p14:creationId xmlns:p14="http://schemas.microsoft.com/office/powerpoint/2010/main" val="319655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F89E9-4767-06AC-F603-7541FEC3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4EED44D-0209-5D40-2C28-2719A469C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971537"/>
              </p:ext>
            </p:extLst>
          </p:nvPr>
        </p:nvGraphicFramePr>
        <p:xfrm>
          <a:off x="228600" y="1308556"/>
          <a:ext cx="8610601" cy="506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03EB776-D79C-AC00-E634-D27122B7A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11" y="5807535"/>
            <a:ext cx="946963" cy="315654"/>
          </a:xfrm>
          <a:prstGeom prst="rect">
            <a:avLst/>
          </a:prstGeom>
          <a:solidFill>
            <a:srgbClr val="4F81BD">
              <a:alpha val="0"/>
            </a:srgb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A4372A-F3C0-2BEC-20C5-C5A515D4949F}"/>
              </a:ext>
            </a:extLst>
          </p:cNvPr>
          <p:cNvSpPr txBox="1"/>
          <p:nvPr/>
        </p:nvSpPr>
        <p:spPr>
          <a:xfrm>
            <a:off x="4352544" y="6369222"/>
            <a:ext cx="4791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Franklin Gothic Book" panose="020B0503020102020204" pitchFamily="34" charset="0"/>
              </a:rPr>
              <a:t>1 – Firm rankings reflect number of announced whole-bank sell-side transactions advised upon from January 1, 2020 to May 31, 2026 with seller total assets less than $1.0 billion. Source: S&amp;P Global.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131DAD-8D12-B067-7ABC-4762AD1E359A}"/>
              </a:ext>
            </a:extLst>
          </p:cNvPr>
          <p:cNvSpPr/>
          <p:nvPr/>
        </p:nvSpPr>
        <p:spPr>
          <a:xfrm>
            <a:off x="3429000" y="2200274"/>
            <a:ext cx="4191000" cy="7334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Olsen Palmer is the #1 advisor to community banks nationwide based on the number of sell-side advisory engagements this decade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B1BC07-65AE-BDC1-6F3E-18F7B55CD28E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</a:rPr>
              <a:t>Community Bank M&amp;A Activity</a:t>
            </a:r>
            <a:r>
              <a:rPr lang="en-US" sz="1500" b="1" baseline="30000" dirty="0">
                <a:solidFill>
                  <a:srgbClr val="132361"/>
                </a:solidFill>
              </a:rPr>
              <a:t>1</a:t>
            </a:r>
          </a:p>
          <a:p>
            <a:r>
              <a:rPr lang="en-US" sz="1400" i="1" dirty="0"/>
              <a:t>Number of Whole-Bank Sell-Side Transactions Since January 1, 2020</a:t>
            </a:r>
            <a:endParaRPr lang="en-US" sz="1400" i="1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A3123-D91E-607B-ECE9-16F6345D7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2133600"/>
            <a:ext cx="1926059" cy="717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DB5EA-0AF2-0705-4EB7-1C98506CC00C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Bank M&amp;A Advisor Rankings</a:t>
            </a:r>
          </a:p>
        </p:txBody>
      </p:sp>
    </p:spTree>
    <p:extLst>
      <p:ext uri="{BB962C8B-B14F-4D97-AF65-F5344CB8AC3E}">
        <p14:creationId xmlns:p14="http://schemas.microsoft.com/office/powerpoint/2010/main" val="99936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64FE2-E0B9-6BF6-7064-5EC532A8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5B3C5-EB3B-4D9F-64C7-37D3CF268083}"/>
              </a:ext>
            </a:extLst>
          </p:cNvPr>
          <p:cNvGrpSpPr/>
          <p:nvPr/>
        </p:nvGrpSpPr>
        <p:grpSpPr>
          <a:xfrm>
            <a:off x="1811482" y="3788259"/>
            <a:ext cx="2493818" cy="2515907"/>
            <a:chOff x="1632022" y="3788259"/>
            <a:chExt cx="2493818" cy="25159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0A51FA5-F286-02F6-BA72-23C297707785}"/>
                </a:ext>
              </a:extLst>
            </p:cNvPr>
            <p:cNvSpPr>
              <a:spLocks/>
            </p:cNvSpPr>
            <p:nvPr/>
          </p:nvSpPr>
          <p:spPr>
            <a:xfrm>
              <a:off x="1632022" y="3788259"/>
              <a:ext cx="2493818" cy="251590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30FCE9-0F16-846F-4BB5-764B39FD05EB}"/>
                </a:ext>
              </a:extLst>
            </p:cNvPr>
            <p:cNvSpPr txBox="1">
              <a:spLocks/>
            </p:cNvSpPr>
            <p:nvPr/>
          </p:nvSpPr>
          <p:spPr>
            <a:xfrm>
              <a:off x="1632022" y="6100133"/>
              <a:ext cx="2493818" cy="2040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950" b="1" dirty="0">
                  <a:solidFill>
                    <a:schemeClr val="bg1"/>
                  </a:solidFill>
                </a:rPr>
                <a:t>May 18, 2022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0B6EEF-A4EB-AC9D-43B5-9E8B32FFD36B}"/>
                </a:ext>
              </a:extLst>
            </p:cNvPr>
            <p:cNvSpPr txBox="1">
              <a:spLocks/>
            </p:cNvSpPr>
            <p:nvPr/>
          </p:nvSpPr>
          <p:spPr>
            <a:xfrm>
              <a:off x="1632022" y="3788259"/>
              <a:ext cx="2493818" cy="203676"/>
            </a:xfrm>
            <a:prstGeom prst="rect">
              <a:avLst/>
            </a:prstGeom>
            <a:solidFill>
              <a:srgbClr val="25408F"/>
            </a:solidFill>
          </p:spPr>
          <p:txBody>
            <a:bodyPr wrap="none" lIns="45720" tIns="0" rIns="45720" bIns="0" rtlCol="0" anchor="ctr">
              <a:noAutofit/>
            </a:bodyPr>
            <a:lstStyle>
              <a:defPPr>
                <a:defRPr lang="en-US"/>
              </a:defPPr>
              <a:lvl1pPr algn="r">
                <a:defRPr sz="1000" b="1" i="1">
                  <a:solidFill>
                    <a:schemeClr val="bg1"/>
                  </a:solidFill>
                </a:defRPr>
              </a:lvl1pPr>
            </a:lstStyle>
            <a:p>
              <a:r>
                <a:rPr lang="en-US" sz="950" dirty="0"/>
                <a:t>Advised Seller</a:t>
              </a:r>
            </a:p>
          </p:txBody>
        </p:sp>
        <p:pic>
          <p:nvPicPr>
            <p:cNvPr id="47" name="Picture 46" descr="olsen_palmer_primary.pdf">
              <a:extLst>
                <a:ext uri="{FF2B5EF4-FFF2-40B4-BE49-F238E27FC236}">
                  <a16:creationId xmlns:a16="http://schemas.microsoft.com/office/drawing/2014/main" id="{BEBDAC21-0B46-0495-4B2A-39110C33C33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309" y="5672038"/>
              <a:ext cx="1209245" cy="407843"/>
            </a:xfrm>
            <a:prstGeom prst="rect">
              <a:avLst/>
            </a:prstGeom>
            <a:solidFill>
              <a:srgbClr val="4F81BD">
                <a:alpha val="0"/>
              </a:srgbClr>
            </a:solidFill>
          </p:spPr>
        </p:pic>
        <p:sp>
          <p:nvSpPr>
            <p:cNvPr id="48" name="TextBox 24">
              <a:extLst>
                <a:ext uri="{FF2B5EF4-FFF2-40B4-BE49-F238E27FC236}">
                  <a16:creationId xmlns:a16="http://schemas.microsoft.com/office/drawing/2014/main" id="{493F465B-BBCF-7004-F1F4-87B92ABF6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4505" y="4803723"/>
              <a:ext cx="1888852" cy="26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50">
                  <a:solidFill>
                    <a:srgbClr val="000000"/>
                  </a:solidFill>
                  <a:latin typeface="Franklin Gothic Book" pitchFamily="34" charset="0"/>
                </a:rPr>
                <a:t>Has been acquired by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FD444C-1D62-BA3F-7099-691B02BE50B9}"/>
              </a:ext>
            </a:extLst>
          </p:cNvPr>
          <p:cNvGrpSpPr/>
          <p:nvPr/>
        </p:nvGrpSpPr>
        <p:grpSpPr>
          <a:xfrm>
            <a:off x="4800600" y="3788259"/>
            <a:ext cx="2493818" cy="2515907"/>
            <a:chOff x="4989585" y="3788259"/>
            <a:chExt cx="2493818" cy="251590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BBE385-7C1D-E3B4-446D-7A037C93388F}"/>
                </a:ext>
              </a:extLst>
            </p:cNvPr>
            <p:cNvSpPr>
              <a:spLocks/>
            </p:cNvSpPr>
            <p:nvPr/>
          </p:nvSpPr>
          <p:spPr>
            <a:xfrm>
              <a:off x="4989585" y="3788259"/>
              <a:ext cx="2493818" cy="251590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1AFB23-0F27-6443-8E7F-C04BB2C41BDF}"/>
                </a:ext>
              </a:extLst>
            </p:cNvPr>
            <p:cNvSpPr txBox="1">
              <a:spLocks/>
            </p:cNvSpPr>
            <p:nvPr/>
          </p:nvSpPr>
          <p:spPr>
            <a:xfrm>
              <a:off x="4989585" y="6100133"/>
              <a:ext cx="2493818" cy="2040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950" b="1" dirty="0">
                  <a:solidFill>
                    <a:schemeClr val="bg1"/>
                  </a:solidFill>
                </a:rPr>
                <a:t>February 14, 2022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EE7210-29EB-01BF-07C0-8740BA4ABBE1}"/>
                </a:ext>
              </a:extLst>
            </p:cNvPr>
            <p:cNvSpPr txBox="1">
              <a:spLocks/>
            </p:cNvSpPr>
            <p:nvPr/>
          </p:nvSpPr>
          <p:spPr>
            <a:xfrm>
              <a:off x="4989585" y="3788259"/>
              <a:ext cx="2493818" cy="203676"/>
            </a:xfrm>
            <a:prstGeom prst="rect">
              <a:avLst/>
            </a:prstGeom>
            <a:solidFill>
              <a:srgbClr val="25408F"/>
            </a:solidFill>
          </p:spPr>
          <p:txBody>
            <a:bodyPr wrap="none" lIns="45720" tIns="0" rIns="45720" bIns="0" rtlCol="0" anchor="ctr">
              <a:noAutofit/>
            </a:bodyPr>
            <a:lstStyle>
              <a:defPPr>
                <a:defRPr lang="en-US"/>
              </a:defPPr>
              <a:lvl1pPr algn="r">
                <a:defRPr sz="1000" b="1" i="1">
                  <a:solidFill>
                    <a:schemeClr val="bg1"/>
                  </a:solidFill>
                </a:defRPr>
              </a:lvl1pPr>
            </a:lstStyle>
            <a:p>
              <a:r>
                <a:rPr lang="en-US" sz="950" dirty="0"/>
                <a:t>Advised Seller</a:t>
              </a:r>
            </a:p>
          </p:txBody>
        </p:sp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id="{6AD4AEDF-160B-8C7F-89F4-F2932DC19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068" y="4803723"/>
              <a:ext cx="1888852" cy="26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50" dirty="0">
                  <a:solidFill>
                    <a:srgbClr val="000000"/>
                  </a:solidFill>
                  <a:latin typeface="Franklin Gothic Book" pitchFamily="34" charset="0"/>
                </a:rPr>
                <a:t>Has been acquired by</a:t>
              </a:r>
            </a:p>
          </p:txBody>
        </p:sp>
        <p:pic>
          <p:nvPicPr>
            <p:cNvPr id="35" name="Picture 34" descr="olsen_palmer_primary.pdf">
              <a:extLst>
                <a:ext uri="{FF2B5EF4-FFF2-40B4-BE49-F238E27FC236}">
                  <a16:creationId xmlns:a16="http://schemas.microsoft.com/office/drawing/2014/main" id="{ED930FAD-A331-CC68-9BDE-ABDBB8B9ED6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872" y="5672038"/>
              <a:ext cx="1209245" cy="407843"/>
            </a:xfrm>
            <a:prstGeom prst="rect">
              <a:avLst/>
            </a:prstGeom>
            <a:solidFill>
              <a:srgbClr val="4F81BD">
                <a:alpha val="0"/>
              </a:srgbClr>
            </a:solidFill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A706C-D6DA-9780-1F94-9528CF9C3892}"/>
              </a:ext>
            </a:extLst>
          </p:cNvPr>
          <p:cNvGrpSpPr/>
          <p:nvPr/>
        </p:nvGrpSpPr>
        <p:grpSpPr>
          <a:xfrm>
            <a:off x="6269182" y="1075091"/>
            <a:ext cx="2493818" cy="2515907"/>
            <a:chOff x="3310804" y="1075091"/>
            <a:chExt cx="2493818" cy="251590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A6C5BD-2E96-BC07-1208-C9BA6A18BFD0}"/>
                </a:ext>
              </a:extLst>
            </p:cNvPr>
            <p:cNvSpPr>
              <a:spLocks/>
            </p:cNvSpPr>
            <p:nvPr/>
          </p:nvSpPr>
          <p:spPr>
            <a:xfrm>
              <a:off x="3310804" y="1075091"/>
              <a:ext cx="2493818" cy="251590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E43C1E-0CD1-C621-2FB9-4092C7B6BBE8}"/>
                </a:ext>
              </a:extLst>
            </p:cNvPr>
            <p:cNvSpPr txBox="1">
              <a:spLocks/>
            </p:cNvSpPr>
            <p:nvPr/>
          </p:nvSpPr>
          <p:spPr>
            <a:xfrm>
              <a:off x="3310804" y="3386965"/>
              <a:ext cx="2493818" cy="2040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950" b="1" dirty="0">
                  <a:solidFill>
                    <a:schemeClr val="bg1"/>
                  </a:solidFill>
                </a:rPr>
                <a:t>August 6, 2025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4804E4-F406-1092-CAF3-F4091B74D267}"/>
                </a:ext>
              </a:extLst>
            </p:cNvPr>
            <p:cNvSpPr txBox="1">
              <a:spLocks/>
            </p:cNvSpPr>
            <p:nvPr/>
          </p:nvSpPr>
          <p:spPr>
            <a:xfrm>
              <a:off x="3310804" y="1075091"/>
              <a:ext cx="2493818" cy="203676"/>
            </a:xfrm>
            <a:prstGeom prst="rect">
              <a:avLst/>
            </a:prstGeom>
            <a:solidFill>
              <a:srgbClr val="25408F"/>
            </a:solidFill>
          </p:spPr>
          <p:txBody>
            <a:bodyPr wrap="none" lIns="45720" tIns="0" rIns="45720" bIns="0" rtlCol="0" anchor="ctr">
              <a:noAutofit/>
            </a:bodyPr>
            <a:lstStyle>
              <a:defPPr>
                <a:defRPr lang="en-US"/>
              </a:defPPr>
              <a:lvl1pPr algn="r">
                <a:defRPr sz="1000" b="1" i="1">
                  <a:solidFill>
                    <a:schemeClr val="bg1"/>
                  </a:solidFill>
                </a:defRPr>
              </a:lvl1pPr>
            </a:lstStyle>
            <a:p>
              <a:r>
                <a:rPr lang="en-US" sz="950"/>
                <a:t>Advised Seller</a:t>
              </a:r>
            </a:p>
          </p:txBody>
        </p:sp>
        <p:sp>
          <p:nvSpPr>
            <p:cNvPr id="46" name="TextBox 24">
              <a:extLst>
                <a:ext uri="{FF2B5EF4-FFF2-40B4-BE49-F238E27FC236}">
                  <a16:creationId xmlns:a16="http://schemas.microsoft.com/office/drawing/2014/main" id="{ECBD53AE-E589-453A-52BD-6ADB17BB8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287" y="2090555"/>
              <a:ext cx="1888852" cy="26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50">
                  <a:solidFill>
                    <a:srgbClr val="000000"/>
                  </a:solidFill>
                  <a:latin typeface="Franklin Gothic Book" pitchFamily="34" charset="0"/>
                </a:rPr>
                <a:t>Has been acquired by</a:t>
              </a:r>
            </a:p>
          </p:txBody>
        </p:sp>
        <p:pic>
          <p:nvPicPr>
            <p:cNvPr id="78" name="Picture 77" descr="olsen_palmer_primary.pdf">
              <a:extLst>
                <a:ext uri="{FF2B5EF4-FFF2-40B4-BE49-F238E27FC236}">
                  <a16:creationId xmlns:a16="http://schemas.microsoft.com/office/drawing/2014/main" id="{FA408EF4-A218-8D95-7E9C-52863AA101D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091" y="2958870"/>
              <a:ext cx="1209245" cy="407843"/>
            </a:xfrm>
            <a:prstGeom prst="rect">
              <a:avLst/>
            </a:prstGeom>
            <a:solidFill>
              <a:srgbClr val="4F81BD">
                <a:alpha val="0"/>
              </a:srgbClr>
            </a:solidFill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C8D4E4-0296-9525-1BBB-EE0AD8E93DC1}"/>
              </a:ext>
            </a:extLst>
          </p:cNvPr>
          <p:cNvGrpSpPr/>
          <p:nvPr/>
        </p:nvGrpSpPr>
        <p:grpSpPr>
          <a:xfrm>
            <a:off x="3280064" y="1075091"/>
            <a:ext cx="2493818" cy="2515907"/>
            <a:chOff x="524741" y="1075091"/>
            <a:chExt cx="2493818" cy="251590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A18304-9A8E-8C5E-7ACF-81A657380286}"/>
                </a:ext>
              </a:extLst>
            </p:cNvPr>
            <p:cNvSpPr>
              <a:spLocks/>
            </p:cNvSpPr>
            <p:nvPr/>
          </p:nvSpPr>
          <p:spPr>
            <a:xfrm>
              <a:off x="524741" y="1075091"/>
              <a:ext cx="2493818" cy="251590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3E4BAA-1289-4976-B3CD-15AB03A5221A}"/>
                </a:ext>
              </a:extLst>
            </p:cNvPr>
            <p:cNvSpPr txBox="1">
              <a:spLocks/>
            </p:cNvSpPr>
            <p:nvPr/>
          </p:nvSpPr>
          <p:spPr>
            <a:xfrm>
              <a:off x="524741" y="3386965"/>
              <a:ext cx="2493818" cy="2040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950" b="1" dirty="0">
                  <a:solidFill>
                    <a:schemeClr val="bg1"/>
                  </a:solidFill>
                </a:rPr>
                <a:t>February 2, 2026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CA5F47-C98A-8A07-7524-BDD3188440E8}"/>
                </a:ext>
              </a:extLst>
            </p:cNvPr>
            <p:cNvSpPr txBox="1">
              <a:spLocks/>
            </p:cNvSpPr>
            <p:nvPr/>
          </p:nvSpPr>
          <p:spPr>
            <a:xfrm>
              <a:off x="524741" y="1075091"/>
              <a:ext cx="2493818" cy="203676"/>
            </a:xfrm>
            <a:prstGeom prst="rect">
              <a:avLst/>
            </a:prstGeom>
            <a:solidFill>
              <a:srgbClr val="25408F"/>
            </a:solidFill>
          </p:spPr>
          <p:txBody>
            <a:bodyPr wrap="none" lIns="45720" tIns="0" rIns="45720" bIns="0" rtlCol="0" anchor="ctr">
              <a:noAutofit/>
            </a:bodyPr>
            <a:lstStyle>
              <a:defPPr>
                <a:defRPr lang="en-US"/>
              </a:defPPr>
              <a:lvl1pPr algn="r">
                <a:defRPr sz="1000" b="1" i="1">
                  <a:solidFill>
                    <a:schemeClr val="bg1"/>
                  </a:solidFill>
                </a:defRPr>
              </a:lvl1pPr>
            </a:lstStyle>
            <a:p>
              <a:r>
                <a:rPr lang="en-US" sz="950"/>
                <a:t>Advised Seller</a:t>
              </a:r>
            </a:p>
          </p:txBody>
        </p:sp>
        <p:sp>
          <p:nvSpPr>
            <p:cNvPr id="57" name="TextBox 24">
              <a:extLst>
                <a:ext uri="{FF2B5EF4-FFF2-40B4-BE49-F238E27FC236}">
                  <a16:creationId xmlns:a16="http://schemas.microsoft.com/office/drawing/2014/main" id="{72069BFE-4388-8614-5B73-41A7EEBAA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224" y="2104350"/>
              <a:ext cx="1888852" cy="23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50" dirty="0">
                  <a:solidFill>
                    <a:srgbClr val="000000"/>
                  </a:solidFill>
                  <a:latin typeface="Franklin Gothic Book" pitchFamily="34" charset="0"/>
                </a:rPr>
                <a:t>Has been acquired by</a:t>
              </a:r>
            </a:p>
          </p:txBody>
        </p:sp>
        <p:pic>
          <p:nvPicPr>
            <p:cNvPr id="58" name="Picture 57" descr="olsen_palmer_primary.pdf">
              <a:extLst>
                <a:ext uri="{FF2B5EF4-FFF2-40B4-BE49-F238E27FC236}">
                  <a16:creationId xmlns:a16="http://schemas.microsoft.com/office/drawing/2014/main" id="{8B90CEEC-1A97-CB79-6779-29EF0B59E1A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028" y="2958870"/>
              <a:ext cx="1209245" cy="407843"/>
            </a:xfrm>
            <a:prstGeom prst="rect">
              <a:avLst/>
            </a:prstGeom>
            <a:solidFill>
              <a:srgbClr val="4F81BD">
                <a:alpha val="0"/>
              </a:srgbClr>
            </a:solidFill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5FB54-E4B2-CB09-8A18-A1480BF29C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844" y="5154282"/>
            <a:ext cx="1331330" cy="481545"/>
          </a:xfrm>
          <a:prstGeom prst="rect">
            <a:avLst/>
          </a:prstGeom>
          <a:solidFill>
            <a:srgbClr val="4F81BD">
              <a:alpha val="0"/>
            </a:srgbClr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8982A8-4C8E-4F5F-EFA4-4EA3E3B4A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538" y="4134576"/>
            <a:ext cx="1161943" cy="642849"/>
          </a:xfrm>
          <a:prstGeom prst="rect">
            <a:avLst/>
          </a:prstGeom>
        </p:spPr>
      </p:pic>
      <p:pic>
        <p:nvPicPr>
          <p:cNvPr id="26" name="Picture 25" descr="Banner Capital Bank Cheyenne Branch - Cheyenne, WY">
            <a:extLst>
              <a:ext uri="{FF2B5EF4-FFF2-40B4-BE49-F238E27FC236}">
                <a16:creationId xmlns:a16="http://schemas.microsoft.com/office/drawing/2014/main" id="{4084D157-19C6-EAE3-513B-D4820CDC5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8" b="27145"/>
          <a:stretch/>
        </p:blipFill>
        <p:spPr bwMode="auto">
          <a:xfrm>
            <a:off x="2326069" y="5156372"/>
            <a:ext cx="1464645" cy="4773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48403A-53D0-0043-A75A-D936FE63DD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7989" y="1407256"/>
            <a:ext cx="1095702" cy="6574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80B8A6-E920-E737-CEA2-3386D152CE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923" t="25001" r="9494" b="50833"/>
          <a:stretch>
            <a:fillRect/>
          </a:stretch>
        </p:blipFill>
        <p:spPr>
          <a:xfrm>
            <a:off x="6999558" y="2409308"/>
            <a:ext cx="1033067" cy="53336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6118D1-AA88-AB5E-A404-16380C6A82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18" t="55882" r="70741" b="25736"/>
          <a:stretch>
            <a:fillRect/>
          </a:stretch>
        </p:blipFill>
        <p:spPr>
          <a:xfrm>
            <a:off x="2561161" y="4163092"/>
            <a:ext cx="994461" cy="5365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7ACEEB-6CF6-667C-388E-18697246B544}"/>
              </a:ext>
            </a:extLst>
          </p:cNvPr>
          <p:cNvGrpSpPr/>
          <p:nvPr/>
        </p:nvGrpSpPr>
        <p:grpSpPr>
          <a:xfrm>
            <a:off x="266700" y="1066800"/>
            <a:ext cx="2493818" cy="2515907"/>
            <a:chOff x="524741" y="1075091"/>
            <a:chExt cx="2493818" cy="25159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729CBB-FE2A-F948-6145-871B45962A38}"/>
                </a:ext>
              </a:extLst>
            </p:cNvPr>
            <p:cNvSpPr>
              <a:spLocks/>
            </p:cNvSpPr>
            <p:nvPr/>
          </p:nvSpPr>
          <p:spPr>
            <a:xfrm>
              <a:off x="524741" y="1075091"/>
              <a:ext cx="2493818" cy="2515907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FD3008-F2EC-982F-E06B-B63E93E166C6}"/>
                </a:ext>
              </a:extLst>
            </p:cNvPr>
            <p:cNvSpPr txBox="1">
              <a:spLocks/>
            </p:cNvSpPr>
            <p:nvPr/>
          </p:nvSpPr>
          <p:spPr>
            <a:xfrm>
              <a:off x="524741" y="3386965"/>
              <a:ext cx="2493818" cy="2040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950" b="1" dirty="0">
                  <a:solidFill>
                    <a:schemeClr val="bg1"/>
                  </a:solidFill>
                </a:rPr>
                <a:t>March 31, 2026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C9438A-3609-DBF7-6307-D9411F139784}"/>
                </a:ext>
              </a:extLst>
            </p:cNvPr>
            <p:cNvSpPr txBox="1">
              <a:spLocks/>
            </p:cNvSpPr>
            <p:nvPr/>
          </p:nvSpPr>
          <p:spPr>
            <a:xfrm>
              <a:off x="524741" y="1075091"/>
              <a:ext cx="2493818" cy="203676"/>
            </a:xfrm>
            <a:prstGeom prst="rect">
              <a:avLst/>
            </a:prstGeom>
            <a:solidFill>
              <a:srgbClr val="25408F"/>
            </a:solidFill>
          </p:spPr>
          <p:txBody>
            <a:bodyPr wrap="none" lIns="45720" tIns="0" rIns="45720" bIns="0" rtlCol="0" anchor="ctr">
              <a:noAutofit/>
            </a:bodyPr>
            <a:lstStyle>
              <a:defPPr>
                <a:defRPr lang="en-US"/>
              </a:defPPr>
              <a:lvl1pPr algn="r">
                <a:defRPr sz="1000" b="1" i="1">
                  <a:solidFill>
                    <a:schemeClr val="bg1"/>
                  </a:solidFill>
                </a:defRPr>
              </a:lvl1pPr>
            </a:lstStyle>
            <a:p>
              <a:r>
                <a:rPr lang="en-US" sz="950"/>
                <a:t>Advised Seller</a:t>
              </a:r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3C3FBCFD-A508-4649-5D3B-2EAB49F3F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224" y="2104350"/>
              <a:ext cx="1888852" cy="238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50" dirty="0">
                  <a:solidFill>
                    <a:srgbClr val="000000"/>
                  </a:solidFill>
                  <a:latin typeface="Franklin Gothic Book" pitchFamily="34" charset="0"/>
                </a:rPr>
                <a:t>Has been acquired by</a:t>
              </a:r>
            </a:p>
          </p:txBody>
        </p:sp>
        <p:pic>
          <p:nvPicPr>
            <p:cNvPr id="16" name="Picture 15" descr="olsen_palmer_primary.pdf">
              <a:extLst>
                <a:ext uri="{FF2B5EF4-FFF2-40B4-BE49-F238E27FC236}">
                  <a16:creationId xmlns:a16="http://schemas.microsoft.com/office/drawing/2014/main" id="{01950FD4-5E3B-6D2B-BD3F-35B4728AF18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028" y="2958870"/>
              <a:ext cx="1209245" cy="407843"/>
            </a:xfrm>
            <a:prstGeom prst="rect">
              <a:avLst/>
            </a:prstGeom>
            <a:solidFill>
              <a:srgbClr val="4F81BD">
                <a:alpha val="0"/>
              </a:srgbClr>
            </a:solidFill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BA0521-3735-885D-0B9F-9D5078A82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007" y="1406257"/>
            <a:ext cx="857205" cy="6429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6C5F92-4FDA-D406-600F-26518368AFFE}"/>
              </a:ext>
            </a:extLst>
          </p:cNvPr>
          <p:cNvGrpSpPr/>
          <p:nvPr/>
        </p:nvGrpSpPr>
        <p:grpSpPr>
          <a:xfrm>
            <a:off x="949157" y="2430422"/>
            <a:ext cx="1128904" cy="474557"/>
            <a:chOff x="637516" y="2481405"/>
            <a:chExt cx="1128904" cy="52201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6CC513F-AE8D-DC64-0C9C-B8074D827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516" y="2481405"/>
              <a:ext cx="522013" cy="52201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ED2A44-3FDC-8504-CD17-BB03F4958AFD}"/>
                </a:ext>
              </a:extLst>
            </p:cNvPr>
            <p:cNvSpPr txBox="1"/>
            <p:nvPr/>
          </p:nvSpPr>
          <p:spPr>
            <a:xfrm>
              <a:off x="1130921" y="2501568"/>
              <a:ext cx="63549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" b="1" i="1" dirty="0"/>
                <a:t>Integra </a:t>
              </a:r>
            </a:p>
            <a:p>
              <a:r>
                <a:rPr lang="en-US" sz="1150" b="1" i="1" dirty="0"/>
                <a:t>BG LLC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072F049-BCD3-B100-21D5-4BEC40CE9104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Montana and Wyoming Bank M&amp;A Experience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CA1CF-534C-BBB9-756B-1CB9F1CA1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254" y="2552381"/>
            <a:ext cx="1421438" cy="303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A3027-BB18-64E3-ED41-A3CFB534E8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7454" y="1440834"/>
            <a:ext cx="919039" cy="5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2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8E09D-AD3F-FBDA-28C1-FB121AA7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32BC08-42B9-0416-AEA5-19D6EC8DAE9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8F57F4-AEF0-2CE1-4108-4F783ED98B5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6D31D3B-C152-B500-D609-574384C3AE81}"/>
              </a:ext>
            </a:extLst>
          </p:cNvPr>
          <p:cNvSpPr txBox="1"/>
          <p:nvPr/>
        </p:nvSpPr>
        <p:spPr>
          <a:xfrm>
            <a:off x="2020390" y="302889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768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II.  Current Montana and Wyoming Banking Landscapes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  <p:sp>
        <p:nvSpPr>
          <p:cNvPr id="4" name="Line 15">
            <a:extLst>
              <a:ext uri="{FF2B5EF4-FFF2-40B4-BE49-F238E27FC236}">
                <a16:creationId xmlns:a16="http://schemas.microsoft.com/office/drawing/2014/main" id="{CC870E43-8115-47C0-9D61-54D6486C132C}"/>
              </a:ext>
            </a:extLst>
          </p:cNvPr>
          <p:cNvSpPr>
            <a:spLocks noChangeShapeType="1"/>
          </p:cNvSpPr>
          <p:nvPr/>
        </p:nvSpPr>
        <p:spPr bwMode="gray">
          <a:xfrm>
            <a:off x="2057400" y="2819400"/>
            <a:ext cx="6629400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0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DAAB-E21B-B889-0777-04FE69707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0F6A6-4261-5E26-F07A-0E273C966410}"/>
              </a:ext>
            </a:extLst>
          </p:cNvPr>
          <p:cNvSpPr txBox="1"/>
          <p:nvPr/>
        </p:nvSpPr>
        <p:spPr>
          <a:xfrm>
            <a:off x="0" y="762000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23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Consolidation</a:t>
            </a:r>
          </a:p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Additions, Eliminations, and Institution Count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04DCD-95B9-C557-E65B-06AA933493E5}"/>
              </a:ext>
            </a:extLst>
          </p:cNvPr>
          <p:cNvSpPr/>
          <p:nvPr/>
        </p:nvSpPr>
        <p:spPr>
          <a:xfrm>
            <a:off x="3056860" y="1716088"/>
            <a:ext cx="106982" cy="426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31DFE-A3C9-D443-ADD3-B2A79802F84D}"/>
              </a:ext>
            </a:extLst>
          </p:cNvPr>
          <p:cNvSpPr/>
          <p:nvPr/>
        </p:nvSpPr>
        <p:spPr>
          <a:xfrm>
            <a:off x="4415235" y="1716088"/>
            <a:ext cx="266103" cy="426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C93A7-4983-611E-3327-EA9C8680D4DB}"/>
              </a:ext>
            </a:extLst>
          </p:cNvPr>
          <p:cNvSpPr/>
          <p:nvPr/>
        </p:nvSpPr>
        <p:spPr>
          <a:xfrm>
            <a:off x="6851126" y="1716088"/>
            <a:ext cx="96042" cy="426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F35FE-205E-4CDB-A843-C1DB6E724DFE}"/>
              </a:ext>
            </a:extLst>
          </p:cNvPr>
          <p:cNvSpPr/>
          <p:nvPr/>
        </p:nvSpPr>
        <p:spPr>
          <a:xfrm>
            <a:off x="879342" y="1716088"/>
            <a:ext cx="140174" cy="426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0B62F-7E73-FEC0-222E-53AA0E9983E8}"/>
              </a:ext>
            </a:extLst>
          </p:cNvPr>
          <p:cNvSpPr txBox="1"/>
          <p:nvPr/>
        </p:nvSpPr>
        <p:spPr>
          <a:xfrm>
            <a:off x="1524000" y="6370003"/>
            <a:ext cx="76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Franklin Gothic Book" pitchFamily="34" charset="0"/>
              </a:rPr>
              <a:t>Note: Gray shading represents periods of economic recession in the United States as defined by the National Bureau of Economic Research. </a:t>
            </a:r>
          </a:p>
          <a:p>
            <a:pPr algn="r"/>
            <a:r>
              <a:rPr lang="en-US" sz="800" i="1" dirty="0">
                <a:latin typeface="Franklin Gothic Book" pitchFamily="34" charset="0"/>
              </a:rPr>
              <a:t>De Novo data as of June 11, 2026, institution count as March 31, 2026. Source: S&amp;P Global.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A0A7E502-B3C6-8DAA-04C9-58C1A314BBC4}"/>
              </a:ext>
            </a:extLst>
          </p:cNvPr>
          <p:cNvGraphicFramePr/>
          <p:nvPr/>
        </p:nvGraphicFramePr>
        <p:xfrm>
          <a:off x="-131552" y="1312225"/>
          <a:ext cx="9486900" cy="508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29612E-5F99-6AAF-DBEC-D151CBFC6299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Banking Industry Consolidation </a:t>
            </a:r>
          </a:p>
        </p:txBody>
      </p:sp>
    </p:spTree>
    <p:extLst>
      <p:ext uri="{BB962C8B-B14F-4D97-AF65-F5344CB8AC3E}">
        <p14:creationId xmlns:p14="http://schemas.microsoft.com/office/powerpoint/2010/main" val="181773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" y="1143000"/>
          <a:ext cx="907720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0" y="6490350"/>
            <a:ext cx="609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>
                <a:latin typeface="Franklin Gothic Book" pitchFamily="34" charset="0"/>
              </a:rPr>
              <a:t>Note: Institution data as of March 31, 2026. Source: S&amp;P Global.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6119" y="1123858"/>
            <a:ext cx="13247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2026 Q1 vs. 2008</a:t>
            </a:r>
          </a:p>
          <a:p>
            <a:pPr algn="ctr"/>
            <a:r>
              <a:rPr lang="en-US" sz="1200" i="1" dirty="0"/>
              <a:t>- 54.5%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5E679-6EC2-4224-999B-25CEA02B2BAE}"/>
              </a:ext>
            </a:extLst>
          </p:cNvPr>
          <p:cNvSpPr txBox="1"/>
          <p:nvPr/>
        </p:nvSpPr>
        <p:spPr>
          <a:xfrm>
            <a:off x="0" y="7620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Montana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Commercial Banks and Thrifts</a:t>
            </a:r>
            <a:endParaRPr lang="en-US" sz="1400" i="1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E6E59B-1CE3-1219-A17A-25C33EBC4100}"/>
              </a:ext>
            </a:extLst>
          </p:cNvPr>
          <p:cNvGraphicFramePr/>
          <p:nvPr/>
        </p:nvGraphicFramePr>
        <p:xfrm>
          <a:off x="1" y="3940520"/>
          <a:ext cx="907720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C811FA-7F55-0AFD-E89D-18B6FCCE64E3}"/>
              </a:ext>
            </a:extLst>
          </p:cNvPr>
          <p:cNvSpPr txBox="1"/>
          <p:nvPr/>
        </p:nvSpPr>
        <p:spPr>
          <a:xfrm>
            <a:off x="6836119" y="3921378"/>
            <a:ext cx="13247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2026 Q1 vs. 2008</a:t>
            </a:r>
          </a:p>
          <a:p>
            <a:pPr algn="ctr"/>
            <a:r>
              <a:rPr lang="en-US" sz="1200" i="1" dirty="0"/>
              <a:t>- 38.5%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F00FA-A577-FD29-C552-2453C50D270E}"/>
              </a:ext>
            </a:extLst>
          </p:cNvPr>
          <p:cNvSpPr txBox="1"/>
          <p:nvPr/>
        </p:nvSpPr>
        <p:spPr>
          <a:xfrm>
            <a:off x="28575" y="3540113"/>
            <a:ext cx="48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Institutions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Wyoming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Commercial Banks and Thrifts</a:t>
            </a:r>
            <a:endParaRPr lang="en-US" sz="1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E8C9B-F1FF-1616-3217-2C00311180A4}"/>
              </a:ext>
            </a:extLst>
          </p:cNvPr>
          <p:cNvSpPr txBox="1"/>
          <p:nvPr/>
        </p:nvSpPr>
        <p:spPr>
          <a:xfrm>
            <a:off x="28034" y="164068"/>
            <a:ext cx="7820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i="1" dirty="0">
                <a:latin typeface="Franklin Gothic Book" pitchFamily="34" charset="0"/>
                <a:cs typeface="Helvetica" pitchFamily="34" charset="0"/>
              </a:rPr>
              <a:t>Number of Montana and Wyoming Banks</a:t>
            </a:r>
          </a:p>
        </p:txBody>
      </p:sp>
    </p:spTree>
    <p:extLst>
      <p:ext uri="{BB962C8B-B14F-4D97-AF65-F5344CB8AC3E}">
        <p14:creationId xmlns:p14="http://schemas.microsoft.com/office/powerpoint/2010/main" val="26784928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  <p:tag name="MM_STAMP_CONVERTED" val="True"/>
  <p:tag name="MM_SECTION_CONVER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12.0&quot;&gt;&lt;Source&gt;&lt;![CDATA[https://olsenpalmer0.sharepoint.com/sites/InvestmentBanking/Templates/Presentation - Powerpoint/Library/M&amp;A Update Slides/06.2026/Inserts/Deal Value Insert - May 2026_v01.xlsx]]&gt;&lt;/Source&gt;&lt;SourceModified&gt;&lt;/SourceModified&gt;&lt;ParentId&gt;MLNK5f220d3e509f49eb9ce718602a2caf65&lt;/ParentId&gt;&lt;LinkId&gt;Chart 1&lt;/LinkId&gt;&lt;FriendlyName&gt;&lt;/FriendlyName&gt;&lt;Type&gt;7&lt;/Type&gt;&lt;Address&gt;&lt;/Address&gt;&lt;LastUpdate&gt;2026-05-31 20:38:15&lt;/LastUpdate&gt;&lt;User&gt;Brian Kim&lt;/User&gt;&lt;/Link&gt;&lt;/Links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5.0&quot;&gt;&lt;Source&gt;&lt;![CDATA[https://olsenpalmer0.sharepoint.com/sites/InvestmentBanking/Templates/Presentation - Powerpoint/Library/M&amp;A Update Slides/06.2026/Inserts/Price Chart SNL Template v01.xlsm]]&gt;&lt;/Source&gt;&lt;SourceModified&gt;&lt;/SourceModified&gt;&lt;ParentId&gt;MLNK1382d0fdb5c44e1fb0856c98f3f41b07&lt;/ParentId&gt;&lt;LinkId&gt;MLNK8d97781d997e4137bdad29ca4b17e985&lt;/LinkId&gt;&lt;FriendlyName&gt;&lt;/FriendlyName&gt;&lt;Type&gt;1&lt;/Type&gt;&lt;Address&gt;=Price_Chart!$AW$36:$AZ$39&lt;/Address&gt;&lt;LastUpdate&gt;2026-06-11 13:43:35&lt;/LastUpdate&gt;&lt;User&gt;Ryan Reeves&lt;/User&gt;&lt;/Link&gt;&lt;/Links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5.0&quot;&gt;&lt;Source&gt;&lt;![CDATA[https://olsenpalmer0.sharepoint.com/sites/InvestmentBanking/Templates/Presentation - Powerpoint/Library/M&amp;A Update Slides/06.2026/Inserts/Price Chart SNL Template v01.xlsm]]&gt;&lt;/Source&gt;&lt;SourceModified&gt;&lt;/SourceModified&gt;&lt;ParentId&gt;MLNK1b2570c7703e4cb5ae91c41faca7f134&lt;/ParentId&gt;&lt;LinkId&gt;Chart2&lt;/LinkId&gt;&lt;FriendlyName&gt;&lt;/FriendlyName&gt;&lt;Type&gt;7&lt;/Type&gt;&lt;Address&gt;&lt;/Address&gt;&lt;LastUpdate&gt;2026-06-11 13:42:20&lt;/LastUpdate&gt;&lt;User&gt;Ryan Reeves&lt;/User&gt;&lt;/Link&gt;&lt;/Links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5.0&quot;&gt;&lt;Source&gt;&lt;![CDATA[https://olsenpalmer0.sharepoint.com/sites/InvestmentBanking/BD/Speaking Engagements/2026/2026.06 - WY.MT Annual Conference/Inserts/Generic Acquisition Capacity Analysis_v01.xlsm]]&gt;&lt;/Source&gt;&lt;SourceModified&gt;&lt;/SourceModified&gt;&lt;ParentId&gt;MLNK19db76fdecb347ee82c88fabf7222ea0&lt;/ParentId&gt;&lt;LinkId&gt;MLNK27e708c1aacc4ec98fe8afa7a0c4bcc6&lt;/LinkId&gt;&lt;FriendlyName&gt;&lt;/FriendlyName&gt;&lt;Type&gt;1&lt;/Type&gt;&lt;Address&gt;='Sensitivity Backup'!$AO$41:$AU$44&lt;/Address&gt;&lt;LastUpdate&gt;2026-06-10 23:23:18&lt;/LastUpdate&gt;&lt;User&gt;Ryan Reeves&lt;/User&gt;&lt;/Link&gt;&lt;/Links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5.8.0&quot;&gt;&lt;Source&gt;&lt;![CDATA[Z:\Business Development\States\Idaho\The Bank of Commerce\2023.11 - M&amp;A Tutorial\Inserts\Illustrative Football Field_v05.xlsx]]&gt;&lt;/Source&gt;&lt;SourceModified&gt;2023-11-24 03:31:24&lt;/SourceModified&gt;&lt;ParentId&gt;MLNKd4bd05a2f16a4c89b24c8b4d8c9d5758&lt;/ParentId&gt;&lt;LinkId&gt;MLNK8fba34ef62974f72aa3c050a6bc06665&lt;/LinkId&gt;&lt;FriendlyName&gt;&lt;/FriendlyName&gt;&lt;Type&gt;1&lt;/Type&gt;&lt;Address&gt;='Inputs for FF'!$C$34:$H$47&lt;/Address&gt;&lt;LastUpdate&gt;2023-11-23 23:25:55&lt;/LastUpdate&gt;&lt;User&gt;Aidan McGowan&lt;/User&gt;&lt;/Link&gt;&lt;/Links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5.8.0&quot;&gt;&lt;Source&gt;&lt;![CDATA[Z:\Business Development\States\Idaho\The Bank of Commerce\2023.11 - M&amp;A Tutorial\Inserts\Illustrative Football Field_v05.xlsx]]&gt;&lt;/Source&gt;&lt;SourceModified&gt;2023-11-24 03:24:47&lt;/SourceModified&gt;&lt;ParentId&gt;MLNK5c3421765aff42bd89a8c0a3397ca32d&lt;/ParentId&gt;&lt;LinkId&gt;MLNK8798849ef3c3489e80fdc15806917aac&lt;/LinkId&gt;&lt;FriendlyName&gt;&lt;/FriendlyName&gt;&lt;Type&gt;1&lt;/Type&gt;&lt;Address&gt;=AVP!$D$7:$L$17&lt;/Address&gt;&lt;LastUpdate&gt;2023-11-23 22:30:56&lt;/LastUpdate&gt;&lt;User&gt;Aidan McGowan&lt;/User&gt;&lt;/Link&gt;&lt;/Links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5.8.0&quot;&gt;&lt;Source&gt;&lt;![CDATA[Z:\Business Development\States\Idaho\The Bank of Commerce\2023.11 - M&amp;A Tutorial\Inserts\Illustrative Football Field_v05.xlsx]]&gt;&lt;/Source&gt;&lt;SourceModified&gt;2023-11-24 03:31:24&lt;/SourceModified&gt;&lt;ParentId&gt;MLNKd4bd05a2f16a4c89b24c8b4d8c9d5758&lt;/ParentId&gt;&lt;LinkId&gt;Floating Bar&lt;/LinkId&gt;&lt;FriendlyName&gt;&lt;/FriendlyName&gt;&lt;Type&gt;7&lt;/Type&gt;&lt;Address&gt;&lt;/Address&gt;&lt;LastUpdate&gt;2023-11-23 23:26:50&lt;/LastUpdate&gt;&lt;User&gt;Aidan McGowan&lt;/User&gt;&lt;/Link&gt;&lt;/Links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1.10.0&quot;&gt;&lt;Source&gt;&lt;![CDATA[https://olsenpalmer0.sharepoint.com/sites/InvestmentBanking/BD/States/Mississippi/BNA Bank/2025.08 - M&amp;A University/Model/BNA Bank.First Choice - Merger Model (2025Q2)_v14rw.xlsm]]&gt;&lt;/Source&gt;&lt;SourceModified&gt;&lt;/SourceModified&gt;&lt;ParentId&gt;MLNK7288030a12ea494fac9adbde4574c424&lt;/ParentId&gt;&lt;LinkId&gt;MLNKe26f753c54764d60874dbfd7c25e7ba4&lt;/LinkId&gt;&lt;FriendlyName&gt;&lt;/FriendlyName&gt;&lt;Type&gt;1&lt;/Type&gt;&lt;Address&gt;='Model Summary Output'!$B$2:$C$21&lt;/Address&gt;&lt;LastUpdate&gt;2025-08-29 11:46:25&lt;/LastUpdate&gt;&lt;User&gt;Robby Walsh&lt;/User&gt;&lt;/Link&gt;&lt;/Links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1.10.0&quot;&gt;&lt;Source&gt;&lt;![CDATA[https://olsenpalmer0.sharepoint.com/sites/InvestmentBanking/BD/States/Mississippi/BNA Bank/2025.08 - M&amp;A University/Model/BNA Bank.First Choice - Merger Model (2025Q2)_v14rw.xlsm]]&gt;&lt;/Source&gt;&lt;SourceModified&gt;&lt;/SourceModified&gt;&lt;ParentId&gt;MLNK7288030a12ea494fac9adbde4574c424&lt;/ParentId&gt;&lt;LinkId&gt;Chart 3&lt;/LinkId&gt;&lt;FriendlyName&gt;&lt;/FriendlyName&gt;&lt;Type&gt;6&lt;/Type&gt;&lt;Address&gt;&lt;/Address&gt;&lt;LastUpdate&gt;2025-08-29 11:46:25&lt;/LastUpdate&gt;&lt;User&gt;Robby Walsh&lt;/User&gt;&lt;/Link&gt;&lt;/Links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1.10.0&quot;&gt;&lt;Source&gt;&lt;![CDATA[https://olsenpalmer0.sharepoint.com/sites/InvestmentBanking/BD/States/Mississippi/BNA Bank/2025.08 - M&amp;A University/Model/BNA Bank.First Choice - Merger Model (2025Q2)_v14rw.xlsm]]&gt;&lt;/Source&gt;&lt;SourceModified&gt;&lt;/SourceModified&gt;&lt;ParentId&gt;MLNK7288030a12ea494fac9adbde4574c424&lt;/ParentId&gt;&lt;LinkId&gt;Chart 4&lt;/LinkId&gt;&lt;FriendlyName&gt;&lt;/FriendlyName&gt;&lt;Type&gt;6&lt;/Type&gt;&lt;Address&gt;&lt;/Address&gt;&lt;LastUpdate&gt;2025-08-29 11:46:25&lt;/LastUpdate&gt;&lt;User&gt;Robby Walsh&lt;/User&gt;&lt;/Link&gt;&lt;/Links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5.0&quot;&gt;&lt;Source&gt;&lt;![CDATA[https://olsenpalmer0.sharepoint.com/sites/InvestmentBanking/BD/Speaking Engagements/2026/2026.06 - WY.MT Annual Conference/Inserts/Montana - Most Active Acquirers - June 2026_v01.xlsx]]&gt;&lt;/Source&gt;&lt;SourceModified&gt;&lt;/SourceModified&gt;&lt;ParentId&gt;MLNK5fe65fae118e4839bd4c2785631e4f22&lt;/ParentId&gt;&lt;LinkId&gt;Chart 1&lt;/LinkId&gt;&lt;FriendlyName&gt;&lt;/FriendlyName&gt;&lt;Type&gt;7&lt;/Type&gt;&lt;Address&gt;&lt;/Address&gt;&lt;LastUpdate&gt;2026-06-10 21:15:58&lt;/LastUpdate&gt;&lt;User&gt;Ryan Reeves&lt;/User&gt;&lt;/Link&gt;&lt;/Links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CABACUSLINK" val="&lt;Links vendor=&quot;Macabacus&quot;&gt;&lt;Link version=&quot;9.8.5.0&quot;&gt;&lt;Source&gt;&lt;![CDATA[https://olsenpalmer0.sharepoint.com/sites/InvestmentBanking/BD/Speaking Engagements/2026/2026.06 - WY.MT Annual Conference/Inserts/Wyoming - Most Active Acquirers - June 2026_v01.xlsx]]&gt;&lt;/Source&gt;&lt;SourceModified&gt;&lt;/SourceModified&gt;&lt;ParentId&gt;MLNK5fe65fae118e4839bd4c2785631e4f22&lt;/ParentId&gt;&lt;LinkId&gt;Chart 1&lt;/LinkId&gt;&lt;FriendlyName&gt;&lt;/FriendlyName&gt;&lt;Type&gt;7&lt;/Type&gt;&lt;Address&gt;&lt;/Address&gt;&lt;LastUpdate&gt;2026-06-10 20:42:31&lt;/LastUpdate&gt;&lt;User&gt;Ryan Reeves&lt;/User&gt;&lt;/Link&gt;&lt;/Links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DeleteM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DeleteM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leteMe_17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DeleteMe_1723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DeleteMe_17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DeleteMe_1723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leteMe_1722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DeleteMe_1723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DeleteMe_17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DeleteMe_1723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2c1b22-888d-430b-9d68-c33f20129457" xsi:nil="true"/>
    <lcf76f155ced4ddcb4097134ff3c332f xmlns="bb3675d7-82db-44b2-9da9-48c6a56c6e9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1247B773D7AF42B31268DF6ECBEE93" ma:contentTypeVersion="16" ma:contentTypeDescription="Create a new document." ma:contentTypeScope="" ma:versionID="b653e6d311a7f06471bd09c0c8cdb7f4">
  <xsd:schema xmlns:xsd="http://www.w3.org/2001/XMLSchema" xmlns:xs="http://www.w3.org/2001/XMLSchema" xmlns:p="http://schemas.microsoft.com/office/2006/metadata/properties" xmlns:ns2="bb3675d7-82db-44b2-9da9-48c6a56c6e92" xmlns:ns3="4e2c1b22-888d-430b-9d68-c33f20129457" targetNamespace="http://schemas.microsoft.com/office/2006/metadata/properties" ma:root="true" ma:fieldsID="13bfa9da03667d1cde00e9021cd0280b" ns2:_="" ns3:_="">
    <xsd:import namespace="bb3675d7-82db-44b2-9da9-48c6a56c6e92"/>
    <xsd:import namespace="4e2c1b22-888d-430b-9d68-c33f201294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675d7-82db-44b2-9da9-48c6a56c6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190cdfe-97b9-45a7-9fbe-812de5b203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c1b22-888d-430b-9d68-c33f2012945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d876f95-37ed-4fc7-ba9d-d61638fbd221}" ma:internalName="TaxCatchAll" ma:showField="CatchAllData" ma:web="4e2c1b22-888d-430b-9d68-c33f201294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20297B-78EE-4F91-8562-F05982BD43B8}">
  <ds:schemaRefs>
    <ds:schemaRef ds:uri="22cd915c-96f5-4826-ab30-d2866d6779e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9d54f1b8-c461-4e09-ace1-de8474f0ced4"/>
  </ds:schemaRefs>
</ds:datastoreItem>
</file>

<file path=customXml/itemProps2.xml><?xml version="1.0" encoding="utf-8"?>
<ds:datastoreItem xmlns:ds="http://schemas.openxmlformats.org/officeDocument/2006/customXml" ds:itemID="{B22BB715-5DD2-4177-8FE2-B25EFD4B60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A3E834-0DAA-4E70-9C42-CDAA2522F322}"/>
</file>

<file path=docProps/app.xml><?xml version="1.0" encoding="utf-8"?>
<Properties xmlns="http://schemas.openxmlformats.org/officeDocument/2006/extended-properties" xmlns:vt="http://schemas.openxmlformats.org/officeDocument/2006/docPropsVTypes">
  <TotalTime>5265</TotalTime>
  <Words>3847</Words>
  <Application>Microsoft Office PowerPoint</Application>
  <PresentationFormat>On-screen Show (4:3)</PresentationFormat>
  <Paragraphs>871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Calibri</vt:lpstr>
      <vt:lpstr>Calibri (Body)</vt:lpstr>
      <vt:lpstr>Franklin Gothic Book</vt:lpstr>
      <vt:lpstr>Futura PT Book</vt:lpstr>
      <vt:lpstr>Futura PT Medium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Olsen</dc:creator>
  <cp:lastModifiedBy>Brian Palmer</cp:lastModifiedBy>
  <cp:revision>59</cp:revision>
  <cp:lastPrinted>2025-06-19T17:32:12Z</cp:lastPrinted>
  <dcterms:created xsi:type="dcterms:W3CDTF">2011-07-18T19:41:19Z</dcterms:created>
  <dcterms:modified xsi:type="dcterms:W3CDTF">2026-06-15T22:43:33Z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0x0101003F1247B773D7AF42B31268DF6ECBEE93</vt:lpwstr>
  </property>
  <property fmtid="{D5CDD505-2E9C-101B-9397-08002B2CF9AE}" pid="3" name="Order">
    <vt:r8>1419600</vt:r8>
  </property>
  <property fmtid="{D5CDD505-2E9C-101B-9397-08002B2CF9AE}" pid="4" name="MediaServiceImageTags">
    <vt:lpwstr/>
  </property>
</Properties>
</file>