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207_E7872744.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6"/>
  </p:sldMasterIdLst>
  <p:notesMasterIdLst>
    <p:notesMasterId r:id="rId26"/>
  </p:notesMasterIdLst>
  <p:handoutMasterIdLst>
    <p:handoutMasterId r:id="rId27"/>
  </p:handoutMasterIdLst>
  <p:sldIdLst>
    <p:sldId id="256" r:id="rId7"/>
    <p:sldId id="513" r:id="rId8"/>
    <p:sldId id="520" r:id="rId9"/>
    <p:sldId id="281" r:id="rId10"/>
    <p:sldId id="518" r:id="rId11"/>
    <p:sldId id="261" r:id="rId12"/>
    <p:sldId id="298" r:id="rId13"/>
    <p:sldId id="503" r:id="rId14"/>
    <p:sldId id="507" r:id="rId15"/>
    <p:sldId id="293" r:id="rId16"/>
    <p:sldId id="519" r:id="rId17"/>
    <p:sldId id="272" r:id="rId18"/>
    <p:sldId id="457" r:id="rId19"/>
    <p:sldId id="465" r:id="rId20"/>
    <p:sldId id="521" r:id="rId21"/>
    <p:sldId id="509" r:id="rId22"/>
    <p:sldId id="472" r:id="rId23"/>
    <p:sldId id="522" r:id="rId24"/>
    <p:sldId id="52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8E7311-DDBA-6355-4BB0-EDC4569F121E}" name="Kristen Estrem" initials="" userId="S::kristen.estrem@integrisit.com::1a039363-d38d-4c96-bae5-566c9d889465" providerId="AD"/>
  <p188:author id="{A2576822-1BAC-BA35-B313-91E1DB083FF0}" name="Cal Roberson" initials="CR" userId="S::cal.roberson@integrisit.com::0100575a-8164-43c7-a2f6-434ce197da27" providerId="AD"/>
  <p188:author id="{2DE19A5F-FBAF-63FA-2509-A4055AD19862}" name="Casey Wolfe" initials="CW" userId="S::casey.wolfe@integrisIT.com::94e650f5-1230-4cad-ae23-fff6cca968e8" providerId="AD"/>
  <p188:author id="{EBAA80AD-20DE-6ACD-816F-4AD7D0448C50}" name="Deborah Julius" initials="DJ" userId="S::deborah.julius@integrisit.com::15adfbea-95db-4f6b-bdd0-0a954b5e54c4" providerId="AD"/>
  <p188:author id="{1743A1D4-6233-706A-6F20-EF7BD7D1885E}" name="Michelle Suddeth" initials="MS" userId="S::michelle.suddeth@integrisit.com::ecaf0b03-90a9-4a2a-a872-023639832198" providerId="AD"/>
  <p188:author id="{C73A2EFC-CC5D-C249-F6E0-37260960B5A2}" name="Laura Clark" initials="LC" userId="S::laura.clark@integrisit.com::d82cf17d-ed66-4de5-bd19-67f229dace2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l Roberson" initials="CR" lastIdx="6" clrIdx="0">
    <p:extLst>
      <p:ext uri="{19B8F6BF-5375-455C-9EA6-DF929625EA0E}">
        <p15:presenceInfo xmlns:p15="http://schemas.microsoft.com/office/powerpoint/2012/main" userId="S::cal.roberson@integrisit.com::0100575a-8164-43c7-a2f6-434ce197da27" providerId="AD"/>
      </p:ext>
    </p:extLst>
  </p:cmAuthor>
  <p:cmAuthor id="2" name="Casey Wolfe" initials="CW" lastIdx="4" clrIdx="1">
    <p:extLst>
      <p:ext uri="{19B8F6BF-5375-455C-9EA6-DF929625EA0E}">
        <p15:presenceInfo xmlns:p15="http://schemas.microsoft.com/office/powerpoint/2012/main" userId="S::casey.wolfe@integrisIT.com::94e650f5-1230-4cad-ae23-fff6cca968e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61043"/>
    <a:srgbClr val="CE1419"/>
    <a:srgbClr val="73186F"/>
    <a:srgbClr val="502E99"/>
    <a:srgbClr val="CE0019"/>
    <a:srgbClr val="3A2742"/>
    <a:srgbClr val="FF8800"/>
    <a:srgbClr val="E33D11"/>
    <a:srgbClr val="3A284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897D33-2BB7-411C-BDBF-C4704DDD98EF}" v="492" dt="2025-10-13T16:55:48.647"/>
    <p1510:client id="{BB5ED62A-DBA2-43AD-B609-B0721026CED6}" v="3" dt="2025-10-13T14:44:59.5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44" d="100"/>
          <a:sy n="44" d="100"/>
        </p:scale>
        <p:origin x="688" y="368"/>
      </p:cViewPr>
      <p:guideLst>
        <p:guide orient="horz" pos="984"/>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32" Type="http://schemas.openxmlformats.org/officeDocument/2006/relationships/tableStyles" Target="tableStyles.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35" Type="http://schemas.microsoft.com/office/2018/10/relationships/authors" Target="authors.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l Roberson" userId="0100575a-8164-43c7-a2f6-434ce197da27" providerId="ADAL" clId="{F544B349-A91D-4CAF-A3C5-AEDD4B7265F9}"/>
    <pc:docChg chg="modSld">
      <pc:chgData name="Cal Roberson" userId="0100575a-8164-43c7-a2f6-434ce197da27" providerId="ADAL" clId="{F544B349-A91D-4CAF-A3C5-AEDD4B7265F9}" dt="2025-10-13T14:44:59.590" v="0" actId="729"/>
      <pc:docMkLst>
        <pc:docMk/>
      </pc:docMkLst>
      <pc:sldChg chg="mod modShow">
        <pc:chgData name="Cal Roberson" userId="0100575a-8164-43c7-a2f6-434ce197da27" providerId="ADAL" clId="{F544B349-A91D-4CAF-A3C5-AEDD4B7265F9}" dt="2025-10-13T14:44:59.590" v="0" actId="729"/>
        <pc:sldMkLst>
          <pc:docMk/>
          <pc:sldMk cId="3884394308" sldId="519"/>
        </pc:sldMkLst>
      </pc:sldChg>
    </pc:docChg>
  </pc:docChgLst>
  <pc:docChgLst>
    <pc:chgData name="Casey Wolfe" userId="94e650f5-1230-4cad-ae23-fff6cca968e8" providerId="ADAL" clId="{3178ECEB-8BF4-40EB-A107-D68DBDC7D956}"/>
    <pc:docChg chg="custSel addSld delSld modSld modMainMaster">
      <pc:chgData name="Casey Wolfe" userId="94e650f5-1230-4cad-ae23-fff6cca968e8" providerId="ADAL" clId="{3178ECEB-8BF4-40EB-A107-D68DBDC7D956}" dt="2025-10-13T16:55:48.648" v="580" actId="2696"/>
      <pc:docMkLst>
        <pc:docMk/>
      </pc:docMkLst>
      <pc:sldChg chg="modSp mod modTransition">
        <pc:chgData name="Casey Wolfe" userId="94e650f5-1230-4cad-ae23-fff6cca968e8" providerId="ADAL" clId="{3178ECEB-8BF4-40EB-A107-D68DBDC7D956}" dt="2025-10-13T16:45:39.695" v="576"/>
        <pc:sldMkLst>
          <pc:docMk/>
          <pc:sldMk cId="3272288239" sldId="256"/>
        </pc:sldMkLst>
        <pc:spChg chg="mod">
          <ac:chgData name="Casey Wolfe" userId="94e650f5-1230-4cad-ae23-fff6cca968e8" providerId="ADAL" clId="{3178ECEB-8BF4-40EB-A107-D68DBDC7D956}" dt="2025-10-13T14:18:16.498" v="15" actId="20577"/>
          <ac:spMkLst>
            <pc:docMk/>
            <pc:sldMk cId="3272288239" sldId="256"/>
            <ac:spMk id="2" creationId="{3D4BBEEB-79AF-66CA-E198-07ECE13CBFE5}"/>
          </ac:spMkLst>
        </pc:spChg>
        <pc:spChg chg="mod">
          <ac:chgData name="Casey Wolfe" userId="94e650f5-1230-4cad-ae23-fff6cca968e8" providerId="ADAL" clId="{3178ECEB-8BF4-40EB-A107-D68DBDC7D956}" dt="2025-10-13T14:18:51.922" v="91" actId="5793"/>
          <ac:spMkLst>
            <pc:docMk/>
            <pc:sldMk cId="3272288239" sldId="256"/>
            <ac:spMk id="8" creationId="{F0AA5BB9-2D9B-62F2-A46F-1DB42D3166FE}"/>
          </ac:spMkLst>
        </pc:spChg>
      </pc:sldChg>
      <pc:sldChg chg="modTransition">
        <pc:chgData name="Casey Wolfe" userId="94e650f5-1230-4cad-ae23-fff6cca968e8" providerId="ADAL" clId="{3178ECEB-8BF4-40EB-A107-D68DBDC7D956}" dt="2025-10-13T16:45:39.695" v="576"/>
        <pc:sldMkLst>
          <pc:docMk/>
          <pc:sldMk cId="3080481710" sldId="261"/>
        </pc:sldMkLst>
      </pc:sldChg>
      <pc:sldChg chg="del modTransition">
        <pc:chgData name="Casey Wolfe" userId="94e650f5-1230-4cad-ae23-fff6cca968e8" providerId="ADAL" clId="{3178ECEB-8BF4-40EB-A107-D68DBDC7D956}" dt="2025-10-13T16:55:48.648" v="580" actId="2696"/>
        <pc:sldMkLst>
          <pc:docMk/>
          <pc:sldMk cId="1419433181" sldId="269"/>
        </pc:sldMkLst>
      </pc:sldChg>
      <pc:sldChg chg="del modTransition">
        <pc:chgData name="Casey Wolfe" userId="94e650f5-1230-4cad-ae23-fff6cca968e8" providerId="ADAL" clId="{3178ECEB-8BF4-40EB-A107-D68DBDC7D956}" dt="2025-10-13T16:55:48.648" v="580" actId="2696"/>
        <pc:sldMkLst>
          <pc:docMk/>
          <pc:sldMk cId="592721553" sldId="270"/>
        </pc:sldMkLst>
      </pc:sldChg>
      <pc:sldChg chg="modSp modTransition modAnim">
        <pc:chgData name="Casey Wolfe" userId="94e650f5-1230-4cad-ae23-fff6cca968e8" providerId="ADAL" clId="{3178ECEB-8BF4-40EB-A107-D68DBDC7D956}" dt="2025-10-13T16:46:22.252" v="579"/>
        <pc:sldMkLst>
          <pc:docMk/>
          <pc:sldMk cId="4233374065" sldId="272"/>
        </pc:sldMkLst>
        <pc:spChg chg="mod">
          <ac:chgData name="Casey Wolfe" userId="94e650f5-1230-4cad-ae23-fff6cca968e8" providerId="ADAL" clId="{3178ECEB-8BF4-40EB-A107-D68DBDC7D956}" dt="2025-10-13T14:43:42.881" v="93" actId="20577"/>
          <ac:spMkLst>
            <pc:docMk/>
            <pc:sldMk cId="4233374065" sldId="272"/>
            <ac:spMk id="7" creationId="{1E783AA0-6E90-72F0-941E-6727EC5B1088}"/>
          </ac:spMkLst>
        </pc:spChg>
      </pc:sldChg>
      <pc:sldChg chg="modTransition">
        <pc:chgData name="Casey Wolfe" userId="94e650f5-1230-4cad-ae23-fff6cca968e8" providerId="ADAL" clId="{3178ECEB-8BF4-40EB-A107-D68DBDC7D956}" dt="2025-10-13T16:45:39.695" v="576"/>
        <pc:sldMkLst>
          <pc:docMk/>
          <pc:sldMk cId="2384745947" sldId="281"/>
        </pc:sldMkLst>
      </pc:sldChg>
      <pc:sldChg chg="del modTransition">
        <pc:chgData name="Casey Wolfe" userId="94e650f5-1230-4cad-ae23-fff6cca968e8" providerId="ADAL" clId="{3178ECEB-8BF4-40EB-A107-D68DBDC7D956}" dt="2025-10-13T16:55:48.648" v="580" actId="2696"/>
        <pc:sldMkLst>
          <pc:docMk/>
          <pc:sldMk cId="4139295504" sldId="288"/>
        </pc:sldMkLst>
      </pc:sldChg>
      <pc:sldChg chg="modTransition">
        <pc:chgData name="Casey Wolfe" userId="94e650f5-1230-4cad-ae23-fff6cca968e8" providerId="ADAL" clId="{3178ECEB-8BF4-40EB-A107-D68DBDC7D956}" dt="2025-10-13T16:45:39.695" v="576"/>
        <pc:sldMkLst>
          <pc:docMk/>
          <pc:sldMk cId="1782912911" sldId="293"/>
        </pc:sldMkLst>
      </pc:sldChg>
      <pc:sldChg chg="del modTransition">
        <pc:chgData name="Casey Wolfe" userId="94e650f5-1230-4cad-ae23-fff6cca968e8" providerId="ADAL" clId="{3178ECEB-8BF4-40EB-A107-D68DBDC7D956}" dt="2025-10-13T16:55:48.648" v="580" actId="2696"/>
        <pc:sldMkLst>
          <pc:docMk/>
          <pc:sldMk cId="2092245932" sldId="294"/>
        </pc:sldMkLst>
      </pc:sldChg>
      <pc:sldChg chg="del modTransition">
        <pc:chgData name="Casey Wolfe" userId="94e650f5-1230-4cad-ae23-fff6cca968e8" providerId="ADAL" clId="{3178ECEB-8BF4-40EB-A107-D68DBDC7D956}" dt="2025-10-13T16:55:48.648" v="580" actId="2696"/>
        <pc:sldMkLst>
          <pc:docMk/>
          <pc:sldMk cId="1782468394" sldId="296"/>
        </pc:sldMkLst>
      </pc:sldChg>
      <pc:sldChg chg="modTransition">
        <pc:chgData name="Casey Wolfe" userId="94e650f5-1230-4cad-ae23-fff6cca968e8" providerId="ADAL" clId="{3178ECEB-8BF4-40EB-A107-D68DBDC7D956}" dt="2025-10-13T16:45:39.695" v="576"/>
        <pc:sldMkLst>
          <pc:docMk/>
          <pc:sldMk cId="2614753153" sldId="298"/>
        </pc:sldMkLst>
      </pc:sldChg>
      <pc:sldChg chg="del modTransition">
        <pc:chgData name="Casey Wolfe" userId="94e650f5-1230-4cad-ae23-fff6cca968e8" providerId="ADAL" clId="{3178ECEB-8BF4-40EB-A107-D68DBDC7D956}" dt="2025-10-13T16:55:48.648" v="580" actId="2696"/>
        <pc:sldMkLst>
          <pc:docMk/>
          <pc:sldMk cId="523757264" sldId="428"/>
        </pc:sldMkLst>
      </pc:sldChg>
      <pc:sldChg chg="modTransition">
        <pc:chgData name="Casey Wolfe" userId="94e650f5-1230-4cad-ae23-fff6cca968e8" providerId="ADAL" clId="{3178ECEB-8BF4-40EB-A107-D68DBDC7D956}" dt="2025-10-13T16:45:39.695" v="576"/>
        <pc:sldMkLst>
          <pc:docMk/>
          <pc:sldMk cId="2416901157" sldId="457"/>
        </pc:sldMkLst>
      </pc:sldChg>
      <pc:sldChg chg="del modTransition">
        <pc:chgData name="Casey Wolfe" userId="94e650f5-1230-4cad-ae23-fff6cca968e8" providerId="ADAL" clId="{3178ECEB-8BF4-40EB-A107-D68DBDC7D956}" dt="2025-10-13T16:55:48.648" v="580" actId="2696"/>
        <pc:sldMkLst>
          <pc:docMk/>
          <pc:sldMk cId="1947443715" sldId="460"/>
        </pc:sldMkLst>
      </pc:sldChg>
      <pc:sldChg chg="modTransition">
        <pc:chgData name="Casey Wolfe" userId="94e650f5-1230-4cad-ae23-fff6cca968e8" providerId="ADAL" clId="{3178ECEB-8BF4-40EB-A107-D68DBDC7D956}" dt="2025-10-13T16:45:39.695" v="576"/>
        <pc:sldMkLst>
          <pc:docMk/>
          <pc:sldMk cId="2831567823" sldId="465"/>
        </pc:sldMkLst>
      </pc:sldChg>
      <pc:sldChg chg="del modTransition">
        <pc:chgData name="Casey Wolfe" userId="94e650f5-1230-4cad-ae23-fff6cca968e8" providerId="ADAL" clId="{3178ECEB-8BF4-40EB-A107-D68DBDC7D956}" dt="2025-10-13T16:55:48.648" v="580" actId="2696"/>
        <pc:sldMkLst>
          <pc:docMk/>
          <pc:sldMk cId="1197793420" sldId="469"/>
        </pc:sldMkLst>
      </pc:sldChg>
      <pc:sldChg chg="del modTransition">
        <pc:chgData name="Casey Wolfe" userId="94e650f5-1230-4cad-ae23-fff6cca968e8" providerId="ADAL" clId="{3178ECEB-8BF4-40EB-A107-D68DBDC7D956}" dt="2025-10-13T16:55:48.648" v="580" actId="2696"/>
        <pc:sldMkLst>
          <pc:docMk/>
          <pc:sldMk cId="1734818335" sldId="470"/>
        </pc:sldMkLst>
      </pc:sldChg>
      <pc:sldChg chg="del modTransition">
        <pc:chgData name="Casey Wolfe" userId="94e650f5-1230-4cad-ae23-fff6cca968e8" providerId="ADAL" clId="{3178ECEB-8BF4-40EB-A107-D68DBDC7D956}" dt="2025-10-13T16:55:48.648" v="580" actId="2696"/>
        <pc:sldMkLst>
          <pc:docMk/>
          <pc:sldMk cId="2796518198" sldId="471"/>
        </pc:sldMkLst>
      </pc:sldChg>
      <pc:sldChg chg="modTransition">
        <pc:chgData name="Casey Wolfe" userId="94e650f5-1230-4cad-ae23-fff6cca968e8" providerId="ADAL" clId="{3178ECEB-8BF4-40EB-A107-D68DBDC7D956}" dt="2025-10-13T16:45:39.695" v="576"/>
        <pc:sldMkLst>
          <pc:docMk/>
          <pc:sldMk cId="506183278" sldId="472"/>
        </pc:sldMkLst>
      </pc:sldChg>
      <pc:sldChg chg="del modTransition">
        <pc:chgData name="Casey Wolfe" userId="94e650f5-1230-4cad-ae23-fff6cca968e8" providerId="ADAL" clId="{3178ECEB-8BF4-40EB-A107-D68DBDC7D956}" dt="2025-10-13T16:55:48.648" v="580" actId="2696"/>
        <pc:sldMkLst>
          <pc:docMk/>
          <pc:sldMk cId="2061767231" sldId="475"/>
        </pc:sldMkLst>
      </pc:sldChg>
      <pc:sldChg chg="modTransition">
        <pc:chgData name="Casey Wolfe" userId="94e650f5-1230-4cad-ae23-fff6cca968e8" providerId="ADAL" clId="{3178ECEB-8BF4-40EB-A107-D68DBDC7D956}" dt="2025-10-13T16:45:39.695" v="576"/>
        <pc:sldMkLst>
          <pc:docMk/>
          <pc:sldMk cId="2464005085" sldId="503"/>
        </pc:sldMkLst>
      </pc:sldChg>
      <pc:sldChg chg="del modTransition">
        <pc:chgData name="Casey Wolfe" userId="94e650f5-1230-4cad-ae23-fff6cca968e8" providerId="ADAL" clId="{3178ECEB-8BF4-40EB-A107-D68DBDC7D956}" dt="2025-10-13T16:55:48.648" v="580" actId="2696"/>
        <pc:sldMkLst>
          <pc:docMk/>
          <pc:sldMk cId="2717358323" sldId="504"/>
        </pc:sldMkLst>
      </pc:sldChg>
      <pc:sldChg chg="del modTransition">
        <pc:chgData name="Casey Wolfe" userId="94e650f5-1230-4cad-ae23-fff6cca968e8" providerId="ADAL" clId="{3178ECEB-8BF4-40EB-A107-D68DBDC7D956}" dt="2025-10-13T16:55:48.648" v="580" actId="2696"/>
        <pc:sldMkLst>
          <pc:docMk/>
          <pc:sldMk cId="4118330428" sldId="506"/>
        </pc:sldMkLst>
      </pc:sldChg>
      <pc:sldChg chg="modTransition">
        <pc:chgData name="Casey Wolfe" userId="94e650f5-1230-4cad-ae23-fff6cca968e8" providerId="ADAL" clId="{3178ECEB-8BF4-40EB-A107-D68DBDC7D956}" dt="2025-10-13T16:45:39.695" v="576"/>
        <pc:sldMkLst>
          <pc:docMk/>
          <pc:sldMk cId="884113812" sldId="507"/>
        </pc:sldMkLst>
      </pc:sldChg>
      <pc:sldChg chg="modTransition modAnim">
        <pc:chgData name="Casey Wolfe" userId="94e650f5-1230-4cad-ae23-fff6cca968e8" providerId="ADAL" clId="{3178ECEB-8BF4-40EB-A107-D68DBDC7D956}" dt="2025-10-13T16:45:39.695" v="576"/>
        <pc:sldMkLst>
          <pc:docMk/>
          <pc:sldMk cId="286723915" sldId="509"/>
        </pc:sldMkLst>
      </pc:sldChg>
      <pc:sldChg chg="del modTransition">
        <pc:chgData name="Casey Wolfe" userId="94e650f5-1230-4cad-ae23-fff6cca968e8" providerId="ADAL" clId="{3178ECEB-8BF4-40EB-A107-D68DBDC7D956}" dt="2025-10-13T16:55:48.648" v="580" actId="2696"/>
        <pc:sldMkLst>
          <pc:docMk/>
          <pc:sldMk cId="1193914410" sldId="510"/>
        </pc:sldMkLst>
      </pc:sldChg>
      <pc:sldChg chg="del modTransition">
        <pc:chgData name="Casey Wolfe" userId="94e650f5-1230-4cad-ae23-fff6cca968e8" providerId="ADAL" clId="{3178ECEB-8BF4-40EB-A107-D68DBDC7D956}" dt="2025-10-13T16:55:48.648" v="580" actId="2696"/>
        <pc:sldMkLst>
          <pc:docMk/>
          <pc:sldMk cId="1326890674" sldId="511"/>
        </pc:sldMkLst>
      </pc:sldChg>
      <pc:sldChg chg="modTransition">
        <pc:chgData name="Casey Wolfe" userId="94e650f5-1230-4cad-ae23-fff6cca968e8" providerId="ADAL" clId="{3178ECEB-8BF4-40EB-A107-D68DBDC7D956}" dt="2025-10-13T16:45:39.695" v="576"/>
        <pc:sldMkLst>
          <pc:docMk/>
          <pc:sldMk cId="1068835306" sldId="513"/>
        </pc:sldMkLst>
      </pc:sldChg>
      <pc:sldChg chg="del modTransition">
        <pc:chgData name="Casey Wolfe" userId="94e650f5-1230-4cad-ae23-fff6cca968e8" providerId="ADAL" clId="{3178ECEB-8BF4-40EB-A107-D68DBDC7D956}" dt="2025-10-13T16:55:48.648" v="580" actId="2696"/>
        <pc:sldMkLst>
          <pc:docMk/>
          <pc:sldMk cId="3802581417" sldId="514"/>
        </pc:sldMkLst>
      </pc:sldChg>
      <pc:sldChg chg="del modTransition">
        <pc:chgData name="Casey Wolfe" userId="94e650f5-1230-4cad-ae23-fff6cca968e8" providerId="ADAL" clId="{3178ECEB-8BF4-40EB-A107-D68DBDC7D956}" dt="2025-10-13T16:55:48.648" v="580" actId="2696"/>
        <pc:sldMkLst>
          <pc:docMk/>
          <pc:sldMk cId="4257703163" sldId="515"/>
        </pc:sldMkLst>
      </pc:sldChg>
      <pc:sldChg chg="del modTransition">
        <pc:chgData name="Casey Wolfe" userId="94e650f5-1230-4cad-ae23-fff6cca968e8" providerId="ADAL" clId="{3178ECEB-8BF4-40EB-A107-D68DBDC7D956}" dt="2025-10-13T16:55:48.648" v="580" actId="2696"/>
        <pc:sldMkLst>
          <pc:docMk/>
          <pc:sldMk cId="2182874181" sldId="516"/>
        </pc:sldMkLst>
      </pc:sldChg>
      <pc:sldChg chg="del modTransition">
        <pc:chgData name="Casey Wolfe" userId="94e650f5-1230-4cad-ae23-fff6cca968e8" providerId="ADAL" clId="{3178ECEB-8BF4-40EB-A107-D68DBDC7D956}" dt="2025-10-13T16:55:48.648" v="580" actId="2696"/>
        <pc:sldMkLst>
          <pc:docMk/>
          <pc:sldMk cId="4215511048" sldId="517"/>
        </pc:sldMkLst>
      </pc:sldChg>
      <pc:sldChg chg="modTransition">
        <pc:chgData name="Casey Wolfe" userId="94e650f5-1230-4cad-ae23-fff6cca968e8" providerId="ADAL" clId="{3178ECEB-8BF4-40EB-A107-D68DBDC7D956}" dt="2025-10-13T16:45:39.695" v="576"/>
        <pc:sldMkLst>
          <pc:docMk/>
          <pc:sldMk cId="1644963641" sldId="518"/>
        </pc:sldMkLst>
      </pc:sldChg>
      <pc:sldChg chg="modTransition">
        <pc:chgData name="Casey Wolfe" userId="94e650f5-1230-4cad-ae23-fff6cca968e8" providerId="ADAL" clId="{3178ECEB-8BF4-40EB-A107-D68DBDC7D956}" dt="2025-10-13T16:45:39.695" v="576"/>
        <pc:sldMkLst>
          <pc:docMk/>
          <pc:sldMk cId="3884394308" sldId="519"/>
        </pc:sldMkLst>
      </pc:sldChg>
      <pc:sldChg chg="modTransition">
        <pc:chgData name="Casey Wolfe" userId="94e650f5-1230-4cad-ae23-fff6cca968e8" providerId="ADAL" clId="{3178ECEB-8BF4-40EB-A107-D68DBDC7D956}" dt="2025-10-13T16:45:39.695" v="576"/>
        <pc:sldMkLst>
          <pc:docMk/>
          <pc:sldMk cId="8554486" sldId="520"/>
        </pc:sldMkLst>
      </pc:sldChg>
      <pc:sldChg chg="modTransition">
        <pc:chgData name="Casey Wolfe" userId="94e650f5-1230-4cad-ae23-fff6cca968e8" providerId="ADAL" clId="{3178ECEB-8BF4-40EB-A107-D68DBDC7D956}" dt="2025-10-13T16:45:39.695" v="576"/>
        <pc:sldMkLst>
          <pc:docMk/>
          <pc:sldMk cId="1690751061" sldId="521"/>
        </pc:sldMkLst>
      </pc:sldChg>
      <pc:sldChg chg="modTransition">
        <pc:chgData name="Casey Wolfe" userId="94e650f5-1230-4cad-ae23-fff6cca968e8" providerId="ADAL" clId="{3178ECEB-8BF4-40EB-A107-D68DBDC7D956}" dt="2025-10-13T16:45:39.695" v="576"/>
        <pc:sldMkLst>
          <pc:docMk/>
          <pc:sldMk cId="1296471514" sldId="522"/>
        </pc:sldMkLst>
      </pc:sldChg>
      <pc:sldChg chg="addSp delSp modSp add mod modTransition">
        <pc:chgData name="Casey Wolfe" userId="94e650f5-1230-4cad-ae23-fff6cca968e8" providerId="ADAL" clId="{3178ECEB-8BF4-40EB-A107-D68DBDC7D956}" dt="2025-10-13T16:45:39.695" v="576"/>
        <pc:sldMkLst>
          <pc:docMk/>
          <pc:sldMk cId="2285285176" sldId="523"/>
        </pc:sldMkLst>
        <pc:spChg chg="mod">
          <ac:chgData name="Casey Wolfe" userId="94e650f5-1230-4cad-ae23-fff6cca968e8" providerId="ADAL" clId="{3178ECEB-8BF4-40EB-A107-D68DBDC7D956}" dt="2025-10-13T15:42:23.957" v="561" actId="20577"/>
          <ac:spMkLst>
            <pc:docMk/>
            <pc:sldMk cId="2285285176" sldId="523"/>
            <ac:spMk id="3" creationId="{3745A85A-2F6A-32E3-0AC8-FFE96823BF39}"/>
          </ac:spMkLst>
        </pc:spChg>
        <pc:grpChg chg="del">
          <ac:chgData name="Casey Wolfe" userId="94e650f5-1230-4cad-ae23-fff6cca968e8" providerId="ADAL" clId="{3178ECEB-8BF4-40EB-A107-D68DBDC7D956}" dt="2025-10-13T14:44:38.043" v="95" actId="478"/>
          <ac:grpSpMkLst>
            <pc:docMk/>
            <pc:sldMk cId="2285285176" sldId="523"/>
            <ac:grpSpMk id="14" creationId="{F0F3DAAE-2735-443B-8AA1-60A4025560C0}"/>
          </ac:grpSpMkLst>
        </pc:grpChg>
        <pc:grpChg chg="del">
          <ac:chgData name="Casey Wolfe" userId="94e650f5-1230-4cad-ae23-fff6cca968e8" providerId="ADAL" clId="{3178ECEB-8BF4-40EB-A107-D68DBDC7D956}" dt="2025-10-13T14:44:38.043" v="95" actId="478"/>
          <ac:grpSpMkLst>
            <pc:docMk/>
            <pc:sldMk cId="2285285176" sldId="523"/>
            <ac:grpSpMk id="20" creationId="{D30E323A-4C3A-0C0F-ADAD-3D627761EB71}"/>
          </ac:grpSpMkLst>
        </pc:grpChg>
        <pc:picChg chg="add del mod">
          <ac:chgData name="Casey Wolfe" userId="94e650f5-1230-4cad-ae23-fff6cca968e8" providerId="ADAL" clId="{3178ECEB-8BF4-40EB-A107-D68DBDC7D956}" dt="2025-10-13T15:41:41.202" v="521" actId="1038"/>
          <ac:picMkLst>
            <pc:docMk/>
            <pc:sldMk cId="2285285176" sldId="523"/>
            <ac:picMk id="1026" creationId="{67551D6B-A92B-D5D0-7706-33443DB9DA50}"/>
          </ac:picMkLst>
        </pc:picChg>
        <pc:picChg chg="add mod">
          <ac:chgData name="Casey Wolfe" userId="94e650f5-1230-4cad-ae23-fff6cca968e8" providerId="ADAL" clId="{3178ECEB-8BF4-40EB-A107-D68DBDC7D956}" dt="2025-10-13T15:39:21.827" v="414" actId="732"/>
          <ac:picMkLst>
            <pc:docMk/>
            <pc:sldMk cId="2285285176" sldId="523"/>
            <ac:picMk id="1028" creationId="{39A729EF-5ACB-6460-3860-23AC9704FF2E}"/>
          </ac:picMkLst>
        </pc:picChg>
        <pc:picChg chg="add mod">
          <ac:chgData name="Casey Wolfe" userId="94e650f5-1230-4cad-ae23-fff6cca968e8" providerId="ADAL" clId="{3178ECEB-8BF4-40EB-A107-D68DBDC7D956}" dt="2025-10-13T15:36:30.509" v="349" actId="1076"/>
          <ac:picMkLst>
            <pc:docMk/>
            <pc:sldMk cId="2285285176" sldId="523"/>
            <ac:picMk id="1030" creationId="{D4943F1D-CA61-AFA6-ED86-4929BA9D3124}"/>
          </ac:picMkLst>
        </pc:picChg>
        <pc:picChg chg="add mod">
          <ac:chgData name="Casey Wolfe" userId="94e650f5-1230-4cad-ae23-fff6cca968e8" providerId="ADAL" clId="{3178ECEB-8BF4-40EB-A107-D68DBDC7D956}" dt="2025-10-13T15:30:03.718" v="253" actId="1038"/>
          <ac:picMkLst>
            <pc:docMk/>
            <pc:sldMk cId="2285285176" sldId="523"/>
            <ac:picMk id="1032" creationId="{9175B13F-1947-9F98-4282-33E1995A04D8}"/>
          </ac:picMkLst>
        </pc:picChg>
        <pc:picChg chg="add mod">
          <ac:chgData name="Casey Wolfe" userId="94e650f5-1230-4cad-ae23-fff6cca968e8" providerId="ADAL" clId="{3178ECEB-8BF4-40EB-A107-D68DBDC7D956}" dt="2025-10-13T15:41:43.603" v="522" actId="1076"/>
          <ac:picMkLst>
            <pc:docMk/>
            <pc:sldMk cId="2285285176" sldId="523"/>
            <ac:picMk id="1034" creationId="{FF7C472C-7983-94A0-9B82-54ABC3723948}"/>
          </ac:picMkLst>
        </pc:picChg>
        <pc:picChg chg="add del mod">
          <ac:chgData name="Casey Wolfe" userId="94e650f5-1230-4cad-ae23-fff6cca968e8" providerId="ADAL" clId="{3178ECEB-8BF4-40EB-A107-D68DBDC7D956}" dt="2025-10-13T15:41:07.590" v="506" actId="478"/>
          <ac:picMkLst>
            <pc:docMk/>
            <pc:sldMk cId="2285285176" sldId="523"/>
            <ac:picMk id="1036" creationId="{D21BFBFE-A5D5-B4BF-B1D0-B1EFC3EA3620}"/>
          </ac:picMkLst>
        </pc:picChg>
        <pc:picChg chg="add mod">
          <ac:chgData name="Casey Wolfe" userId="94e650f5-1230-4cad-ae23-fff6cca968e8" providerId="ADAL" clId="{3178ECEB-8BF4-40EB-A107-D68DBDC7D956}" dt="2025-10-13T15:31:29.587" v="287" actId="1038"/>
          <ac:picMkLst>
            <pc:docMk/>
            <pc:sldMk cId="2285285176" sldId="523"/>
            <ac:picMk id="1038" creationId="{052093B4-B36C-7F1C-7CD7-3E0CF7236AD9}"/>
          </ac:picMkLst>
        </pc:picChg>
        <pc:picChg chg="add mod">
          <ac:chgData name="Casey Wolfe" userId="94e650f5-1230-4cad-ae23-fff6cca968e8" providerId="ADAL" clId="{3178ECEB-8BF4-40EB-A107-D68DBDC7D956}" dt="2025-10-13T15:41:59.336" v="534" actId="1038"/>
          <ac:picMkLst>
            <pc:docMk/>
            <pc:sldMk cId="2285285176" sldId="523"/>
            <ac:picMk id="1040" creationId="{2CF67D64-CBAD-E985-06BA-57829D9CC3E5}"/>
          </ac:picMkLst>
        </pc:picChg>
        <pc:picChg chg="add mod">
          <ac:chgData name="Casey Wolfe" userId="94e650f5-1230-4cad-ae23-fff6cca968e8" providerId="ADAL" clId="{3178ECEB-8BF4-40EB-A107-D68DBDC7D956}" dt="2025-10-13T15:42:05.320" v="539" actId="1036"/>
          <ac:picMkLst>
            <pc:docMk/>
            <pc:sldMk cId="2285285176" sldId="523"/>
            <ac:picMk id="1042" creationId="{8C412D07-4B38-E0B0-6E1C-8CEEF68CEB86}"/>
          </ac:picMkLst>
        </pc:picChg>
        <pc:picChg chg="add mod">
          <ac:chgData name="Casey Wolfe" userId="94e650f5-1230-4cad-ae23-fff6cca968e8" providerId="ADAL" clId="{3178ECEB-8BF4-40EB-A107-D68DBDC7D956}" dt="2025-10-13T15:38:28.815" v="364" actId="1036"/>
          <ac:picMkLst>
            <pc:docMk/>
            <pc:sldMk cId="2285285176" sldId="523"/>
            <ac:picMk id="1044" creationId="{5BC163BD-B29F-481B-3702-A33DA6F4131B}"/>
          </ac:picMkLst>
        </pc:picChg>
        <pc:picChg chg="add del mod">
          <ac:chgData name="Casey Wolfe" userId="94e650f5-1230-4cad-ae23-fff6cca968e8" providerId="ADAL" clId="{3178ECEB-8BF4-40EB-A107-D68DBDC7D956}" dt="2025-10-13T15:41:09.180" v="507" actId="478"/>
          <ac:picMkLst>
            <pc:docMk/>
            <pc:sldMk cId="2285285176" sldId="523"/>
            <ac:picMk id="1046" creationId="{7DD1794A-D8CA-3916-79C7-15A84C4F7B62}"/>
          </ac:picMkLst>
        </pc:picChg>
        <pc:picChg chg="add mod">
          <ac:chgData name="Casey Wolfe" userId="94e650f5-1230-4cad-ae23-fff6cca968e8" providerId="ADAL" clId="{3178ECEB-8BF4-40EB-A107-D68DBDC7D956}" dt="2025-10-13T15:39:52.416" v="420" actId="1038"/>
          <ac:picMkLst>
            <pc:docMk/>
            <pc:sldMk cId="2285285176" sldId="523"/>
            <ac:picMk id="1048" creationId="{609E66DB-73B8-0C39-7E49-5DA24EF9BA3D}"/>
          </ac:picMkLst>
        </pc:picChg>
      </pc:sldChg>
      <pc:sldMasterChg chg="modTransition delSldLayout modSldLayout">
        <pc:chgData name="Casey Wolfe" userId="94e650f5-1230-4cad-ae23-fff6cca968e8" providerId="ADAL" clId="{3178ECEB-8BF4-40EB-A107-D68DBDC7D956}" dt="2025-10-13T16:55:48.648" v="580" actId="2696"/>
        <pc:sldMasterMkLst>
          <pc:docMk/>
          <pc:sldMasterMk cId="3825713295" sldId="2147483648"/>
        </pc:sldMasterMkLst>
        <pc:sldLayoutChg chg="modTransition">
          <pc:chgData name="Casey Wolfe" userId="94e650f5-1230-4cad-ae23-fff6cca968e8" providerId="ADAL" clId="{3178ECEB-8BF4-40EB-A107-D68DBDC7D956}" dt="2025-10-13T16:45:39.695" v="576"/>
          <pc:sldLayoutMkLst>
            <pc:docMk/>
            <pc:sldMasterMk cId="3825713295" sldId="2147483648"/>
            <pc:sldLayoutMk cId="2121822033" sldId="2147483649"/>
          </pc:sldLayoutMkLst>
        </pc:sldLayoutChg>
        <pc:sldLayoutChg chg="modTransition">
          <pc:chgData name="Casey Wolfe" userId="94e650f5-1230-4cad-ae23-fff6cca968e8" providerId="ADAL" clId="{3178ECEB-8BF4-40EB-A107-D68DBDC7D956}" dt="2025-10-13T16:45:39.695" v="576"/>
          <pc:sldLayoutMkLst>
            <pc:docMk/>
            <pc:sldMasterMk cId="3825713295" sldId="2147483648"/>
            <pc:sldLayoutMk cId="2000868454" sldId="2147483650"/>
          </pc:sldLayoutMkLst>
        </pc:sldLayoutChg>
        <pc:sldLayoutChg chg="modTransition">
          <pc:chgData name="Casey Wolfe" userId="94e650f5-1230-4cad-ae23-fff6cca968e8" providerId="ADAL" clId="{3178ECEB-8BF4-40EB-A107-D68DBDC7D956}" dt="2025-10-13T16:45:39.695" v="576"/>
          <pc:sldLayoutMkLst>
            <pc:docMk/>
            <pc:sldMasterMk cId="3825713295" sldId="2147483648"/>
            <pc:sldLayoutMk cId="3487943389" sldId="2147483651"/>
          </pc:sldLayoutMkLst>
        </pc:sldLayoutChg>
        <pc:sldLayoutChg chg="modTransition">
          <pc:chgData name="Casey Wolfe" userId="94e650f5-1230-4cad-ae23-fff6cca968e8" providerId="ADAL" clId="{3178ECEB-8BF4-40EB-A107-D68DBDC7D956}" dt="2025-10-13T16:45:39.695" v="576"/>
          <pc:sldLayoutMkLst>
            <pc:docMk/>
            <pc:sldMasterMk cId="3825713295" sldId="2147483648"/>
            <pc:sldLayoutMk cId="2340929058" sldId="2147483660"/>
          </pc:sldLayoutMkLst>
        </pc:sldLayoutChg>
        <pc:sldLayoutChg chg="modTransition">
          <pc:chgData name="Casey Wolfe" userId="94e650f5-1230-4cad-ae23-fff6cca968e8" providerId="ADAL" clId="{3178ECEB-8BF4-40EB-A107-D68DBDC7D956}" dt="2025-10-13T16:45:39.695" v="576"/>
          <pc:sldLayoutMkLst>
            <pc:docMk/>
            <pc:sldMasterMk cId="3825713295" sldId="2147483648"/>
            <pc:sldLayoutMk cId="3154911436" sldId="2147483661"/>
          </pc:sldLayoutMkLst>
        </pc:sldLayoutChg>
        <pc:sldLayoutChg chg="modTransition">
          <pc:chgData name="Casey Wolfe" userId="94e650f5-1230-4cad-ae23-fff6cca968e8" providerId="ADAL" clId="{3178ECEB-8BF4-40EB-A107-D68DBDC7D956}" dt="2025-10-13T16:45:39.695" v="576"/>
          <pc:sldLayoutMkLst>
            <pc:docMk/>
            <pc:sldMasterMk cId="3825713295" sldId="2147483648"/>
            <pc:sldLayoutMk cId="3123081427" sldId="2147483662"/>
          </pc:sldLayoutMkLst>
        </pc:sldLayoutChg>
        <pc:sldLayoutChg chg="modTransition">
          <pc:chgData name="Casey Wolfe" userId="94e650f5-1230-4cad-ae23-fff6cca968e8" providerId="ADAL" clId="{3178ECEB-8BF4-40EB-A107-D68DBDC7D956}" dt="2025-10-13T16:45:39.695" v="576"/>
          <pc:sldLayoutMkLst>
            <pc:docMk/>
            <pc:sldMasterMk cId="3825713295" sldId="2147483648"/>
            <pc:sldLayoutMk cId="3002312353" sldId="2147483663"/>
          </pc:sldLayoutMkLst>
        </pc:sldLayoutChg>
        <pc:sldLayoutChg chg="modTransition">
          <pc:chgData name="Casey Wolfe" userId="94e650f5-1230-4cad-ae23-fff6cca968e8" providerId="ADAL" clId="{3178ECEB-8BF4-40EB-A107-D68DBDC7D956}" dt="2025-10-13T16:45:39.695" v="576"/>
          <pc:sldLayoutMkLst>
            <pc:docMk/>
            <pc:sldMasterMk cId="3825713295" sldId="2147483648"/>
            <pc:sldLayoutMk cId="836347028" sldId="2147483664"/>
          </pc:sldLayoutMkLst>
        </pc:sldLayoutChg>
        <pc:sldLayoutChg chg="modTransition">
          <pc:chgData name="Casey Wolfe" userId="94e650f5-1230-4cad-ae23-fff6cca968e8" providerId="ADAL" clId="{3178ECEB-8BF4-40EB-A107-D68DBDC7D956}" dt="2025-10-13T16:45:39.695" v="576"/>
          <pc:sldLayoutMkLst>
            <pc:docMk/>
            <pc:sldMasterMk cId="3825713295" sldId="2147483648"/>
            <pc:sldLayoutMk cId="548421847" sldId="2147483665"/>
          </pc:sldLayoutMkLst>
        </pc:sldLayoutChg>
        <pc:sldLayoutChg chg="modTransition">
          <pc:chgData name="Casey Wolfe" userId="94e650f5-1230-4cad-ae23-fff6cca968e8" providerId="ADAL" clId="{3178ECEB-8BF4-40EB-A107-D68DBDC7D956}" dt="2025-10-13T16:45:39.695" v="576"/>
          <pc:sldLayoutMkLst>
            <pc:docMk/>
            <pc:sldMasterMk cId="3825713295" sldId="2147483648"/>
            <pc:sldLayoutMk cId="1353217516" sldId="2147483666"/>
          </pc:sldLayoutMkLst>
        </pc:sldLayoutChg>
        <pc:sldLayoutChg chg="modTransition">
          <pc:chgData name="Casey Wolfe" userId="94e650f5-1230-4cad-ae23-fff6cca968e8" providerId="ADAL" clId="{3178ECEB-8BF4-40EB-A107-D68DBDC7D956}" dt="2025-10-13T16:45:39.695" v="576"/>
          <pc:sldLayoutMkLst>
            <pc:docMk/>
            <pc:sldMasterMk cId="3825713295" sldId="2147483648"/>
            <pc:sldLayoutMk cId="382353008" sldId="2147483667"/>
          </pc:sldLayoutMkLst>
        </pc:sldLayoutChg>
        <pc:sldLayoutChg chg="modTransition">
          <pc:chgData name="Casey Wolfe" userId="94e650f5-1230-4cad-ae23-fff6cca968e8" providerId="ADAL" clId="{3178ECEB-8BF4-40EB-A107-D68DBDC7D956}" dt="2025-10-13T16:45:39.695" v="576"/>
          <pc:sldLayoutMkLst>
            <pc:docMk/>
            <pc:sldMasterMk cId="3825713295" sldId="2147483648"/>
            <pc:sldLayoutMk cId="3266603862" sldId="2147483668"/>
          </pc:sldLayoutMkLst>
        </pc:sldLayoutChg>
        <pc:sldLayoutChg chg="modTransition">
          <pc:chgData name="Casey Wolfe" userId="94e650f5-1230-4cad-ae23-fff6cca968e8" providerId="ADAL" clId="{3178ECEB-8BF4-40EB-A107-D68DBDC7D956}" dt="2025-10-13T16:45:39.695" v="576"/>
          <pc:sldLayoutMkLst>
            <pc:docMk/>
            <pc:sldMasterMk cId="3825713295" sldId="2147483648"/>
            <pc:sldLayoutMk cId="3054692349" sldId="2147483669"/>
          </pc:sldLayoutMkLst>
        </pc:sldLayoutChg>
        <pc:sldLayoutChg chg="modTransition">
          <pc:chgData name="Casey Wolfe" userId="94e650f5-1230-4cad-ae23-fff6cca968e8" providerId="ADAL" clId="{3178ECEB-8BF4-40EB-A107-D68DBDC7D956}" dt="2025-10-13T16:45:39.695" v="576"/>
          <pc:sldLayoutMkLst>
            <pc:docMk/>
            <pc:sldMasterMk cId="3825713295" sldId="2147483648"/>
            <pc:sldLayoutMk cId="395921030" sldId="2147483670"/>
          </pc:sldLayoutMkLst>
        </pc:sldLayoutChg>
        <pc:sldLayoutChg chg="modTransition">
          <pc:chgData name="Casey Wolfe" userId="94e650f5-1230-4cad-ae23-fff6cca968e8" providerId="ADAL" clId="{3178ECEB-8BF4-40EB-A107-D68DBDC7D956}" dt="2025-10-13T16:45:39.695" v="576"/>
          <pc:sldLayoutMkLst>
            <pc:docMk/>
            <pc:sldMasterMk cId="3825713295" sldId="2147483648"/>
            <pc:sldLayoutMk cId="614282294" sldId="2147483671"/>
          </pc:sldLayoutMkLst>
        </pc:sldLayoutChg>
        <pc:sldLayoutChg chg="modTransition">
          <pc:chgData name="Casey Wolfe" userId="94e650f5-1230-4cad-ae23-fff6cca968e8" providerId="ADAL" clId="{3178ECEB-8BF4-40EB-A107-D68DBDC7D956}" dt="2025-10-13T16:45:39.695" v="576"/>
          <pc:sldLayoutMkLst>
            <pc:docMk/>
            <pc:sldMasterMk cId="3825713295" sldId="2147483648"/>
            <pc:sldLayoutMk cId="3067247868" sldId="2147483672"/>
          </pc:sldLayoutMkLst>
        </pc:sldLayoutChg>
        <pc:sldLayoutChg chg="modTransition">
          <pc:chgData name="Casey Wolfe" userId="94e650f5-1230-4cad-ae23-fff6cca968e8" providerId="ADAL" clId="{3178ECEB-8BF4-40EB-A107-D68DBDC7D956}" dt="2025-10-13T16:45:39.695" v="576"/>
          <pc:sldLayoutMkLst>
            <pc:docMk/>
            <pc:sldMasterMk cId="3825713295" sldId="2147483648"/>
            <pc:sldLayoutMk cId="2790638507" sldId="2147483673"/>
          </pc:sldLayoutMkLst>
        </pc:sldLayoutChg>
        <pc:sldLayoutChg chg="modTransition">
          <pc:chgData name="Casey Wolfe" userId="94e650f5-1230-4cad-ae23-fff6cca968e8" providerId="ADAL" clId="{3178ECEB-8BF4-40EB-A107-D68DBDC7D956}" dt="2025-10-13T16:45:39.695" v="576"/>
          <pc:sldLayoutMkLst>
            <pc:docMk/>
            <pc:sldMasterMk cId="3825713295" sldId="2147483648"/>
            <pc:sldLayoutMk cId="40109744" sldId="2147483674"/>
          </pc:sldLayoutMkLst>
        </pc:sldLayoutChg>
        <pc:sldLayoutChg chg="modTransition">
          <pc:chgData name="Casey Wolfe" userId="94e650f5-1230-4cad-ae23-fff6cca968e8" providerId="ADAL" clId="{3178ECEB-8BF4-40EB-A107-D68DBDC7D956}" dt="2025-10-13T16:45:39.695" v="576"/>
          <pc:sldLayoutMkLst>
            <pc:docMk/>
            <pc:sldMasterMk cId="3825713295" sldId="2147483648"/>
            <pc:sldLayoutMk cId="3896198701" sldId="2147483675"/>
          </pc:sldLayoutMkLst>
        </pc:sldLayoutChg>
        <pc:sldLayoutChg chg="modTransition">
          <pc:chgData name="Casey Wolfe" userId="94e650f5-1230-4cad-ae23-fff6cca968e8" providerId="ADAL" clId="{3178ECEB-8BF4-40EB-A107-D68DBDC7D956}" dt="2025-10-13T16:45:39.695" v="576"/>
          <pc:sldLayoutMkLst>
            <pc:docMk/>
            <pc:sldMasterMk cId="3825713295" sldId="2147483648"/>
            <pc:sldLayoutMk cId="1601467312" sldId="2147483676"/>
          </pc:sldLayoutMkLst>
        </pc:sldLayoutChg>
        <pc:sldLayoutChg chg="del modTransition">
          <pc:chgData name="Casey Wolfe" userId="94e650f5-1230-4cad-ae23-fff6cca968e8" providerId="ADAL" clId="{3178ECEB-8BF4-40EB-A107-D68DBDC7D956}" dt="2025-10-13T16:55:48.648" v="580" actId="2696"/>
          <pc:sldLayoutMkLst>
            <pc:docMk/>
            <pc:sldMasterMk cId="3825713295" sldId="2147483648"/>
            <pc:sldLayoutMk cId="4057166054" sldId="2147483677"/>
          </pc:sldLayoutMkLst>
        </pc:sldLayoutChg>
      </pc:sldMasterChg>
    </pc:docChg>
  </pc:docChgLst>
</pc:chgInfo>
</file>

<file path=ppt/comments/modernComment_207_E7872744.xml><?xml version="1.0" encoding="utf-8"?>
<p188:cmLst xmlns:a="http://schemas.openxmlformats.org/drawingml/2006/main" xmlns:r="http://schemas.openxmlformats.org/officeDocument/2006/relationships" xmlns:p188="http://schemas.microsoft.com/office/powerpoint/2018/8/main">
  <p188:cm id="{C32021B1-3A8B-4472-841A-C2B8B2331766}" authorId="{A2576822-1BAC-BA35-B313-91E1DB083FF0}" created="2025-10-13T14:40:06.172">
    <pc:sldMkLst xmlns:pc="http://schemas.microsoft.com/office/powerpoint/2013/main/command">
      <pc:docMk/>
      <pc:sldMk cId="3884394308" sldId="519"/>
    </pc:sldMkLst>
    <p188:replyLst>
      <p188:reply id="{301605E8-EECA-4A50-AE45-442C5AEF4E3D}" authorId="{2DE19A5F-FBAF-63FA-2509-A4055AD19862}" created="2025-10-13T14:42:45.633">
        <p188:txBody>
          <a:bodyPr/>
          <a:lstStyle/>
          <a:p>
            <a:r>
              <a:rPr lang="en-US"/>
              <a:t>Yes, this was originally showing how we are expanding. Might be irrelevant now </a:t>
            </a:r>
          </a:p>
        </p188:txBody>
      </p188:reply>
    </p188:replyLst>
    <p188:txBody>
      <a:bodyPr/>
      <a:lstStyle/>
      <a:p>
        <a:r>
          <a:rPr lang="en-US"/>
          <a:t>[@Casey Wolfe] is this the location of the associations we currently work with? </a:t>
        </a:r>
      </a:p>
    </p188:txBody>
    <p188:extLst>
      <p:ext xmlns:p="http://schemas.openxmlformats.org/presentationml/2006/main" uri="{57CB4572-C831-44C2-8A1C-0ADB6CCDFE69}">
        <p223:reactions xmlns:p223="http://schemas.microsoft.com/office/powerpoint/2022/03/main">
          <p223:rxn type="👍">
            <p223:instance time="2025-10-13T14:44:39.604" authorId="{A2576822-1BAC-BA35-B313-91E1DB083FF0}"/>
          </p223:rxn>
        </p223:reaction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0EC053-0C38-D56F-D485-B41427B460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FD79D69-2C7C-EB83-3228-7097F17BC1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B84AF4C-7839-B24E-B76A-13F9F4156B9B}" type="datetimeFigureOut">
              <a:rPr lang="en-US" smtClean="0"/>
              <a:t>10/13/2025</a:t>
            </a:fld>
            <a:endParaRPr lang="en-US"/>
          </a:p>
        </p:txBody>
      </p:sp>
      <p:sp>
        <p:nvSpPr>
          <p:cNvPr id="4" name="Footer Placeholder 3">
            <a:extLst>
              <a:ext uri="{FF2B5EF4-FFF2-40B4-BE49-F238E27FC236}">
                <a16:creationId xmlns:a16="http://schemas.microsoft.com/office/drawing/2014/main" id="{6B839589-8CA0-B3D0-DF1E-B39BFB2E6F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755E10F-0A7A-44D5-DF3F-91C5989E670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3E098F-8915-9446-8C3D-F6D82F4D51BF}" type="slidenum">
              <a:rPr lang="en-US" smtClean="0"/>
              <a:t>‹#›</a:t>
            </a:fld>
            <a:endParaRPr lang="en-US"/>
          </a:p>
        </p:txBody>
      </p:sp>
    </p:spTree>
    <p:extLst>
      <p:ext uri="{BB962C8B-B14F-4D97-AF65-F5344CB8AC3E}">
        <p14:creationId xmlns:p14="http://schemas.microsoft.com/office/powerpoint/2010/main" val="79568546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8606ED-0B5D-5D46-B39B-83FCB1F5AE73}" type="datetimeFigureOut">
              <a:rPr lang="en-US" smtClean="0"/>
              <a:t>10/13/2025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6FAD1A-903F-AD4F-BC01-3233E3DDDF37}" type="slidenum">
              <a:rPr lang="en-US" smtClean="0"/>
              <a:t>‹#›</a:t>
            </a:fld>
            <a:endParaRPr lang="en-US"/>
          </a:p>
        </p:txBody>
      </p:sp>
    </p:spTree>
    <p:extLst>
      <p:ext uri="{BB962C8B-B14F-4D97-AF65-F5344CB8AC3E}">
        <p14:creationId xmlns:p14="http://schemas.microsoft.com/office/powerpoint/2010/main" val="3081957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[Speaker notes]</a:t>
            </a:r>
          </a:p>
          <a:p>
            <a:r>
              <a:rPr lang="en-US" sz="1200" b="0" i="0" kern="1200">
                <a:solidFill>
                  <a:schemeClr val="tx1"/>
                </a:solidFill>
                <a:effectLst/>
                <a:latin typeface="+mn-lt"/>
                <a:ea typeface="+mn-ea"/>
                <a:cs typeface="+mn-cs"/>
              </a:rPr>
              <a:t>Welcome the client. Introduce yourself and your role. Mention that this session is tailored for their organization and today’s goal is to explore how Integris can support their IT strategy. Acknowledge their presence and thank them for their time.</a:t>
            </a:r>
            <a:endParaRPr lang="en-US"/>
          </a:p>
        </p:txBody>
      </p:sp>
      <p:sp>
        <p:nvSpPr>
          <p:cNvPr id="4" name="Slide Number Placeholder 3"/>
          <p:cNvSpPr>
            <a:spLocks noGrp="1"/>
          </p:cNvSpPr>
          <p:nvPr>
            <p:ph type="sldNum" sz="quarter" idx="5"/>
          </p:nvPr>
        </p:nvSpPr>
        <p:spPr/>
        <p:txBody>
          <a:bodyPr/>
          <a:lstStyle/>
          <a:p>
            <a:fld id="{E56FAD1A-903F-AD4F-BC01-3233E3DDDF37}" type="slidenum">
              <a:rPr lang="en-US" smtClean="0"/>
              <a:t>1</a:t>
            </a:fld>
            <a:endParaRPr lang="en-US"/>
          </a:p>
        </p:txBody>
      </p:sp>
    </p:spTree>
    <p:extLst>
      <p:ext uri="{BB962C8B-B14F-4D97-AF65-F5344CB8AC3E}">
        <p14:creationId xmlns:p14="http://schemas.microsoft.com/office/powerpoint/2010/main" val="3421976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991C0-3496-A756-89CF-081C2C6435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8D457C-B186-564A-9DA5-CB6C54F8E9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5BC948-E3D8-D765-C420-A4C670062FF8}"/>
              </a:ext>
            </a:extLst>
          </p:cNvPr>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Clutch is a valuable resource for buyers of B2B services, such as marketing and IT, because it provides verified, in-depth information that builds trust and helps buyers find the right partner</a:t>
            </a:r>
          </a:p>
          <a:p>
            <a:r>
              <a:rPr lang="en-US" sz="1200" b="0" i="0" u="none" strike="noStrike" kern="1200" dirty="0">
                <a:solidFill>
                  <a:schemeClr val="tx1"/>
                </a:solidFill>
                <a:effectLst/>
                <a:latin typeface="+mn-lt"/>
                <a:ea typeface="+mn-ea"/>
                <a:cs typeface="+mn-cs"/>
              </a:rPr>
              <a:t>.Buyers can cut through marketing hype by consulting a transparent third-party platform that is committed to filtering out fake reviews. </a:t>
            </a:r>
          </a:p>
          <a:p>
            <a:r>
              <a:rPr lang="en-US" sz="1200" b="0" i="0" u="none" strike="noStrike" kern="1200" dirty="0">
                <a:solidFill>
                  <a:schemeClr val="tx1"/>
                </a:solidFill>
                <a:effectLst/>
                <a:latin typeface="+mn-lt"/>
                <a:ea typeface="+mn-ea"/>
                <a:cs typeface="+mn-cs"/>
              </a:rPr>
              <a:t>Reasons Clutch is a valuable resource for buyers</a:t>
            </a:r>
          </a:p>
          <a:p>
            <a:r>
              <a:rPr lang="en-US" sz="1200" b="1" i="0" u="none" strike="noStrike" kern="1200" dirty="0">
                <a:solidFill>
                  <a:schemeClr val="tx1"/>
                </a:solidFill>
                <a:effectLst/>
                <a:latin typeface="+mn-lt"/>
                <a:ea typeface="+mn-ea"/>
                <a:cs typeface="+mn-cs"/>
              </a:rPr>
              <a:t>Authenticity and trustworthiness</a:t>
            </a:r>
            <a:r>
              <a:rPr lang="en-US" sz="1200" b="0" i="0" u="none" strike="noStrike" kern="1200" dirty="0">
                <a:solidFill>
                  <a:schemeClr val="tx1"/>
                </a:solidFill>
                <a:effectLst/>
                <a:latin typeface="+mn-lt"/>
                <a:ea typeface="+mn-ea"/>
                <a:cs typeface="+mn-cs"/>
              </a:rPr>
              <a:t>. Clutch's rigorous verification process involves interviewing clients directly to confirm the legitimacy of reviews. This gives buyers confidence that the feedback is from real customers, which is a top priority for B2B purchasing decisions.</a:t>
            </a:r>
          </a:p>
          <a:p>
            <a:r>
              <a:rPr lang="en-US" sz="1200" b="1" i="0" u="none" strike="noStrike" kern="1200" dirty="0">
                <a:solidFill>
                  <a:schemeClr val="tx1"/>
                </a:solidFill>
                <a:effectLst/>
                <a:latin typeface="+mn-lt"/>
                <a:ea typeface="+mn-ea"/>
                <a:cs typeface="+mn-cs"/>
              </a:rPr>
              <a:t>Access to reliable information</a:t>
            </a:r>
            <a:r>
              <a:rPr lang="en-US" sz="1200" b="0" i="0" u="none" strike="noStrike" kern="1200" dirty="0">
                <a:solidFill>
                  <a:schemeClr val="tx1"/>
                </a:solidFill>
                <a:effectLst/>
                <a:latin typeface="+mn-lt"/>
                <a:ea typeface="+mn-ea"/>
                <a:cs typeface="+mn-cs"/>
              </a:rPr>
              <a:t>. Buyers can find detailed, first-hand accounts of a company's performance, including feedback on project quality, timeliness, and customer service. This provides a more reliable picture of a potential partnership than a company's own website testimonials.</a:t>
            </a:r>
          </a:p>
          <a:p>
            <a:r>
              <a:rPr lang="en-US" sz="1200" b="1" i="0" u="none" strike="noStrike" kern="1200" dirty="0">
                <a:solidFill>
                  <a:schemeClr val="tx1"/>
                </a:solidFill>
                <a:effectLst/>
                <a:latin typeface="+mn-lt"/>
                <a:ea typeface="+mn-ea"/>
                <a:cs typeface="+mn-cs"/>
              </a:rPr>
              <a:t>In-depth case studies</a:t>
            </a:r>
            <a:r>
              <a:rPr lang="en-US" sz="1200" b="0" i="0" u="none" strike="noStrike" kern="1200" dirty="0">
                <a:solidFill>
                  <a:schemeClr val="tx1"/>
                </a:solidFill>
                <a:effectLst/>
                <a:latin typeface="+mn-lt"/>
                <a:ea typeface="+mn-ea"/>
                <a:cs typeface="+mn-cs"/>
              </a:rPr>
              <a:t>. In addition to reviews, Clutch provides comprehensive case studies on service providers. These offer deeper insights into a company's capabilities and past successes, which helps inform purchasing decisions.</a:t>
            </a:r>
          </a:p>
          <a:p>
            <a:r>
              <a:rPr lang="en-US" sz="1200" b="1" i="0" u="none" strike="noStrike" kern="1200" dirty="0">
                <a:solidFill>
                  <a:schemeClr val="tx1"/>
                </a:solidFill>
                <a:effectLst/>
                <a:latin typeface="+mn-lt"/>
                <a:ea typeface="+mn-ea"/>
                <a:cs typeface="+mn-cs"/>
              </a:rPr>
              <a:t>Data for evaluating providers</a:t>
            </a:r>
            <a:r>
              <a:rPr lang="en-US" sz="1200" b="0" i="0" u="none" strike="noStrike" kern="1200" dirty="0">
                <a:solidFill>
                  <a:schemeClr val="tx1"/>
                </a:solidFill>
                <a:effectLst/>
                <a:latin typeface="+mn-lt"/>
                <a:ea typeface="+mn-ea"/>
                <a:cs typeface="+mn-cs"/>
              </a:rPr>
              <a:t>. Clutch collects information on quantitative factors like a provider's client list, industry recognition, and market presence, allowing buyers to compare multiple companies objectively.</a:t>
            </a:r>
          </a:p>
          <a:p>
            <a:r>
              <a:rPr lang="en-US" sz="1200" b="1" i="0" u="none" strike="noStrike" kern="1200" dirty="0">
                <a:solidFill>
                  <a:schemeClr val="tx1"/>
                </a:solidFill>
                <a:effectLst/>
                <a:latin typeface="+mn-lt"/>
                <a:ea typeface="+mn-ea"/>
                <a:cs typeface="+mn-cs"/>
              </a:rPr>
              <a:t>Identification of top performers</a:t>
            </a:r>
            <a:r>
              <a:rPr lang="en-US" sz="1200" b="0" i="0" u="none" strike="noStrike" kern="1200" dirty="0">
                <a:solidFill>
                  <a:schemeClr val="tx1"/>
                </a:solidFill>
                <a:effectLst/>
                <a:latin typeface="+mn-lt"/>
                <a:ea typeface="+mn-ea"/>
                <a:cs typeface="+mn-cs"/>
              </a:rPr>
              <a:t>. The platform maps service providers in "Leaders Matrices" based on their area of focus and ability to deliver. This enables buyers to quickly identify top-performing companies that meet their specific needs, whether for a one-off project or a long-term relationship.</a:t>
            </a:r>
          </a:p>
          <a:p>
            <a:r>
              <a:rPr lang="en-US" sz="1200" b="1" i="0" u="none" strike="noStrike" kern="1200" dirty="0">
                <a:solidFill>
                  <a:schemeClr val="tx1"/>
                </a:solidFill>
                <a:effectLst/>
                <a:latin typeface="+mn-lt"/>
                <a:ea typeface="+mn-ea"/>
                <a:cs typeface="+mn-cs"/>
              </a:rPr>
              <a:t>Targeted search and matchmaking</a:t>
            </a:r>
            <a:r>
              <a:rPr lang="en-US" sz="1200" b="0" i="0" u="none" strike="noStrike" kern="1200" dirty="0">
                <a:solidFill>
                  <a:schemeClr val="tx1"/>
                </a:solidFill>
                <a:effectLst/>
                <a:latin typeface="+mn-lt"/>
                <a:ea typeface="+mn-ea"/>
                <a:cs typeface="+mn-cs"/>
              </a:rPr>
              <a:t>. Through search tools like </a:t>
            </a:r>
            <a:r>
              <a:rPr lang="en-US" sz="1200" b="0" i="0" u="none" strike="noStrike" kern="1200" dirty="0" err="1">
                <a:solidFill>
                  <a:schemeClr val="tx1"/>
                </a:solidFill>
                <a:effectLst/>
                <a:latin typeface="+mn-lt"/>
                <a:ea typeface="+mn-ea"/>
                <a:cs typeface="+mn-cs"/>
              </a:rPr>
              <a:t>SmartMatch</a:t>
            </a:r>
            <a:r>
              <a:rPr lang="en-US" sz="1200" b="0" i="0" u="none" strike="noStrike" kern="1200" dirty="0">
                <a:solidFill>
                  <a:schemeClr val="tx1"/>
                </a:solidFill>
                <a:effectLst/>
                <a:latin typeface="+mn-lt"/>
                <a:ea typeface="+mn-ea"/>
                <a:cs typeface="+mn-cs"/>
              </a:rPr>
              <a:t> and Clutch AI, buyers can narrow down providers based on specific criteria, such as location, budget, and industry expertise. The platform can even create a shortlist of qualified providers tailored to a buyer's business.</a:t>
            </a:r>
          </a:p>
          <a:p>
            <a:r>
              <a:rPr lang="en-US" sz="1200" b="1" i="0" u="none" strike="noStrike" kern="1200" dirty="0">
                <a:solidFill>
                  <a:schemeClr val="tx1"/>
                </a:solidFill>
                <a:effectLst/>
                <a:latin typeface="+mn-lt"/>
                <a:ea typeface="+mn-ea"/>
                <a:cs typeface="+mn-cs"/>
              </a:rPr>
              <a:t>Transparency and cost data</a:t>
            </a:r>
            <a:r>
              <a:rPr lang="en-US" sz="1200" b="0" i="0" u="none" strike="noStrike" kern="1200" dirty="0">
                <a:solidFill>
                  <a:schemeClr val="tx1"/>
                </a:solidFill>
                <a:effectLst/>
                <a:latin typeface="+mn-lt"/>
                <a:ea typeface="+mn-ea"/>
                <a:cs typeface="+mn-cs"/>
              </a:rPr>
              <a:t>. Some reviews provide objective data, such as the general cost and scope of a project, which helps buyers budget and plan more effectively. This transparency is a key factor for many B2B purchasers. </a:t>
            </a:r>
          </a:p>
          <a:p>
            <a:endParaRPr lang="en-US" dirty="0"/>
          </a:p>
        </p:txBody>
      </p:sp>
      <p:sp>
        <p:nvSpPr>
          <p:cNvPr id="4" name="Slide Number Placeholder 3">
            <a:extLst>
              <a:ext uri="{FF2B5EF4-FFF2-40B4-BE49-F238E27FC236}">
                <a16:creationId xmlns:a16="http://schemas.microsoft.com/office/drawing/2014/main" id="{9B84E22B-4C5A-FCCC-0BC4-769B63DD69A1}"/>
              </a:ext>
            </a:extLst>
          </p:cNvPr>
          <p:cNvSpPr>
            <a:spLocks noGrp="1"/>
          </p:cNvSpPr>
          <p:nvPr>
            <p:ph type="sldNum" sz="quarter" idx="5"/>
          </p:nvPr>
        </p:nvSpPr>
        <p:spPr/>
        <p:txBody>
          <a:bodyPr/>
          <a:lstStyle/>
          <a:p>
            <a:fld id="{E56FAD1A-903F-AD4F-BC01-3233E3DDDF37}" type="slidenum">
              <a:rPr lang="en-US" smtClean="0"/>
              <a:t>11</a:t>
            </a:fld>
            <a:endParaRPr lang="en-US"/>
          </a:p>
        </p:txBody>
      </p:sp>
    </p:spTree>
    <p:extLst>
      <p:ext uri="{BB962C8B-B14F-4D97-AF65-F5344CB8AC3E}">
        <p14:creationId xmlns:p14="http://schemas.microsoft.com/office/powerpoint/2010/main" val="2511146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[Talking points] </a:t>
            </a:r>
          </a:p>
          <a:p>
            <a:pPr marL="0" indent="0">
              <a:buFontTx/>
              <a:buNone/>
            </a:pPr>
            <a:r>
              <a:rPr lang="en-US"/>
              <a:t>We take a client-centric approach. Our fully managed services are centered around you, which is what the flywheel indicates.  </a:t>
            </a:r>
          </a:p>
          <a:p>
            <a:pPr marL="0" indent="0">
              <a:buFontTx/>
              <a:buNone/>
            </a:pPr>
            <a:r>
              <a:rPr lang="en-US"/>
              <a:t>With our clients in the middle, we surround them with a dedicated team of experts, robust resources, and unwavering support to ensure your success. </a:t>
            </a:r>
          </a:p>
          <a:p>
            <a:pPr marL="0" indent="0">
              <a:buFontTx/>
              <a:buNone/>
            </a:pPr>
            <a:r>
              <a:rPr lang="en-US"/>
              <a:t>All teams work together (inner wheel) providing premium technology solutions (represented in the outer rim).</a:t>
            </a:r>
          </a:p>
          <a:p>
            <a:endParaRPr lang="en-US"/>
          </a:p>
        </p:txBody>
      </p:sp>
      <p:sp>
        <p:nvSpPr>
          <p:cNvPr id="4" name="Slide Number Placeholder 3"/>
          <p:cNvSpPr>
            <a:spLocks noGrp="1"/>
          </p:cNvSpPr>
          <p:nvPr>
            <p:ph type="sldNum" sz="quarter" idx="5"/>
          </p:nvPr>
        </p:nvSpPr>
        <p:spPr/>
        <p:txBody>
          <a:bodyPr/>
          <a:lstStyle/>
          <a:p>
            <a:fld id="{E56FAD1A-903F-AD4F-BC01-3233E3DDDF37}" type="slidenum">
              <a:rPr lang="en-US" smtClean="0"/>
              <a:t>12</a:t>
            </a:fld>
            <a:endParaRPr lang="en-US"/>
          </a:p>
        </p:txBody>
      </p:sp>
    </p:spTree>
    <p:extLst>
      <p:ext uri="{BB962C8B-B14F-4D97-AF65-F5344CB8AC3E}">
        <p14:creationId xmlns:p14="http://schemas.microsoft.com/office/powerpoint/2010/main" val="2656741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p>
          <a:p>
            <a:r>
              <a:rPr lang="en-US" sz="1200" b="0" i="0" kern="1200">
                <a:solidFill>
                  <a:schemeClr val="tx1"/>
                </a:solidFill>
                <a:effectLst/>
                <a:latin typeface="+mn-lt"/>
                <a:ea typeface="+mn-ea"/>
                <a:cs typeface="+mn-cs"/>
              </a:rPr>
              <a:t>Summarize our service pillars—Managed Services, Cybersecurity, Cloud, GRC, and Advisory.</a:t>
            </a:r>
          </a:p>
          <a:p>
            <a:r>
              <a:rPr lang="en-US" sz="1200" b="0" i="0" kern="1200">
                <a:solidFill>
                  <a:schemeClr val="tx1"/>
                </a:solidFill>
                <a:effectLst/>
                <a:latin typeface="+mn-lt"/>
                <a:ea typeface="+mn-ea"/>
                <a:cs typeface="+mn-cs"/>
              </a:rPr>
              <a:t>Position Integris as a comprehensive, premier IT partner.</a:t>
            </a:r>
            <a:endParaRPr lang="en-US"/>
          </a:p>
        </p:txBody>
      </p:sp>
      <p:sp>
        <p:nvSpPr>
          <p:cNvPr id="4" name="Slide Number Placeholder 3"/>
          <p:cNvSpPr>
            <a:spLocks noGrp="1"/>
          </p:cNvSpPr>
          <p:nvPr>
            <p:ph type="sldNum" sz="quarter" idx="5"/>
          </p:nvPr>
        </p:nvSpPr>
        <p:spPr/>
        <p:txBody>
          <a:bodyPr/>
          <a:lstStyle/>
          <a:p>
            <a:fld id="{E56FAD1A-903F-AD4F-BC01-3233E3DDDF37}" type="slidenum">
              <a:rPr lang="en-US" smtClean="0"/>
              <a:t>13</a:t>
            </a:fld>
            <a:endParaRPr lang="en-US"/>
          </a:p>
        </p:txBody>
      </p:sp>
    </p:spTree>
    <p:extLst>
      <p:ext uri="{BB962C8B-B14F-4D97-AF65-F5344CB8AC3E}">
        <p14:creationId xmlns:p14="http://schemas.microsoft.com/office/powerpoint/2010/main" val="1027628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 </a:t>
            </a:r>
          </a:p>
          <a:p>
            <a:r>
              <a:rPr lang="en-US" sz="1200" b="0" i="0" kern="1200">
                <a:solidFill>
                  <a:schemeClr val="tx1"/>
                </a:solidFill>
                <a:effectLst/>
                <a:latin typeface="+mn-lt"/>
                <a:ea typeface="+mn-ea"/>
                <a:cs typeface="+mn-cs"/>
              </a:rPr>
              <a:t>Reinforce how recommendations align with the client’s needs and goals.</a:t>
            </a:r>
            <a:endParaRPr lang="en-US"/>
          </a:p>
        </p:txBody>
      </p:sp>
      <p:sp>
        <p:nvSpPr>
          <p:cNvPr id="4" name="Slide Number Placeholder 3"/>
          <p:cNvSpPr>
            <a:spLocks noGrp="1"/>
          </p:cNvSpPr>
          <p:nvPr>
            <p:ph type="sldNum" sz="quarter" idx="5"/>
          </p:nvPr>
        </p:nvSpPr>
        <p:spPr/>
        <p:txBody>
          <a:bodyPr/>
          <a:lstStyle/>
          <a:p>
            <a:fld id="{E56FAD1A-903F-AD4F-BC01-3233E3DDDF37}" type="slidenum">
              <a:rPr lang="en-US" smtClean="0"/>
              <a:t>14</a:t>
            </a:fld>
            <a:endParaRPr lang="en-US"/>
          </a:p>
        </p:txBody>
      </p:sp>
    </p:spTree>
    <p:extLst>
      <p:ext uri="{BB962C8B-B14F-4D97-AF65-F5344CB8AC3E}">
        <p14:creationId xmlns:p14="http://schemas.microsoft.com/office/powerpoint/2010/main" val="3451970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E51E9-AC6E-0222-BED6-70FBF245A8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5BB541-0E46-63E4-ADA8-6A201DAA70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3CC1B5-E07E-B989-4F59-285AC2514A3A}"/>
              </a:ext>
            </a:extLst>
          </p:cNvPr>
          <p:cNvSpPr>
            <a:spLocks noGrp="1"/>
          </p:cNvSpPr>
          <p:nvPr>
            <p:ph type="body" idx="1"/>
          </p:nvPr>
        </p:nvSpPr>
        <p:spPr/>
        <p:txBody>
          <a:bodyPr/>
          <a:lstStyle/>
          <a:p>
            <a:r>
              <a:rPr lang="en-US"/>
              <a:t>[Speaker notes] </a:t>
            </a:r>
          </a:p>
          <a:p>
            <a:r>
              <a:rPr lang="en-US" sz="1200" b="0" i="0" kern="1200">
                <a:solidFill>
                  <a:schemeClr val="tx1"/>
                </a:solidFill>
                <a:effectLst/>
                <a:latin typeface="+mn-lt"/>
                <a:ea typeface="+mn-ea"/>
                <a:cs typeface="+mn-cs"/>
              </a:rPr>
              <a:t>Reinforce how recommendations align with the client’s needs and goals.</a:t>
            </a:r>
            <a:endParaRPr lang="en-US"/>
          </a:p>
        </p:txBody>
      </p:sp>
      <p:sp>
        <p:nvSpPr>
          <p:cNvPr id="4" name="Slide Number Placeholder 3">
            <a:extLst>
              <a:ext uri="{FF2B5EF4-FFF2-40B4-BE49-F238E27FC236}">
                <a16:creationId xmlns:a16="http://schemas.microsoft.com/office/drawing/2014/main" id="{F9B4835A-6F69-0070-80AE-612A7A162009}"/>
              </a:ext>
            </a:extLst>
          </p:cNvPr>
          <p:cNvSpPr>
            <a:spLocks noGrp="1"/>
          </p:cNvSpPr>
          <p:nvPr>
            <p:ph type="sldNum" sz="quarter" idx="5"/>
          </p:nvPr>
        </p:nvSpPr>
        <p:spPr/>
        <p:txBody>
          <a:bodyPr/>
          <a:lstStyle/>
          <a:p>
            <a:fld id="{E56FAD1A-903F-AD4F-BC01-3233E3DDDF37}" type="slidenum">
              <a:rPr lang="en-US" smtClean="0"/>
              <a:t>15</a:t>
            </a:fld>
            <a:endParaRPr lang="en-US"/>
          </a:p>
        </p:txBody>
      </p:sp>
    </p:spTree>
    <p:extLst>
      <p:ext uri="{BB962C8B-B14F-4D97-AF65-F5344CB8AC3E}">
        <p14:creationId xmlns:p14="http://schemas.microsoft.com/office/powerpoint/2010/main" val="3947340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FC0BD-44F2-9257-1CFE-25B66A4C00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82FDB2-0821-7D4A-294B-1EBB7F57A2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C12C77-EB2F-6CF9-6D63-1B5BD0D8DE52}"/>
              </a:ext>
            </a:extLst>
          </p:cNvPr>
          <p:cNvSpPr>
            <a:spLocks noGrp="1"/>
          </p:cNvSpPr>
          <p:nvPr>
            <p:ph type="body" idx="1"/>
          </p:nvPr>
        </p:nvSpPr>
        <p:spPr/>
        <p:txBody>
          <a:bodyPr/>
          <a:lstStyle/>
          <a:p>
            <a:r>
              <a:rPr lang="en-US" b="0">
                <a:solidFill>
                  <a:srgbClr val="444444"/>
                </a:solidFill>
              </a:rPr>
              <a:t>[Talking points] </a:t>
            </a:r>
          </a:p>
          <a:p>
            <a:pPr marL="0" marR="0" lvl="0" indent="0" algn="l" defTabSz="914400" rtl="0" eaLnBrk="1" fontAlgn="auto" latinLnBrk="0" hangingPunct="1">
              <a:lnSpc>
                <a:spcPts val="1269"/>
              </a:lnSpc>
              <a:spcBef>
                <a:spcPts val="0"/>
              </a:spcBef>
              <a:spcAft>
                <a:spcPts val="0"/>
              </a:spcAft>
              <a:buClrTx/>
              <a:buSzTx/>
              <a:buFontTx/>
              <a:buNone/>
              <a:tabLst/>
              <a:defRPr/>
            </a:pPr>
            <a:r>
              <a:rPr lang="en-US"/>
              <a:t>Our first step is an assessment, to determine if you have all the tools necessary to secure your systems. We assess your system against our </a:t>
            </a:r>
            <a:r>
              <a:rPr lang="en-US">
                <a:solidFill>
                  <a:srgbClr val="444444"/>
                </a:solidFill>
              </a:rPr>
              <a:t>Responsible IT Architecture framework, which we’ve developed to help us determine where gaps are, or might be.</a:t>
            </a:r>
          </a:p>
          <a:p>
            <a:pPr>
              <a:lnSpc>
                <a:spcPts val="1269"/>
              </a:lnSpc>
            </a:pPr>
            <a:endParaRPr lang="en-US"/>
          </a:p>
          <a:p>
            <a:pPr>
              <a:lnSpc>
                <a:spcPts val="1269"/>
              </a:lnSpc>
            </a:pPr>
            <a:r>
              <a:rPr lang="en-US"/>
              <a:t>Some of these things might be to ensure that you: Meet all your regulatory burdens; Qualify for cyber risk insurance; Have proper authentications and access protocols; Secure all your endpoints; Install tools that filter and quarantine content; Calibrate your backups to match your usage and data needs; Create a network of defense that catches hacks outside and inside your systems.</a:t>
            </a:r>
          </a:p>
        </p:txBody>
      </p:sp>
      <p:sp>
        <p:nvSpPr>
          <p:cNvPr id="4" name="Slide Number Placeholder 3">
            <a:extLst>
              <a:ext uri="{FF2B5EF4-FFF2-40B4-BE49-F238E27FC236}">
                <a16:creationId xmlns:a16="http://schemas.microsoft.com/office/drawing/2014/main" id="{5E2F2CA4-6E35-BCF5-0DA5-E9A59CFF9FAF}"/>
              </a:ext>
            </a:extLst>
          </p:cNvPr>
          <p:cNvSpPr>
            <a:spLocks noGrp="1"/>
          </p:cNvSpPr>
          <p:nvPr>
            <p:ph type="sldNum" sz="quarter" idx="5"/>
          </p:nvPr>
        </p:nvSpPr>
        <p:spPr/>
        <p:txBody>
          <a:bodyPr/>
          <a:lstStyle/>
          <a:p>
            <a:fld id="{E56FAD1A-903F-AD4F-BC01-3233E3DDDF37}" type="slidenum">
              <a:rPr lang="en-US" smtClean="0"/>
              <a:t>16</a:t>
            </a:fld>
            <a:endParaRPr lang="en-US"/>
          </a:p>
        </p:txBody>
      </p:sp>
    </p:spTree>
    <p:extLst>
      <p:ext uri="{BB962C8B-B14F-4D97-AF65-F5344CB8AC3E}">
        <p14:creationId xmlns:p14="http://schemas.microsoft.com/office/powerpoint/2010/main" val="201784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37978-FF8A-1421-339D-B9E1A9EA4F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9AE4F7-0E60-AEDA-F368-9A80BF1497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4334CB-418F-6B8D-D34D-468E0631C81F}"/>
              </a:ext>
            </a:extLst>
          </p:cNvPr>
          <p:cNvSpPr>
            <a:spLocks noGrp="1"/>
          </p:cNvSpPr>
          <p:nvPr>
            <p:ph type="body" idx="1"/>
          </p:nvPr>
        </p:nvSpPr>
        <p:spPr/>
        <p:txBody>
          <a:bodyPr/>
          <a:lstStyle/>
          <a:p>
            <a:pPr>
              <a:lnSpc>
                <a:spcPts val="1269"/>
              </a:lnSpc>
            </a:pPr>
            <a:r>
              <a:rPr lang="en-US"/>
              <a:t>[Talking points]</a:t>
            </a:r>
          </a:p>
          <a:p>
            <a:pPr>
              <a:lnSpc>
                <a:spcPts val="1269"/>
              </a:lnSpc>
            </a:pPr>
            <a:r>
              <a:rPr lang="en-US"/>
              <a:t>These are the key elements in our Responsible IT Architecture framework that we assess. </a:t>
            </a:r>
          </a:p>
          <a:p>
            <a:pPr>
              <a:lnSpc>
                <a:spcPts val="1269"/>
              </a:lnSpc>
            </a:pPr>
            <a:endParaRPr lang="en-US"/>
          </a:p>
          <a:p>
            <a:pPr>
              <a:lnSpc>
                <a:spcPts val="1269"/>
              </a:lnSpc>
            </a:pPr>
            <a:endParaRPr lang="en-US"/>
          </a:p>
          <a:p>
            <a:pPr>
              <a:lnSpc>
                <a:spcPts val="1269"/>
              </a:lnSpc>
            </a:pPr>
            <a:r>
              <a:rPr lang="en-US"/>
              <a:t>[Speaker notes] </a:t>
            </a:r>
            <a:endParaRPr lang="en-US" b="1">
              <a:latin typeface="Helvetica"/>
              <a:cs typeface="Helvetica"/>
            </a:endParaRPr>
          </a:p>
          <a:p>
            <a:pPr>
              <a:lnSpc>
                <a:spcPts val="1269"/>
              </a:lnSpc>
            </a:pPr>
            <a:r>
              <a:rPr lang="en-US" b="1">
                <a:effectLst/>
                <a:latin typeface="Helvetica"/>
                <a:cs typeface="Helvetica"/>
              </a:rPr>
              <a:t>Network Firewall</a:t>
            </a:r>
            <a:endParaRPr lang="en-US">
              <a:effectLst/>
              <a:latin typeface="Helvetica"/>
              <a:cs typeface="Helvetica"/>
            </a:endParaRPr>
          </a:p>
          <a:p>
            <a:pPr>
              <a:lnSpc>
                <a:spcPts val="1269"/>
              </a:lnSpc>
              <a:spcAft>
                <a:spcPts val="1071"/>
              </a:spcAft>
            </a:pPr>
            <a:r>
              <a:rPr lang="en-US">
                <a:effectLst/>
                <a:latin typeface="Helvetica"/>
                <a:cs typeface="Helvetica"/>
              </a:rPr>
              <a:t>Filter out emerging threats and handle all the traffic your systems can expect now, and in the future.</a:t>
            </a:r>
          </a:p>
          <a:p>
            <a:pPr>
              <a:lnSpc>
                <a:spcPts val="1269"/>
              </a:lnSpc>
            </a:pPr>
            <a:r>
              <a:rPr lang="en-US" b="1">
                <a:effectLst/>
                <a:latin typeface="Helvetica"/>
                <a:cs typeface="Helvetica"/>
              </a:rPr>
              <a:t>Backup Strategy</a:t>
            </a:r>
            <a:endParaRPr lang="en-US">
              <a:effectLst/>
              <a:latin typeface="Helvetica"/>
              <a:cs typeface="Helvetica"/>
            </a:endParaRPr>
          </a:p>
          <a:p>
            <a:pPr>
              <a:lnSpc>
                <a:spcPts val="1269"/>
              </a:lnSpc>
              <a:spcAft>
                <a:spcPts val="1071"/>
              </a:spcAft>
            </a:pPr>
            <a:r>
              <a:rPr lang="en-US">
                <a:effectLst/>
                <a:latin typeface="Helvetica"/>
                <a:cs typeface="Helvetica"/>
              </a:rPr>
              <a:t>Meet your recovery time and point objectives (RTO/RPO), so your business never misses a beat during an outage or breach.</a:t>
            </a:r>
          </a:p>
          <a:p>
            <a:pPr>
              <a:lnSpc>
                <a:spcPts val="1269"/>
              </a:lnSpc>
            </a:pPr>
            <a:r>
              <a:rPr lang="en-US" b="1">
                <a:effectLst/>
                <a:latin typeface="Helvetica"/>
                <a:cs typeface="Helvetica"/>
              </a:rPr>
              <a:t>Internet Security &amp; Content Filtering</a:t>
            </a:r>
            <a:endParaRPr lang="en-US">
              <a:effectLst/>
              <a:latin typeface="Helvetica"/>
              <a:cs typeface="Helvetica"/>
            </a:endParaRPr>
          </a:p>
          <a:p>
            <a:pPr>
              <a:lnSpc>
                <a:spcPts val="1269"/>
              </a:lnSpc>
              <a:spcAft>
                <a:spcPts val="1071"/>
              </a:spcAft>
            </a:pPr>
            <a:r>
              <a:rPr lang="en-US">
                <a:effectLst/>
                <a:latin typeface="Helvetica"/>
                <a:cs typeface="Helvetica"/>
              </a:rPr>
              <a:t>Sophisticated enough to prevent your employees from navigating to suspicious websites or clicking on dangerous links.</a:t>
            </a:r>
          </a:p>
          <a:p>
            <a:pPr>
              <a:lnSpc>
                <a:spcPts val="1269"/>
              </a:lnSpc>
            </a:pPr>
            <a:r>
              <a:rPr lang="en-US" b="1">
                <a:effectLst/>
                <a:latin typeface="Helvetica"/>
                <a:cs typeface="Helvetica"/>
              </a:rPr>
              <a:t>Endpoint Protection</a:t>
            </a:r>
            <a:endParaRPr lang="en-US">
              <a:effectLst/>
              <a:latin typeface="Helvetica"/>
              <a:cs typeface="Helvetica"/>
            </a:endParaRPr>
          </a:p>
          <a:p>
            <a:pPr>
              <a:lnSpc>
                <a:spcPts val="1269"/>
              </a:lnSpc>
              <a:spcAft>
                <a:spcPts val="1071"/>
              </a:spcAft>
            </a:pPr>
            <a:r>
              <a:rPr lang="en-US">
                <a:effectLst/>
                <a:latin typeface="Helvetica"/>
                <a:cs typeface="Helvetica"/>
              </a:rPr>
              <a:t>Using AI to learn each employee’s usage patterns, and flag anything that looks like a hack or takeover.</a:t>
            </a:r>
          </a:p>
          <a:p>
            <a:pPr>
              <a:lnSpc>
                <a:spcPts val="1269"/>
              </a:lnSpc>
            </a:pPr>
            <a:r>
              <a:rPr lang="en-US" b="1">
                <a:effectLst/>
                <a:latin typeface="Helvetica"/>
                <a:cs typeface="Helvetica"/>
              </a:rPr>
              <a:t>Security Awareness Training</a:t>
            </a:r>
            <a:endParaRPr lang="en-US">
              <a:effectLst/>
              <a:latin typeface="Helvetica"/>
              <a:cs typeface="Helvetica"/>
            </a:endParaRPr>
          </a:p>
          <a:p>
            <a:pPr>
              <a:lnSpc>
                <a:spcPts val="1269"/>
              </a:lnSpc>
              <a:spcAft>
                <a:spcPts val="1071"/>
              </a:spcAft>
            </a:pPr>
            <a:r>
              <a:rPr lang="en-US">
                <a:effectLst/>
                <a:latin typeface="Helvetica"/>
                <a:cs typeface="Helvetica"/>
              </a:rPr>
              <a:t>Continuous end-user education and testing prepares your team to identify and respond to suspicious activity.</a:t>
            </a:r>
          </a:p>
          <a:p>
            <a:pPr>
              <a:lnSpc>
                <a:spcPts val="1269"/>
              </a:lnSpc>
            </a:pPr>
            <a:r>
              <a:rPr lang="en-US" b="1">
                <a:effectLst/>
                <a:latin typeface="Helvetica"/>
                <a:cs typeface="Helvetica"/>
              </a:rPr>
              <a:t>Least Privilege Access</a:t>
            </a:r>
            <a:endParaRPr lang="en-US">
              <a:effectLst/>
              <a:latin typeface="Helvetica"/>
              <a:cs typeface="Helvetica"/>
            </a:endParaRPr>
          </a:p>
          <a:p>
            <a:pPr>
              <a:lnSpc>
                <a:spcPts val="1269"/>
              </a:lnSpc>
              <a:spcAft>
                <a:spcPts val="1071"/>
              </a:spcAft>
            </a:pPr>
            <a:r>
              <a:rPr lang="en-US">
                <a:effectLst/>
                <a:latin typeface="Helvetica"/>
                <a:cs typeface="Helvetica"/>
              </a:rPr>
              <a:t>Create layers of permissions, so only a strategic few get access to your most sensitive data.</a:t>
            </a:r>
          </a:p>
          <a:p>
            <a:pPr>
              <a:lnSpc>
                <a:spcPts val="1269"/>
              </a:lnSpc>
            </a:pPr>
            <a:r>
              <a:rPr lang="en-US" b="1">
                <a:effectLst/>
                <a:latin typeface="Helvetica"/>
                <a:cs typeface="Helvetica"/>
              </a:rPr>
              <a:t>Email Security</a:t>
            </a:r>
            <a:endParaRPr lang="en-US">
              <a:effectLst/>
              <a:latin typeface="Helvetica"/>
              <a:cs typeface="Helvetica"/>
            </a:endParaRPr>
          </a:p>
          <a:p>
            <a:pPr>
              <a:lnSpc>
                <a:spcPts val="1269"/>
              </a:lnSpc>
              <a:spcAft>
                <a:spcPts val="1071"/>
              </a:spcAft>
            </a:pPr>
            <a:r>
              <a:rPr lang="en-US">
                <a:effectLst/>
                <a:latin typeface="Helvetica"/>
                <a:cs typeface="Helvetica"/>
              </a:rPr>
              <a:t>Monitor messages 24/7, so your organization is protected from phishing, malware, spam and more—before employees have the chance to click.</a:t>
            </a:r>
          </a:p>
          <a:p>
            <a:pPr>
              <a:lnSpc>
                <a:spcPts val="1269"/>
              </a:lnSpc>
            </a:pPr>
            <a:r>
              <a:rPr lang="en-US" b="1">
                <a:effectLst/>
                <a:latin typeface="Helvetica"/>
                <a:cs typeface="Helvetica"/>
              </a:rPr>
              <a:t>Multifactor Authentication</a:t>
            </a:r>
            <a:endParaRPr lang="en-US">
              <a:effectLst/>
              <a:latin typeface="Helvetica"/>
              <a:cs typeface="Helvetica"/>
            </a:endParaRPr>
          </a:p>
          <a:p>
            <a:pPr>
              <a:lnSpc>
                <a:spcPts val="1269"/>
              </a:lnSpc>
              <a:spcAft>
                <a:spcPts val="1071"/>
              </a:spcAft>
            </a:pPr>
            <a:r>
              <a:rPr lang="en-US">
                <a:effectLst/>
                <a:latin typeface="Helvetica"/>
                <a:cs typeface="Helvetica"/>
              </a:rPr>
              <a:t>Employ a zero-trust architecture to continuously scan for imposters on your systems and ensure your employees/web users have secure access to your network, wherever they are.</a:t>
            </a:r>
          </a:p>
          <a:p>
            <a:pPr>
              <a:lnSpc>
                <a:spcPts val="1269"/>
              </a:lnSpc>
            </a:pPr>
            <a:r>
              <a:rPr lang="en-US" b="1">
                <a:effectLst/>
                <a:latin typeface="Helvetica"/>
                <a:cs typeface="Helvetica"/>
              </a:rPr>
              <a:t>Effective Patching</a:t>
            </a:r>
            <a:endParaRPr lang="en-US">
              <a:effectLst/>
              <a:latin typeface="Helvetica"/>
              <a:cs typeface="Helvetica"/>
            </a:endParaRPr>
          </a:p>
          <a:p>
            <a:pPr>
              <a:lnSpc>
                <a:spcPts val="1269"/>
              </a:lnSpc>
              <a:spcAft>
                <a:spcPts val="1071"/>
              </a:spcAft>
            </a:pPr>
            <a:r>
              <a:rPr lang="en-US">
                <a:effectLst/>
                <a:latin typeface="Helvetica"/>
                <a:cs typeface="Helvetica"/>
              </a:rPr>
              <a:t>Ensure your system gets patched quickly, 24/7, so no vulnerabilities have time to turn into threats.</a:t>
            </a:r>
          </a:p>
          <a:p>
            <a:pPr>
              <a:lnSpc>
                <a:spcPts val="1269"/>
              </a:lnSpc>
            </a:pPr>
            <a:r>
              <a:rPr lang="en-US" b="1">
                <a:effectLst/>
                <a:latin typeface="Helvetica"/>
                <a:cs typeface="Helvetica"/>
              </a:rPr>
              <a:t>Updated Hardware &amp; Software</a:t>
            </a:r>
            <a:endParaRPr lang="en-US">
              <a:effectLst/>
              <a:latin typeface="Helvetica"/>
              <a:cs typeface="Helvetica"/>
            </a:endParaRPr>
          </a:p>
          <a:p>
            <a:pPr>
              <a:lnSpc>
                <a:spcPts val="1269"/>
              </a:lnSpc>
              <a:spcAft>
                <a:spcPts val="1071"/>
              </a:spcAft>
            </a:pPr>
            <a:r>
              <a:rPr lang="en-US">
                <a:effectLst/>
                <a:latin typeface="Helvetica"/>
                <a:cs typeface="Helvetica"/>
              </a:rPr>
              <a:t>So you’re never running tools or hardware that’s not under warranty and backed up by its manufacturers.</a:t>
            </a:r>
          </a:p>
          <a:p>
            <a:endParaRPr lang="en-US"/>
          </a:p>
          <a:p>
            <a:endParaRPr lang="en-US"/>
          </a:p>
        </p:txBody>
      </p:sp>
      <p:sp>
        <p:nvSpPr>
          <p:cNvPr id="4" name="Slide Number Placeholder 3">
            <a:extLst>
              <a:ext uri="{FF2B5EF4-FFF2-40B4-BE49-F238E27FC236}">
                <a16:creationId xmlns:a16="http://schemas.microsoft.com/office/drawing/2014/main" id="{89731E98-ABA4-E7A5-0701-0F55A3505C10}"/>
              </a:ext>
            </a:extLst>
          </p:cNvPr>
          <p:cNvSpPr>
            <a:spLocks noGrp="1"/>
          </p:cNvSpPr>
          <p:nvPr>
            <p:ph type="sldNum" sz="quarter" idx="5"/>
          </p:nvPr>
        </p:nvSpPr>
        <p:spPr/>
        <p:txBody>
          <a:bodyPr/>
          <a:lstStyle/>
          <a:p>
            <a:fld id="{E56FAD1A-903F-AD4F-BC01-3233E3DDDF37}" type="slidenum">
              <a:rPr lang="en-US" smtClean="0"/>
              <a:t>17</a:t>
            </a:fld>
            <a:endParaRPr lang="en-US"/>
          </a:p>
        </p:txBody>
      </p:sp>
    </p:spTree>
    <p:extLst>
      <p:ext uri="{BB962C8B-B14F-4D97-AF65-F5344CB8AC3E}">
        <p14:creationId xmlns:p14="http://schemas.microsoft.com/office/powerpoint/2010/main" val="3878035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C21AB-0BD9-5942-28A2-B371C6CC9A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434C5-3202-B0E8-0052-6CF36270D7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EC7DA7-39D1-7B81-FABF-803EF7C92711}"/>
              </a:ext>
            </a:extLst>
          </p:cNvPr>
          <p:cNvSpPr>
            <a:spLocks noGrp="1"/>
          </p:cNvSpPr>
          <p:nvPr>
            <p:ph type="body" idx="1"/>
          </p:nvPr>
        </p:nvSpPr>
        <p:spPr/>
        <p:txBody>
          <a:bodyPr/>
          <a:lstStyle/>
          <a:p>
            <a:pPr>
              <a:lnSpc>
                <a:spcPts val="1269"/>
              </a:lnSpc>
            </a:pPr>
            <a:r>
              <a:rPr lang="en-US"/>
              <a:t>[Talking points]</a:t>
            </a:r>
          </a:p>
          <a:p>
            <a:pPr>
              <a:lnSpc>
                <a:spcPts val="1269"/>
              </a:lnSpc>
            </a:pPr>
            <a:r>
              <a:rPr lang="en-US"/>
              <a:t>These are the key elements in our Responsible IT Architecture framework that we assess. </a:t>
            </a:r>
          </a:p>
          <a:p>
            <a:pPr>
              <a:lnSpc>
                <a:spcPts val="1269"/>
              </a:lnSpc>
            </a:pPr>
            <a:endParaRPr lang="en-US"/>
          </a:p>
          <a:p>
            <a:pPr>
              <a:lnSpc>
                <a:spcPts val="1269"/>
              </a:lnSpc>
            </a:pPr>
            <a:endParaRPr lang="en-US"/>
          </a:p>
          <a:p>
            <a:pPr>
              <a:lnSpc>
                <a:spcPts val="1269"/>
              </a:lnSpc>
            </a:pPr>
            <a:r>
              <a:rPr lang="en-US"/>
              <a:t>[Speaker notes] </a:t>
            </a:r>
            <a:endParaRPr lang="en-US" b="1">
              <a:latin typeface="Helvetica"/>
              <a:cs typeface="Helvetica"/>
            </a:endParaRPr>
          </a:p>
          <a:p>
            <a:pPr>
              <a:lnSpc>
                <a:spcPts val="1269"/>
              </a:lnSpc>
            </a:pPr>
            <a:r>
              <a:rPr lang="en-US" b="1">
                <a:effectLst/>
                <a:latin typeface="Helvetica"/>
                <a:cs typeface="Helvetica"/>
              </a:rPr>
              <a:t>Network Firewall</a:t>
            </a:r>
            <a:endParaRPr lang="en-US">
              <a:effectLst/>
              <a:latin typeface="Helvetica"/>
              <a:cs typeface="Helvetica"/>
            </a:endParaRPr>
          </a:p>
          <a:p>
            <a:pPr>
              <a:lnSpc>
                <a:spcPts val="1269"/>
              </a:lnSpc>
              <a:spcAft>
                <a:spcPts val="1071"/>
              </a:spcAft>
            </a:pPr>
            <a:r>
              <a:rPr lang="en-US">
                <a:effectLst/>
                <a:latin typeface="Helvetica"/>
                <a:cs typeface="Helvetica"/>
              </a:rPr>
              <a:t>Filter out emerging threats and handle all the traffic your systems can expect now, and in the future.</a:t>
            </a:r>
          </a:p>
          <a:p>
            <a:pPr>
              <a:lnSpc>
                <a:spcPts val="1269"/>
              </a:lnSpc>
            </a:pPr>
            <a:r>
              <a:rPr lang="en-US" b="1">
                <a:effectLst/>
                <a:latin typeface="Helvetica"/>
                <a:cs typeface="Helvetica"/>
              </a:rPr>
              <a:t>Backup Strategy</a:t>
            </a:r>
            <a:endParaRPr lang="en-US">
              <a:effectLst/>
              <a:latin typeface="Helvetica"/>
              <a:cs typeface="Helvetica"/>
            </a:endParaRPr>
          </a:p>
          <a:p>
            <a:pPr>
              <a:lnSpc>
                <a:spcPts val="1269"/>
              </a:lnSpc>
              <a:spcAft>
                <a:spcPts val="1071"/>
              </a:spcAft>
            </a:pPr>
            <a:r>
              <a:rPr lang="en-US">
                <a:effectLst/>
                <a:latin typeface="Helvetica"/>
                <a:cs typeface="Helvetica"/>
              </a:rPr>
              <a:t>Meet your recovery time and point objectives (RTO/RPO), so your business never misses a beat during an outage or breach.</a:t>
            </a:r>
          </a:p>
          <a:p>
            <a:pPr>
              <a:lnSpc>
                <a:spcPts val="1269"/>
              </a:lnSpc>
            </a:pPr>
            <a:r>
              <a:rPr lang="en-US" b="1">
                <a:effectLst/>
                <a:latin typeface="Helvetica"/>
                <a:cs typeface="Helvetica"/>
              </a:rPr>
              <a:t>Internet Security &amp; Content Filtering</a:t>
            </a:r>
            <a:endParaRPr lang="en-US">
              <a:effectLst/>
              <a:latin typeface="Helvetica"/>
              <a:cs typeface="Helvetica"/>
            </a:endParaRPr>
          </a:p>
          <a:p>
            <a:pPr>
              <a:lnSpc>
                <a:spcPts val="1269"/>
              </a:lnSpc>
              <a:spcAft>
                <a:spcPts val="1071"/>
              </a:spcAft>
            </a:pPr>
            <a:r>
              <a:rPr lang="en-US">
                <a:effectLst/>
                <a:latin typeface="Helvetica"/>
                <a:cs typeface="Helvetica"/>
              </a:rPr>
              <a:t>Sophisticated enough to prevent your employees from navigating to suspicious websites or clicking on dangerous links.</a:t>
            </a:r>
          </a:p>
          <a:p>
            <a:pPr>
              <a:lnSpc>
                <a:spcPts val="1269"/>
              </a:lnSpc>
            </a:pPr>
            <a:r>
              <a:rPr lang="en-US" b="1">
                <a:effectLst/>
                <a:latin typeface="Helvetica"/>
                <a:cs typeface="Helvetica"/>
              </a:rPr>
              <a:t>Endpoint Protection</a:t>
            </a:r>
            <a:endParaRPr lang="en-US">
              <a:effectLst/>
              <a:latin typeface="Helvetica"/>
              <a:cs typeface="Helvetica"/>
            </a:endParaRPr>
          </a:p>
          <a:p>
            <a:pPr>
              <a:lnSpc>
                <a:spcPts val="1269"/>
              </a:lnSpc>
              <a:spcAft>
                <a:spcPts val="1071"/>
              </a:spcAft>
            </a:pPr>
            <a:r>
              <a:rPr lang="en-US">
                <a:effectLst/>
                <a:latin typeface="Helvetica"/>
                <a:cs typeface="Helvetica"/>
              </a:rPr>
              <a:t>Using AI to learn each employee’s usage patterns, and flag anything that looks like a hack or takeover.</a:t>
            </a:r>
          </a:p>
          <a:p>
            <a:pPr>
              <a:lnSpc>
                <a:spcPts val="1269"/>
              </a:lnSpc>
            </a:pPr>
            <a:r>
              <a:rPr lang="en-US" b="1">
                <a:effectLst/>
                <a:latin typeface="Helvetica"/>
                <a:cs typeface="Helvetica"/>
              </a:rPr>
              <a:t>Security Awareness Training</a:t>
            </a:r>
            <a:endParaRPr lang="en-US">
              <a:effectLst/>
              <a:latin typeface="Helvetica"/>
              <a:cs typeface="Helvetica"/>
            </a:endParaRPr>
          </a:p>
          <a:p>
            <a:pPr>
              <a:lnSpc>
                <a:spcPts val="1269"/>
              </a:lnSpc>
              <a:spcAft>
                <a:spcPts val="1071"/>
              </a:spcAft>
            </a:pPr>
            <a:r>
              <a:rPr lang="en-US">
                <a:effectLst/>
                <a:latin typeface="Helvetica"/>
                <a:cs typeface="Helvetica"/>
              </a:rPr>
              <a:t>Continuous end-user education and testing prepares your team to identify and respond to suspicious activity.</a:t>
            </a:r>
          </a:p>
          <a:p>
            <a:pPr>
              <a:lnSpc>
                <a:spcPts val="1269"/>
              </a:lnSpc>
            </a:pPr>
            <a:r>
              <a:rPr lang="en-US" b="1">
                <a:effectLst/>
                <a:latin typeface="Helvetica"/>
                <a:cs typeface="Helvetica"/>
              </a:rPr>
              <a:t>Least Privilege Access</a:t>
            </a:r>
            <a:endParaRPr lang="en-US">
              <a:effectLst/>
              <a:latin typeface="Helvetica"/>
              <a:cs typeface="Helvetica"/>
            </a:endParaRPr>
          </a:p>
          <a:p>
            <a:pPr>
              <a:lnSpc>
                <a:spcPts val="1269"/>
              </a:lnSpc>
              <a:spcAft>
                <a:spcPts val="1071"/>
              </a:spcAft>
            </a:pPr>
            <a:r>
              <a:rPr lang="en-US">
                <a:effectLst/>
                <a:latin typeface="Helvetica"/>
                <a:cs typeface="Helvetica"/>
              </a:rPr>
              <a:t>Create layers of permissions, so only a strategic few get access to your most sensitive data.</a:t>
            </a:r>
          </a:p>
          <a:p>
            <a:pPr>
              <a:lnSpc>
                <a:spcPts val="1269"/>
              </a:lnSpc>
            </a:pPr>
            <a:r>
              <a:rPr lang="en-US" b="1">
                <a:effectLst/>
                <a:latin typeface="Helvetica"/>
                <a:cs typeface="Helvetica"/>
              </a:rPr>
              <a:t>Email Security</a:t>
            </a:r>
            <a:endParaRPr lang="en-US">
              <a:effectLst/>
              <a:latin typeface="Helvetica"/>
              <a:cs typeface="Helvetica"/>
            </a:endParaRPr>
          </a:p>
          <a:p>
            <a:pPr>
              <a:lnSpc>
                <a:spcPts val="1269"/>
              </a:lnSpc>
              <a:spcAft>
                <a:spcPts val="1071"/>
              </a:spcAft>
            </a:pPr>
            <a:r>
              <a:rPr lang="en-US">
                <a:effectLst/>
                <a:latin typeface="Helvetica"/>
                <a:cs typeface="Helvetica"/>
              </a:rPr>
              <a:t>Monitor messages 24/7, so your organization is protected from phishing, malware, spam and more—before employees have the chance to click.</a:t>
            </a:r>
          </a:p>
          <a:p>
            <a:pPr>
              <a:lnSpc>
                <a:spcPts val="1269"/>
              </a:lnSpc>
            </a:pPr>
            <a:r>
              <a:rPr lang="en-US" b="1">
                <a:effectLst/>
                <a:latin typeface="Helvetica"/>
                <a:cs typeface="Helvetica"/>
              </a:rPr>
              <a:t>Multifactor Authentication</a:t>
            </a:r>
            <a:endParaRPr lang="en-US">
              <a:effectLst/>
              <a:latin typeface="Helvetica"/>
              <a:cs typeface="Helvetica"/>
            </a:endParaRPr>
          </a:p>
          <a:p>
            <a:pPr>
              <a:lnSpc>
                <a:spcPts val="1269"/>
              </a:lnSpc>
              <a:spcAft>
                <a:spcPts val="1071"/>
              </a:spcAft>
            </a:pPr>
            <a:r>
              <a:rPr lang="en-US">
                <a:effectLst/>
                <a:latin typeface="Helvetica"/>
                <a:cs typeface="Helvetica"/>
              </a:rPr>
              <a:t>Employ a zero-trust architecture to continuously scan for imposters on your systems and ensure your employees/web users have secure access to your network, wherever they are.</a:t>
            </a:r>
          </a:p>
          <a:p>
            <a:pPr>
              <a:lnSpc>
                <a:spcPts val="1269"/>
              </a:lnSpc>
            </a:pPr>
            <a:r>
              <a:rPr lang="en-US" b="1">
                <a:effectLst/>
                <a:latin typeface="Helvetica"/>
                <a:cs typeface="Helvetica"/>
              </a:rPr>
              <a:t>Effective Patching</a:t>
            </a:r>
            <a:endParaRPr lang="en-US">
              <a:effectLst/>
              <a:latin typeface="Helvetica"/>
              <a:cs typeface="Helvetica"/>
            </a:endParaRPr>
          </a:p>
          <a:p>
            <a:pPr>
              <a:lnSpc>
                <a:spcPts val="1269"/>
              </a:lnSpc>
              <a:spcAft>
                <a:spcPts val="1071"/>
              </a:spcAft>
            </a:pPr>
            <a:r>
              <a:rPr lang="en-US">
                <a:effectLst/>
                <a:latin typeface="Helvetica"/>
                <a:cs typeface="Helvetica"/>
              </a:rPr>
              <a:t>Ensure your system gets patched quickly, 24/7, so no vulnerabilities have time to turn into threats.</a:t>
            </a:r>
          </a:p>
          <a:p>
            <a:pPr>
              <a:lnSpc>
                <a:spcPts val="1269"/>
              </a:lnSpc>
            </a:pPr>
            <a:r>
              <a:rPr lang="en-US" b="1">
                <a:effectLst/>
                <a:latin typeface="Helvetica"/>
                <a:cs typeface="Helvetica"/>
              </a:rPr>
              <a:t>Updated Hardware &amp; Software</a:t>
            </a:r>
            <a:endParaRPr lang="en-US">
              <a:effectLst/>
              <a:latin typeface="Helvetica"/>
              <a:cs typeface="Helvetica"/>
            </a:endParaRPr>
          </a:p>
          <a:p>
            <a:pPr>
              <a:lnSpc>
                <a:spcPts val="1269"/>
              </a:lnSpc>
              <a:spcAft>
                <a:spcPts val="1071"/>
              </a:spcAft>
            </a:pPr>
            <a:r>
              <a:rPr lang="en-US">
                <a:effectLst/>
                <a:latin typeface="Helvetica"/>
                <a:cs typeface="Helvetica"/>
              </a:rPr>
              <a:t>So you’re never running tools or hardware that’s not under warranty and backed up by its manufacturers.</a:t>
            </a:r>
          </a:p>
          <a:p>
            <a:endParaRPr lang="en-US"/>
          </a:p>
          <a:p>
            <a:endParaRPr lang="en-US"/>
          </a:p>
        </p:txBody>
      </p:sp>
      <p:sp>
        <p:nvSpPr>
          <p:cNvPr id="4" name="Slide Number Placeholder 3">
            <a:extLst>
              <a:ext uri="{FF2B5EF4-FFF2-40B4-BE49-F238E27FC236}">
                <a16:creationId xmlns:a16="http://schemas.microsoft.com/office/drawing/2014/main" id="{C6275705-E6F0-FBD6-C51F-292D2884B357}"/>
              </a:ext>
            </a:extLst>
          </p:cNvPr>
          <p:cNvSpPr>
            <a:spLocks noGrp="1"/>
          </p:cNvSpPr>
          <p:nvPr>
            <p:ph type="sldNum" sz="quarter" idx="5"/>
          </p:nvPr>
        </p:nvSpPr>
        <p:spPr/>
        <p:txBody>
          <a:bodyPr/>
          <a:lstStyle/>
          <a:p>
            <a:fld id="{E56FAD1A-903F-AD4F-BC01-3233E3DDDF37}" type="slidenum">
              <a:rPr lang="en-US" smtClean="0"/>
              <a:t>18</a:t>
            </a:fld>
            <a:endParaRPr lang="en-US"/>
          </a:p>
        </p:txBody>
      </p:sp>
    </p:spTree>
    <p:extLst>
      <p:ext uri="{BB962C8B-B14F-4D97-AF65-F5344CB8AC3E}">
        <p14:creationId xmlns:p14="http://schemas.microsoft.com/office/powerpoint/2010/main" val="2248744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0A048-B789-E7D7-7AE2-028C5CDE2E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42808A-526C-2522-7A4C-9C1FDCEEA2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D2B988-9ED1-F95B-EEB5-C4A9BEA7B3C9}"/>
              </a:ext>
            </a:extLst>
          </p:cNvPr>
          <p:cNvSpPr>
            <a:spLocks noGrp="1"/>
          </p:cNvSpPr>
          <p:nvPr>
            <p:ph type="body" idx="1"/>
          </p:nvPr>
        </p:nvSpPr>
        <p:spPr/>
        <p:txBody>
          <a:bodyPr/>
          <a:lstStyle/>
          <a:p>
            <a:pPr>
              <a:lnSpc>
                <a:spcPts val="1269"/>
              </a:lnSpc>
            </a:pPr>
            <a:r>
              <a:rPr lang="en-US"/>
              <a:t>[Talking points]</a:t>
            </a:r>
          </a:p>
          <a:p>
            <a:pPr>
              <a:lnSpc>
                <a:spcPts val="1269"/>
              </a:lnSpc>
            </a:pPr>
            <a:r>
              <a:rPr lang="en-US"/>
              <a:t>These are the key elements in our Responsible IT Architecture framework that we assess. </a:t>
            </a:r>
          </a:p>
          <a:p>
            <a:pPr>
              <a:lnSpc>
                <a:spcPts val="1269"/>
              </a:lnSpc>
            </a:pPr>
            <a:endParaRPr lang="en-US"/>
          </a:p>
          <a:p>
            <a:pPr>
              <a:lnSpc>
                <a:spcPts val="1269"/>
              </a:lnSpc>
            </a:pPr>
            <a:endParaRPr lang="en-US"/>
          </a:p>
          <a:p>
            <a:pPr>
              <a:lnSpc>
                <a:spcPts val="1269"/>
              </a:lnSpc>
            </a:pPr>
            <a:r>
              <a:rPr lang="en-US"/>
              <a:t>[Speaker notes] </a:t>
            </a:r>
            <a:endParaRPr lang="en-US" b="1">
              <a:latin typeface="Helvetica"/>
              <a:cs typeface="Helvetica"/>
            </a:endParaRPr>
          </a:p>
          <a:p>
            <a:pPr>
              <a:lnSpc>
                <a:spcPts val="1269"/>
              </a:lnSpc>
            </a:pPr>
            <a:r>
              <a:rPr lang="en-US" b="1">
                <a:effectLst/>
                <a:latin typeface="Helvetica"/>
                <a:cs typeface="Helvetica"/>
              </a:rPr>
              <a:t>Network Firewall</a:t>
            </a:r>
            <a:endParaRPr lang="en-US">
              <a:effectLst/>
              <a:latin typeface="Helvetica"/>
              <a:cs typeface="Helvetica"/>
            </a:endParaRPr>
          </a:p>
          <a:p>
            <a:pPr>
              <a:lnSpc>
                <a:spcPts val="1269"/>
              </a:lnSpc>
              <a:spcAft>
                <a:spcPts val="1071"/>
              </a:spcAft>
            </a:pPr>
            <a:r>
              <a:rPr lang="en-US">
                <a:effectLst/>
                <a:latin typeface="Helvetica"/>
                <a:cs typeface="Helvetica"/>
              </a:rPr>
              <a:t>Filter out emerging threats and handle all the traffic your systems can expect now, and in the future.</a:t>
            </a:r>
          </a:p>
          <a:p>
            <a:pPr>
              <a:lnSpc>
                <a:spcPts val="1269"/>
              </a:lnSpc>
            </a:pPr>
            <a:r>
              <a:rPr lang="en-US" b="1">
                <a:effectLst/>
                <a:latin typeface="Helvetica"/>
                <a:cs typeface="Helvetica"/>
              </a:rPr>
              <a:t>Backup Strategy</a:t>
            </a:r>
            <a:endParaRPr lang="en-US">
              <a:effectLst/>
              <a:latin typeface="Helvetica"/>
              <a:cs typeface="Helvetica"/>
            </a:endParaRPr>
          </a:p>
          <a:p>
            <a:pPr>
              <a:lnSpc>
                <a:spcPts val="1269"/>
              </a:lnSpc>
              <a:spcAft>
                <a:spcPts val="1071"/>
              </a:spcAft>
            </a:pPr>
            <a:r>
              <a:rPr lang="en-US">
                <a:effectLst/>
                <a:latin typeface="Helvetica"/>
                <a:cs typeface="Helvetica"/>
              </a:rPr>
              <a:t>Meet your recovery time and point objectives (RTO/RPO), so your business never misses a beat during an outage or breach.</a:t>
            </a:r>
          </a:p>
          <a:p>
            <a:pPr>
              <a:lnSpc>
                <a:spcPts val="1269"/>
              </a:lnSpc>
            </a:pPr>
            <a:r>
              <a:rPr lang="en-US" b="1">
                <a:effectLst/>
                <a:latin typeface="Helvetica"/>
                <a:cs typeface="Helvetica"/>
              </a:rPr>
              <a:t>Internet Security &amp; Content Filtering</a:t>
            </a:r>
            <a:endParaRPr lang="en-US">
              <a:effectLst/>
              <a:latin typeface="Helvetica"/>
              <a:cs typeface="Helvetica"/>
            </a:endParaRPr>
          </a:p>
          <a:p>
            <a:pPr>
              <a:lnSpc>
                <a:spcPts val="1269"/>
              </a:lnSpc>
              <a:spcAft>
                <a:spcPts val="1071"/>
              </a:spcAft>
            </a:pPr>
            <a:r>
              <a:rPr lang="en-US">
                <a:effectLst/>
                <a:latin typeface="Helvetica"/>
                <a:cs typeface="Helvetica"/>
              </a:rPr>
              <a:t>Sophisticated enough to prevent your employees from navigating to suspicious websites or clicking on dangerous links.</a:t>
            </a:r>
          </a:p>
          <a:p>
            <a:pPr>
              <a:lnSpc>
                <a:spcPts val="1269"/>
              </a:lnSpc>
            </a:pPr>
            <a:r>
              <a:rPr lang="en-US" b="1">
                <a:effectLst/>
                <a:latin typeface="Helvetica"/>
                <a:cs typeface="Helvetica"/>
              </a:rPr>
              <a:t>Endpoint Protection</a:t>
            </a:r>
            <a:endParaRPr lang="en-US">
              <a:effectLst/>
              <a:latin typeface="Helvetica"/>
              <a:cs typeface="Helvetica"/>
            </a:endParaRPr>
          </a:p>
          <a:p>
            <a:pPr>
              <a:lnSpc>
                <a:spcPts val="1269"/>
              </a:lnSpc>
              <a:spcAft>
                <a:spcPts val="1071"/>
              </a:spcAft>
            </a:pPr>
            <a:r>
              <a:rPr lang="en-US">
                <a:effectLst/>
                <a:latin typeface="Helvetica"/>
                <a:cs typeface="Helvetica"/>
              </a:rPr>
              <a:t>Using AI to learn each employee’s usage patterns, and flag anything that looks like a hack or takeover.</a:t>
            </a:r>
          </a:p>
          <a:p>
            <a:pPr>
              <a:lnSpc>
                <a:spcPts val="1269"/>
              </a:lnSpc>
            </a:pPr>
            <a:r>
              <a:rPr lang="en-US" b="1">
                <a:effectLst/>
                <a:latin typeface="Helvetica"/>
                <a:cs typeface="Helvetica"/>
              </a:rPr>
              <a:t>Security Awareness Training</a:t>
            </a:r>
            <a:endParaRPr lang="en-US">
              <a:effectLst/>
              <a:latin typeface="Helvetica"/>
              <a:cs typeface="Helvetica"/>
            </a:endParaRPr>
          </a:p>
          <a:p>
            <a:pPr>
              <a:lnSpc>
                <a:spcPts val="1269"/>
              </a:lnSpc>
              <a:spcAft>
                <a:spcPts val="1071"/>
              </a:spcAft>
            </a:pPr>
            <a:r>
              <a:rPr lang="en-US">
                <a:effectLst/>
                <a:latin typeface="Helvetica"/>
                <a:cs typeface="Helvetica"/>
              </a:rPr>
              <a:t>Continuous end-user education and testing prepares your team to identify and respond to suspicious activity.</a:t>
            </a:r>
          </a:p>
          <a:p>
            <a:pPr>
              <a:lnSpc>
                <a:spcPts val="1269"/>
              </a:lnSpc>
            </a:pPr>
            <a:r>
              <a:rPr lang="en-US" b="1">
                <a:effectLst/>
                <a:latin typeface="Helvetica"/>
                <a:cs typeface="Helvetica"/>
              </a:rPr>
              <a:t>Least Privilege Access</a:t>
            </a:r>
            <a:endParaRPr lang="en-US">
              <a:effectLst/>
              <a:latin typeface="Helvetica"/>
              <a:cs typeface="Helvetica"/>
            </a:endParaRPr>
          </a:p>
          <a:p>
            <a:pPr>
              <a:lnSpc>
                <a:spcPts val="1269"/>
              </a:lnSpc>
              <a:spcAft>
                <a:spcPts val="1071"/>
              </a:spcAft>
            </a:pPr>
            <a:r>
              <a:rPr lang="en-US">
                <a:effectLst/>
                <a:latin typeface="Helvetica"/>
                <a:cs typeface="Helvetica"/>
              </a:rPr>
              <a:t>Create layers of permissions, so only a strategic few get access to your most sensitive data.</a:t>
            </a:r>
          </a:p>
          <a:p>
            <a:pPr>
              <a:lnSpc>
                <a:spcPts val="1269"/>
              </a:lnSpc>
            </a:pPr>
            <a:r>
              <a:rPr lang="en-US" b="1">
                <a:effectLst/>
                <a:latin typeface="Helvetica"/>
                <a:cs typeface="Helvetica"/>
              </a:rPr>
              <a:t>Email Security</a:t>
            </a:r>
            <a:endParaRPr lang="en-US">
              <a:effectLst/>
              <a:latin typeface="Helvetica"/>
              <a:cs typeface="Helvetica"/>
            </a:endParaRPr>
          </a:p>
          <a:p>
            <a:pPr>
              <a:lnSpc>
                <a:spcPts val="1269"/>
              </a:lnSpc>
              <a:spcAft>
                <a:spcPts val="1071"/>
              </a:spcAft>
            </a:pPr>
            <a:r>
              <a:rPr lang="en-US">
                <a:effectLst/>
                <a:latin typeface="Helvetica"/>
                <a:cs typeface="Helvetica"/>
              </a:rPr>
              <a:t>Monitor messages 24/7, so your organization is protected from phishing, malware, spam and more—before employees have the chance to click.</a:t>
            </a:r>
          </a:p>
          <a:p>
            <a:pPr>
              <a:lnSpc>
                <a:spcPts val="1269"/>
              </a:lnSpc>
            </a:pPr>
            <a:r>
              <a:rPr lang="en-US" b="1">
                <a:effectLst/>
                <a:latin typeface="Helvetica"/>
                <a:cs typeface="Helvetica"/>
              </a:rPr>
              <a:t>Multifactor Authentication</a:t>
            </a:r>
            <a:endParaRPr lang="en-US">
              <a:effectLst/>
              <a:latin typeface="Helvetica"/>
              <a:cs typeface="Helvetica"/>
            </a:endParaRPr>
          </a:p>
          <a:p>
            <a:pPr>
              <a:lnSpc>
                <a:spcPts val="1269"/>
              </a:lnSpc>
              <a:spcAft>
                <a:spcPts val="1071"/>
              </a:spcAft>
            </a:pPr>
            <a:r>
              <a:rPr lang="en-US">
                <a:effectLst/>
                <a:latin typeface="Helvetica"/>
                <a:cs typeface="Helvetica"/>
              </a:rPr>
              <a:t>Employ a zero-trust architecture to continuously scan for imposters on your systems and ensure your employees/web users have secure access to your network, wherever they are.</a:t>
            </a:r>
          </a:p>
          <a:p>
            <a:pPr>
              <a:lnSpc>
                <a:spcPts val="1269"/>
              </a:lnSpc>
            </a:pPr>
            <a:r>
              <a:rPr lang="en-US" b="1">
                <a:effectLst/>
                <a:latin typeface="Helvetica"/>
                <a:cs typeface="Helvetica"/>
              </a:rPr>
              <a:t>Effective Patching</a:t>
            </a:r>
            <a:endParaRPr lang="en-US">
              <a:effectLst/>
              <a:latin typeface="Helvetica"/>
              <a:cs typeface="Helvetica"/>
            </a:endParaRPr>
          </a:p>
          <a:p>
            <a:pPr>
              <a:lnSpc>
                <a:spcPts val="1269"/>
              </a:lnSpc>
              <a:spcAft>
                <a:spcPts val="1071"/>
              </a:spcAft>
            </a:pPr>
            <a:r>
              <a:rPr lang="en-US">
                <a:effectLst/>
                <a:latin typeface="Helvetica"/>
                <a:cs typeface="Helvetica"/>
              </a:rPr>
              <a:t>Ensure your system gets patched quickly, 24/7, so no vulnerabilities have time to turn into threats.</a:t>
            </a:r>
          </a:p>
          <a:p>
            <a:pPr>
              <a:lnSpc>
                <a:spcPts val="1269"/>
              </a:lnSpc>
            </a:pPr>
            <a:r>
              <a:rPr lang="en-US" b="1">
                <a:effectLst/>
                <a:latin typeface="Helvetica"/>
                <a:cs typeface="Helvetica"/>
              </a:rPr>
              <a:t>Updated Hardware &amp; Software</a:t>
            </a:r>
            <a:endParaRPr lang="en-US">
              <a:effectLst/>
              <a:latin typeface="Helvetica"/>
              <a:cs typeface="Helvetica"/>
            </a:endParaRPr>
          </a:p>
          <a:p>
            <a:pPr>
              <a:lnSpc>
                <a:spcPts val="1269"/>
              </a:lnSpc>
              <a:spcAft>
                <a:spcPts val="1071"/>
              </a:spcAft>
            </a:pPr>
            <a:r>
              <a:rPr lang="en-US">
                <a:effectLst/>
                <a:latin typeface="Helvetica"/>
                <a:cs typeface="Helvetica"/>
              </a:rPr>
              <a:t>So you’re never running tools or hardware that’s not under warranty and backed up by its manufacturers.</a:t>
            </a:r>
          </a:p>
          <a:p>
            <a:endParaRPr lang="en-US"/>
          </a:p>
          <a:p>
            <a:endParaRPr lang="en-US"/>
          </a:p>
        </p:txBody>
      </p:sp>
      <p:sp>
        <p:nvSpPr>
          <p:cNvPr id="4" name="Slide Number Placeholder 3">
            <a:extLst>
              <a:ext uri="{FF2B5EF4-FFF2-40B4-BE49-F238E27FC236}">
                <a16:creationId xmlns:a16="http://schemas.microsoft.com/office/drawing/2014/main" id="{4BCE8BB2-1718-4ADE-791B-379C1DA0782A}"/>
              </a:ext>
            </a:extLst>
          </p:cNvPr>
          <p:cNvSpPr>
            <a:spLocks noGrp="1"/>
          </p:cNvSpPr>
          <p:nvPr>
            <p:ph type="sldNum" sz="quarter" idx="5"/>
          </p:nvPr>
        </p:nvSpPr>
        <p:spPr/>
        <p:txBody>
          <a:bodyPr/>
          <a:lstStyle/>
          <a:p>
            <a:fld id="{E56FAD1A-903F-AD4F-BC01-3233E3DDDF37}" type="slidenum">
              <a:rPr lang="en-US" smtClean="0"/>
              <a:t>19</a:t>
            </a:fld>
            <a:endParaRPr lang="en-US"/>
          </a:p>
        </p:txBody>
      </p:sp>
    </p:spTree>
    <p:extLst>
      <p:ext uri="{BB962C8B-B14F-4D97-AF65-F5344CB8AC3E}">
        <p14:creationId xmlns:p14="http://schemas.microsoft.com/office/powerpoint/2010/main" val="4082258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964AD-27EA-AD06-E691-E5AE429631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06D602-15BF-4A0B-D12C-B12CFC19E2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AAE655-38AC-14DE-7E09-508D3A49E0B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FF78876-4BE9-A4F2-54A5-7F47EF7B0BEB}"/>
              </a:ext>
            </a:extLst>
          </p:cNvPr>
          <p:cNvSpPr>
            <a:spLocks noGrp="1"/>
          </p:cNvSpPr>
          <p:nvPr>
            <p:ph type="sldNum" sz="quarter" idx="5"/>
          </p:nvPr>
        </p:nvSpPr>
        <p:spPr/>
        <p:txBody>
          <a:bodyPr/>
          <a:lstStyle/>
          <a:p>
            <a:fld id="{E56FAD1A-903F-AD4F-BC01-3233E3DDDF37}" type="slidenum">
              <a:rPr lang="en-US" smtClean="0"/>
              <a:t>2</a:t>
            </a:fld>
            <a:endParaRPr lang="en-US"/>
          </a:p>
        </p:txBody>
      </p:sp>
    </p:spTree>
    <p:extLst>
      <p:ext uri="{BB962C8B-B14F-4D97-AF65-F5344CB8AC3E}">
        <p14:creationId xmlns:p14="http://schemas.microsoft.com/office/powerpoint/2010/main" val="3342940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F6717-D779-07D3-2AAF-CEED8E7F07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FF602A-3315-EB90-DE4A-D75DF83F6D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5D6331-D7E5-3394-1F71-0FA0F463A3A3}"/>
              </a:ext>
            </a:extLst>
          </p:cNvPr>
          <p:cNvSpPr>
            <a:spLocks noGrp="1"/>
          </p:cNvSpPr>
          <p:nvPr>
            <p:ph type="body" idx="1"/>
          </p:nvPr>
        </p:nvSpPr>
        <p:spPr/>
        <p:txBody>
          <a:bodyPr/>
          <a:lstStyle/>
          <a:p>
            <a:r>
              <a:rPr lang="en-US"/>
              <a:t>[Speaker notes] </a:t>
            </a:r>
          </a:p>
          <a:p>
            <a:r>
              <a:rPr lang="en-US" sz="1200" b="0" i="0" kern="1200">
                <a:solidFill>
                  <a:schemeClr val="tx1"/>
                </a:solidFill>
                <a:effectLst/>
                <a:latin typeface="+mn-lt"/>
                <a:ea typeface="+mn-ea"/>
                <a:cs typeface="+mn-cs"/>
              </a:rPr>
              <a:t>Reinforce how recommendations align with the client’s needs and goals.</a:t>
            </a:r>
            <a:endParaRPr lang="en-US"/>
          </a:p>
        </p:txBody>
      </p:sp>
      <p:sp>
        <p:nvSpPr>
          <p:cNvPr id="4" name="Slide Number Placeholder 3">
            <a:extLst>
              <a:ext uri="{FF2B5EF4-FFF2-40B4-BE49-F238E27FC236}">
                <a16:creationId xmlns:a16="http://schemas.microsoft.com/office/drawing/2014/main" id="{11AFFB7D-EB7E-FC3E-2921-4480C118D39A}"/>
              </a:ext>
            </a:extLst>
          </p:cNvPr>
          <p:cNvSpPr>
            <a:spLocks noGrp="1"/>
          </p:cNvSpPr>
          <p:nvPr>
            <p:ph type="sldNum" sz="quarter" idx="5"/>
          </p:nvPr>
        </p:nvSpPr>
        <p:spPr/>
        <p:txBody>
          <a:bodyPr/>
          <a:lstStyle/>
          <a:p>
            <a:fld id="{E56FAD1A-903F-AD4F-BC01-3233E3DDDF37}" type="slidenum">
              <a:rPr lang="en-US" smtClean="0"/>
              <a:t>3</a:t>
            </a:fld>
            <a:endParaRPr lang="en-US"/>
          </a:p>
        </p:txBody>
      </p:sp>
    </p:spTree>
    <p:extLst>
      <p:ext uri="{BB962C8B-B14F-4D97-AF65-F5344CB8AC3E}">
        <p14:creationId xmlns:p14="http://schemas.microsoft.com/office/powerpoint/2010/main" val="173037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[Speaker notes]</a:t>
            </a:r>
          </a:p>
          <a:p>
            <a:r>
              <a:rPr lang="en-US" sz="1200" b="0" i="0" kern="1200">
                <a:solidFill>
                  <a:schemeClr val="tx1"/>
                </a:solidFill>
                <a:effectLst/>
                <a:latin typeface="+mn-lt"/>
                <a:ea typeface="+mn-ea"/>
                <a:cs typeface="+mn-cs"/>
              </a:rPr>
              <a:t>Summarize the client’s pain points. Show that you’ve listened and understand their challenges. This builds credibility and sets the stage for how Integris can address these issues.</a:t>
            </a:r>
            <a:endParaRPr lang="en-US"/>
          </a:p>
        </p:txBody>
      </p:sp>
      <p:sp>
        <p:nvSpPr>
          <p:cNvPr id="4" name="Slide Number Placeholder 3"/>
          <p:cNvSpPr>
            <a:spLocks noGrp="1"/>
          </p:cNvSpPr>
          <p:nvPr>
            <p:ph type="sldNum" sz="quarter" idx="5"/>
          </p:nvPr>
        </p:nvSpPr>
        <p:spPr/>
        <p:txBody>
          <a:bodyPr/>
          <a:lstStyle/>
          <a:p>
            <a:fld id="{E56FAD1A-903F-AD4F-BC01-3233E3DDDF37}" type="slidenum">
              <a:rPr lang="en-US" smtClean="0"/>
              <a:t>4</a:t>
            </a:fld>
            <a:endParaRPr lang="en-US"/>
          </a:p>
        </p:txBody>
      </p:sp>
    </p:spTree>
    <p:extLst>
      <p:ext uri="{BB962C8B-B14F-4D97-AF65-F5344CB8AC3E}">
        <p14:creationId xmlns:p14="http://schemas.microsoft.com/office/powerpoint/2010/main" val="3180491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0CA28-B0E0-29E0-5914-753351026D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8E2513-32F8-F10C-FDBB-C552FFCA1C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5EA031-787D-D376-28DB-EC9E5FB8A90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[Speaker notes]</a:t>
            </a:r>
          </a:p>
          <a:p>
            <a:r>
              <a:rPr lang="en-US" sz="1200" b="0" i="0" kern="1200">
                <a:solidFill>
                  <a:schemeClr val="tx1"/>
                </a:solidFill>
                <a:effectLst/>
                <a:latin typeface="+mn-lt"/>
                <a:ea typeface="+mn-ea"/>
                <a:cs typeface="+mn-cs"/>
              </a:rPr>
              <a:t>Summarize the client’s pain points. Show that you’ve listened and understand their challenges. This builds credibility and sets the stage for how Integris can address these issues.</a:t>
            </a:r>
            <a:endParaRPr lang="en-US"/>
          </a:p>
        </p:txBody>
      </p:sp>
      <p:sp>
        <p:nvSpPr>
          <p:cNvPr id="4" name="Slide Number Placeholder 3">
            <a:extLst>
              <a:ext uri="{FF2B5EF4-FFF2-40B4-BE49-F238E27FC236}">
                <a16:creationId xmlns:a16="http://schemas.microsoft.com/office/drawing/2014/main" id="{200F8F9F-B2C7-7F85-24F8-80662714BF0A}"/>
              </a:ext>
            </a:extLst>
          </p:cNvPr>
          <p:cNvSpPr>
            <a:spLocks noGrp="1"/>
          </p:cNvSpPr>
          <p:nvPr>
            <p:ph type="sldNum" sz="quarter" idx="5"/>
          </p:nvPr>
        </p:nvSpPr>
        <p:spPr/>
        <p:txBody>
          <a:bodyPr/>
          <a:lstStyle/>
          <a:p>
            <a:fld id="{E56FAD1A-903F-AD4F-BC01-3233E3DDDF37}" type="slidenum">
              <a:rPr lang="en-US" smtClean="0"/>
              <a:t>5</a:t>
            </a:fld>
            <a:endParaRPr lang="en-US"/>
          </a:p>
        </p:txBody>
      </p:sp>
    </p:spTree>
    <p:extLst>
      <p:ext uri="{BB962C8B-B14F-4D97-AF65-F5344CB8AC3E}">
        <p14:creationId xmlns:p14="http://schemas.microsoft.com/office/powerpoint/2010/main" val="3940442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 </a:t>
            </a:r>
          </a:p>
          <a:p>
            <a:r>
              <a:rPr lang="en-US" sz="1200" b="0" i="0" kern="1200">
                <a:solidFill>
                  <a:schemeClr val="tx1"/>
                </a:solidFill>
                <a:effectLst/>
                <a:latin typeface="+mn-lt"/>
                <a:ea typeface="+mn-ea"/>
                <a:cs typeface="+mn-cs"/>
              </a:rPr>
              <a:t>Share our core values. Emphasize our people-first culture, integrity, accountability, and long-term thinking. This builds emotional connection and trust.</a:t>
            </a:r>
            <a:endParaRPr lang="en-US"/>
          </a:p>
        </p:txBody>
      </p:sp>
      <p:sp>
        <p:nvSpPr>
          <p:cNvPr id="4" name="Slide Number Placeholder 3"/>
          <p:cNvSpPr>
            <a:spLocks noGrp="1"/>
          </p:cNvSpPr>
          <p:nvPr>
            <p:ph type="sldNum" sz="quarter" idx="5"/>
          </p:nvPr>
        </p:nvSpPr>
        <p:spPr/>
        <p:txBody>
          <a:bodyPr/>
          <a:lstStyle/>
          <a:p>
            <a:fld id="{E56FAD1A-903F-AD4F-BC01-3233E3DDDF37}" type="slidenum">
              <a:rPr lang="en-US" smtClean="0"/>
              <a:t>6</a:t>
            </a:fld>
            <a:endParaRPr lang="en-US"/>
          </a:p>
        </p:txBody>
      </p:sp>
    </p:spTree>
    <p:extLst>
      <p:ext uri="{BB962C8B-B14F-4D97-AF65-F5344CB8AC3E}">
        <p14:creationId xmlns:p14="http://schemas.microsoft.com/office/powerpoint/2010/main" val="3216940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6FAD1A-903F-AD4F-BC01-3233E3DDDF37}" type="slidenum">
              <a:rPr lang="en-US" smtClean="0"/>
              <a:t>7</a:t>
            </a:fld>
            <a:endParaRPr lang="en-US"/>
          </a:p>
        </p:txBody>
      </p:sp>
    </p:spTree>
    <p:extLst>
      <p:ext uri="{BB962C8B-B14F-4D97-AF65-F5344CB8AC3E}">
        <p14:creationId xmlns:p14="http://schemas.microsoft.com/office/powerpoint/2010/main" val="909872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5C541-03CA-FAE8-032D-EF0AE4BAC0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868B28-E71F-D8B7-923E-F54C8D532E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431381-7F9E-A76A-8AA2-8D58F4DA3367}"/>
              </a:ext>
            </a:extLst>
          </p:cNvPr>
          <p:cNvSpPr>
            <a:spLocks noGrp="1"/>
          </p:cNvSpPr>
          <p:nvPr>
            <p:ph type="body" idx="1"/>
          </p:nvPr>
        </p:nvSpPr>
        <p:spPr/>
        <p:txBody>
          <a:bodyPr/>
          <a:lstStyle/>
          <a:p>
            <a:r>
              <a:rPr lang="en-US">
                <a:latin typeface="Calibri"/>
                <a:ea typeface="Calibri"/>
                <a:cs typeface="Calibri"/>
              </a:rPr>
              <a:t>[Speaker notes]</a:t>
            </a:r>
          </a:p>
          <a:p>
            <a:r>
              <a:rPr lang="en-US" sz="1200" b="0" i="0" kern="1200">
                <a:solidFill>
                  <a:schemeClr val="tx1"/>
                </a:solidFill>
                <a:effectLst/>
                <a:latin typeface="+mn-lt"/>
                <a:ea typeface="+mn-ea"/>
                <a:cs typeface="+mn-cs"/>
              </a:rPr>
              <a:t>Share real quotes from clients. Highlight specific outcomes and talk about how we serve clients across multiple industries, including highly-regulated industries.</a:t>
            </a:r>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85081B11-749D-9563-1BC5-29AA41829835}"/>
              </a:ext>
            </a:extLst>
          </p:cNvPr>
          <p:cNvSpPr>
            <a:spLocks noGrp="1"/>
          </p:cNvSpPr>
          <p:nvPr>
            <p:ph type="sldNum" sz="quarter" idx="5"/>
          </p:nvPr>
        </p:nvSpPr>
        <p:spPr/>
        <p:txBody>
          <a:bodyPr/>
          <a:lstStyle/>
          <a:p>
            <a:fld id="{E56FAD1A-903F-AD4F-BC01-3233E3DDDF37}" type="slidenum">
              <a:rPr lang="en-US" smtClean="0"/>
              <a:t>9</a:t>
            </a:fld>
            <a:endParaRPr lang="en-US"/>
          </a:p>
        </p:txBody>
      </p:sp>
    </p:spTree>
    <p:extLst>
      <p:ext uri="{BB962C8B-B14F-4D97-AF65-F5344CB8AC3E}">
        <p14:creationId xmlns:p14="http://schemas.microsoft.com/office/powerpoint/2010/main" val="1224453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2982B-DCFF-A95D-0189-9D3D92A5AD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BC86FE-9DE9-854D-64C4-0F333D9958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563F55-1FFD-68E6-4DFB-BEA5B8E4F745}"/>
              </a:ext>
            </a:extLst>
          </p:cNvPr>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Clutch is a valuable resource for buyers of B2B services, such as marketing and IT, because it provides verified, in-depth information that builds trust and helps buyers find the right partner</a:t>
            </a:r>
          </a:p>
          <a:p>
            <a:r>
              <a:rPr lang="en-US" sz="1200" b="0" i="0" u="none" strike="noStrike" kern="1200" dirty="0">
                <a:solidFill>
                  <a:schemeClr val="tx1"/>
                </a:solidFill>
                <a:effectLst/>
                <a:latin typeface="+mn-lt"/>
                <a:ea typeface="+mn-ea"/>
                <a:cs typeface="+mn-cs"/>
              </a:rPr>
              <a:t>.Buyers can cut through marketing hype by consulting a transparent third-party platform that is committed to filtering out fake reviews. </a:t>
            </a:r>
          </a:p>
          <a:p>
            <a:r>
              <a:rPr lang="en-US" sz="1200" b="0" i="0" u="none" strike="noStrike" kern="1200" dirty="0">
                <a:solidFill>
                  <a:schemeClr val="tx1"/>
                </a:solidFill>
                <a:effectLst/>
                <a:latin typeface="+mn-lt"/>
                <a:ea typeface="+mn-ea"/>
                <a:cs typeface="+mn-cs"/>
              </a:rPr>
              <a:t>Reasons Clutch is a valuable resource for buyers</a:t>
            </a:r>
          </a:p>
          <a:p>
            <a:r>
              <a:rPr lang="en-US" sz="1200" b="1" i="0" u="none" strike="noStrike" kern="1200" dirty="0">
                <a:solidFill>
                  <a:schemeClr val="tx1"/>
                </a:solidFill>
                <a:effectLst/>
                <a:latin typeface="+mn-lt"/>
                <a:ea typeface="+mn-ea"/>
                <a:cs typeface="+mn-cs"/>
              </a:rPr>
              <a:t>Authenticity and trustworthiness</a:t>
            </a:r>
            <a:r>
              <a:rPr lang="en-US" sz="1200" b="0" i="0" u="none" strike="noStrike" kern="1200" dirty="0">
                <a:solidFill>
                  <a:schemeClr val="tx1"/>
                </a:solidFill>
                <a:effectLst/>
                <a:latin typeface="+mn-lt"/>
                <a:ea typeface="+mn-ea"/>
                <a:cs typeface="+mn-cs"/>
              </a:rPr>
              <a:t>. Clutch's rigorous verification process involves interviewing clients directly to confirm the legitimacy of reviews. This gives buyers confidence that the feedback is from real customers, which is a top priority for B2B purchasing decisions.</a:t>
            </a:r>
          </a:p>
          <a:p>
            <a:r>
              <a:rPr lang="en-US" sz="1200" b="1" i="0" u="none" strike="noStrike" kern="1200" dirty="0">
                <a:solidFill>
                  <a:schemeClr val="tx1"/>
                </a:solidFill>
                <a:effectLst/>
                <a:latin typeface="+mn-lt"/>
                <a:ea typeface="+mn-ea"/>
                <a:cs typeface="+mn-cs"/>
              </a:rPr>
              <a:t>Access to reliable information</a:t>
            </a:r>
            <a:r>
              <a:rPr lang="en-US" sz="1200" b="0" i="0" u="none" strike="noStrike" kern="1200" dirty="0">
                <a:solidFill>
                  <a:schemeClr val="tx1"/>
                </a:solidFill>
                <a:effectLst/>
                <a:latin typeface="+mn-lt"/>
                <a:ea typeface="+mn-ea"/>
                <a:cs typeface="+mn-cs"/>
              </a:rPr>
              <a:t>. Buyers can find detailed, first-hand accounts of a company's performance, including feedback on project quality, timeliness, and customer service. This provides a more reliable picture of a potential partnership than a company's own website testimonials.</a:t>
            </a:r>
          </a:p>
          <a:p>
            <a:r>
              <a:rPr lang="en-US" sz="1200" b="1" i="0" u="none" strike="noStrike" kern="1200" dirty="0">
                <a:solidFill>
                  <a:schemeClr val="tx1"/>
                </a:solidFill>
                <a:effectLst/>
                <a:latin typeface="+mn-lt"/>
                <a:ea typeface="+mn-ea"/>
                <a:cs typeface="+mn-cs"/>
              </a:rPr>
              <a:t>In-depth case studies</a:t>
            </a:r>
            <a:r>
              <a:rPr lang="en-US" sz="1200" b="0" i="0" u="none" strike="noStrike" kern="1200" dirty="0">
                <a:solidFill>
                  <a:schemeClr val="tx1"/>
                </a:solidFill>
                <a:effectLst/>
                <a:latin typeface="+mn-lt"/>
                <a:ea typeface="+mn-ea"/>
                <a:cs typeface="+mn-cs"/>
              </a:rPr>
              <a:t>. In addition to reviews, Clutch provides comprehensive case studies on service providers. These offer deeper insights into a company's capabilities and past successes, which helps inform purchasing decisions.</a:t>
            </a:r>
          </a:p>
          <a:p>
            <a:r>
              <a:rPr lang="en-US" sz="1200" b="1" i="0" u="none" strike="noStrike" kern="1200" dirty="0">
                <a:solidFill>
                  <a:schemeClr val="tx1"/>
                </a:solidFill>
                <a:effectLst/>
                <a:latin typeface="+mn-lt"/>
                <a:ea typeface="+mn-ea"/>
                <a:cs typeface="+mn-cs"/>
              </a:rPr>
              <a:t>Data for evaluating providers</a:t>
            </a:r>
            <a:r>
              <a:rPr lang="en-US" sz="1200" b="0" i="0" u="none" strike="noStrike" kern="1200" dirty="0">
                <a:solidFill>
                  <a:schemeClr val="tx1"/>
                </a:solidFill>
                <a:effectLst/>
                <a:latin typeface="+mn-lt"/>
                <a:ea typeface="+mn-ea"/>
                <a:cs typeface="+mn-cs"/>
              </a:rPr>
              <a:t>. Clutch collects information on quantitative factors like a provider's client list, industry recognition, and market presence, allowing buyers to compare multiple companies objectively.</a:t>
            </a:r>
          </a:p>
          <a:p>
            <a:r>
              <a:rPr lang="en-US" sz="1200" b="1" i="0" u="none" strike="noStrike" kern="1200" dirty="0">
                <a:solidFill>
                  <a:schemeClr val="tx1"/>
                </a:solidFill>
                <a:effectLst/>
                <a:latin typeface="+mn-lt"/>
                <a:ea typeface="+mn-ea"/>
                <a:cs typeface="+mn-cs"/>
              </a:rPr>
              <a:t>Identification of top performers</a:t>
            </a:r>
            <a:r>
              <a:rPr lang="en-US" sz="1200" b="0" i="0" u="none" strike="noStrike" kern="1200" dirty="0">
                <a:solidFill>
                  <a:schemeClr val="tx1"/>
                </a:solidFill>
                <a:effectLst/>
                <a:latin typeface="+mn-lt"/>
                <a:ea typeface="+mn-ea"/>
                <a:cs typeface="+mn-cs"/>
              </a:rPr>
              <a:t>. The platform maps service providers in "Leaders Matrices" based on their area of focus and ability to deliver. This enables buyers to quickly identify top-performing companies that meet their specific needs, whether for a one-off project or a long-term relationship.</a:t>
            </a:r>
          </a:p>
          <a:p>
            <a:r>
              <a:rPr lang="en-US" sz="1200" b="1" i="0" u="none" strike="noStrike" kern="1200" dirty="0">
                <a:solidFill>
                  <a:schemeClr val="tx1"/>
                </a:solidFill>
                <a:effectLst/>
                <a:latin typeface="+mn-lt"/>
                <a:ea typeface="+mn-ea"/>
                <a:cs typeface="+mn-cs"/>
              </a:rPr>
              <a:t>Targeted search and matchmaking</a:t>
            </a:r>
            <a:r>
              <a:rPr lang="en-US" sz="1200" b="0" i="0" u="none" strike="noStrike" kern="1200" dirty="0">
                <a:solidFill>
                  <a:schemeClr val="tx1"/>
                </a:solidFill>
                <a:effectLst/>
                <a:latin typeface="+mn-lt"/>
                <a:ea typeface="+mn-ea"/>
                <a:cs typeface="+mn-cs"/>
              </a:rPr>
              <a:t>. Through search tools like </a:t>
            </a:r>
            <a:r>
              <a:rPr lang="en-US" sz="1200" b="0" i="0" u="none" strike="noStrike" kern="1200" dirty="0" err="1">
                <a:solidFill>
                  <a:schemeClr val="tx1"/>
                </a:solidFill>
                <a:effectLst/>
                <a:latin typeface="+mn-lt"/>
                <a:ea typeface="+mn-ea"/>
                <a:cs typeface="+mn-cs"/>
              </a:rPr>
              <a:t>SmartMatch</a:t>
            </a:r>
            <a:r>
              <a:rPr lang="en-US" sz="1200" b="0" i="0" u="none" strike="noStrike" kern="1200" dirty="0">
                <a:solidFill>
                  <a:schemeClr val="tx1"/>
                </a:solidFill>
                <a:effectLst/>
                <a:latin typeface="+mn-lt"/>
                <a:ea typeface="+mn-ea"/>
                <a:cs typeface="+mn-cs"/>
              </a:rPr>
              <a:t> and Clutch AI, buyers can narrow down providers based on specific criteria, such as location, budget, and industry expertise. The platform can even create a shortlist of qualified providers tailored to a buyer's business.</a:t>
            </a:r>
          </a:p>
          <a:p>
            <a:r>
              <a:rPr lang="en-US" sz="1200" b="1" i="0" u="none" strike="noStrike" kern="1200" dirty="0">
                <a:solidFill>
                  <a:schemeClr val="tx1"/>
                </a:solidFill>
                <a:effectLst/>
                <a:latin typeface="+mn-lt"/>
                <a:ea typeface="+mn-ea"/>
                <a:cs typeface="+mn-cs"/>
              </a:rPr>
              <a:t>Transparency and cost data</a:t>
            </a:r>
            <a:r>
              <a:rPr lang="en-US" sz="1200" b="0" i="0" u="none" strike="noStrike" kern="1200" dirty="0">
                <a:solidFill>
                  <a:schemeClr val="tx1"/>
                </a:solidFill>
                <a:effectLst/>
                <a:latin typeface="+mn-lt"/>
                <a:ea typeface="+mn-ea"/>
                <a:cs typeface="+mn-cs"/>
              </a:rPr>
              <a:t>. Some reviews provide objective data, such as the general cost and scope of a project, which helps buyers budget and plan more effectively. This transparency is a key factor for many B2B purchasers. </a:t>
            </a:r>
          </a:p>
          <a:p>
            <a:endParaRPr lang="en-US" dirty="0"/>
          </a:p>
        </p:txBody>
      </p:sp>
      <p:sp>
        <p:nvSpPr>
          <p:cNvPr id="4" name="Slide Number Placeholder 3">
            <a:extLst>
              <a:ext uri="{FF2B5EF4-FFF2-40B4-BE49-F238E27FC236}">
                <a16:creationId xmlns:a16="http://schemas.microsoft.com/office/drawing/2014/main" id="{4C6164A7-E49F-0624-FD3D-DBABB032090C}"/>
              </a:ext>
            </a:extLst>
          </p:cNvPr>
          <p:cNvSpPr>
            <a:spLocks noGrp="1"/>
          </p:cNvSpPr>
          <p:nvPr>
            <p:ph type="sldNum" sz="quarter" idx="5"/>
          </p:nvPr>
        </p:nvSpPr>
        <p:spPr/>
        <p:txBody>
          <a:bodyPr/>
          <a:lstStyle/>
          <a:p>
            <a:fld id="{E56FAD1A-903F-AD4F-BC01-3233E3DDDF37}" type="slidenum">
              <a:rPr lang="en-US" smtClean="0"/>
              <a:t>10</a:t>
            </a:fld>
            <a:endParaRPr lang="en-US"/>
          </a:p>
        </p:txBody>
      </p:sp>
    </p:spTree>
    <p:extLst>
      <p:ext uri="{BB962C8B-B14F-4D97-AF65-F5344CB8AC3E}">
        <p14:creationId xmlns:p14="http://schemas.microsoft.com/office/powerpoint/2010/main" val="23046992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close-up of a red and yellow light&#10;&#10;Description automatically generated">
            <a:extLst>
              <a:ext uri="{FF2B5EF4-FFF2-40B4-BE49-F238E27FC236}">
                <a16:creationId xmlns:a16="http://schemas.microsoft.com/office/drawing/2014/main" id="{7BD5A6B1-988A-6A9D-C4F1-68C2EF99747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3AFA2DA-3584-D9CE-840F-1C85BE1A2B43}"/>
              </a:ext>
            </a:extLst>
          </p:cNvPr>
          <p:cNvSpPr>
            <a:spLocks noGrp="1"/>
          </p:cNvSpPr>
          <p:nvPr>
            <p:ph type="ctrTitle"/>
          </p:nvPr>
        </p:nvSpPr>
        <p:spPr>
          <a:xfrm>
            <a:off x="295398" y="4158752"/>
            <a:ext cx="6073239" cy="1355910"/>
          </a:xfrm>
        </p:spPr>
        <p:txBody>
          <a:bodyPr anchor="b">
            <a:noAutofit/>
          </a:bodyPr>
          <a:lstStyle>
            <a:lvl1pPr algn="l">
              <a:defRPr sz="4800" b="1" baseline="0">
                <a:solidFill>
                  <a:schemeClr val="bg1"/>
                </a:solidFill>
              </a:defRPr>
            </a:lvl1pPr>
          </a:lstStyle>
          <a:p>
            <a:r>
              <a:rPr lang="en-US"/>
              <a:t>Click to edit Master title style</a:t>
            </a:r>
          </a:p>
        </p:txBody>
      </p:sp>
      <p:sp>
        <p:nvSpPr>
          <p:cNvPr id="4" name="Date Placeholder 3">
            <a:extLst>
              <a:ext uri="{FF2B5EF4-FFF2-40B4-BE49-F238E27FC236}">
                <a16:creationId xmlns:a16="http://schemas.microsoft.com/office/drawing/2014/main" id="{58C3B2DF-1A8B-D96D-06A9-D374BCFB9967}"/>
              </a:ext>
            </a:extLst>
          </p:cNvPr>
          <p:cNvSpPr>
            <a:spLocks noGrp="1"/>
          </p:cNvSpPr>
          <p:nvPr>
            <p:ph type="dt" sz="half" idx="10"/>
          </p:nvPr>
        </p:nvSpPr>
        <p:spPr>
          <a:xfrm>
            <a:off x="291935" y="5678984"/>
            <a:ext cx="2743200" cy="365125"/>
          </a:xfrm>
        </p:spPr>
        <p:txBody>
          <a:bodyPr/>
          <a:lstStyle>
            <a:lvl1pPr>
              <a:defRPr sz="1400" b="1">
                <a:solidFill>
                  <a:schemeClr val="bg1"/>
                </a:solidFill>
              </a:defRPr>
            </a:lvl1pPr>
          </a:lstStyle>
          <a:p>
            <a:fld id="{E2437ECE-E315-2140-A081-EB2965095672}" type="datetimeFigureOut">
              <a:rPr lang="en-US" smtClean="0"/>
              <a:pPr/>
              <a:t>10/13/2025</a:t>
            </a:fld>
            <a:endParaRPr lang="en-US"/>
          </a:p>
        </p:txBody>
      </p:sp>
      <p:pic>
        <p:nvPicPr>
          <p:cNvPr id="10" name="Picture 9" descr="A black background with white text&#10;&#10;Description automatically generated">
            <a:extLst>
              <a:ext uri="{FF2B5EF4-FFF2-40B4-BE49-F238E27FC236}">
                <a16:creationId xmlns:a16="http://schemas.microsoft.com/office/drawing/2014/main" id="{A7C48D71-454F-88C8-4402-ED849B83E607}"/>
              </a:ext>
            </a:extLst>
          </p:cNvPr>
          <p:cNvPicPr>
            <a:picLocks noChangeAspect="1"/>
          </p:cNvPicPr>
          <p:nvPr userDrawn="1"/>
        </p:nvPicPr>
        <p:blipFill>
          <a:blip r:embed="rId3"/>
          <a:stretch>
            <a:fillRect/>
          </a:stretch>
        </p:blipFill>
        <p:spPr>
          <a:xfrm>
            <a:off x="291935" y="282885"/>
            <a:ext cx="1765465" cy="789462"/>
          </a:xfrm>
          <a:prstGeom prst="rect">
            <a:avLst/>
          </a:prstGeom>
        </p:spPr>
      </p:pic>
    </p:spTree>
    <p:extLst>
      <p:ext uri="{BB962C8B-B14F-4D97-AF65-F5344CB8AC3E}">
        <p14:creationId xmlns:p14="http://schemas.microsoft.com/office/powerpoint/2010/main" val="21218220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pic>
        <p:nvPicPr>
          <p:cNvPr id="7" name="Picture 6" descr="A close up of a pattern&#10;&#10;AI-generated content may be incorrect.">
            <a:extLst>
              <a:ext uri="{FF2B5EF4-FFF2-40B4-BE49-F238E27FC236}">
                <a16:creationId xmlns:a16="http://schemas.microsoft.com/office/drawing/2014/main" id="{6E08B232-7054-DBD6-FDFF-5ABF83FCED5C}"/>
              </a:ext>
            </a:extLst>
          </p:cNvPr>
          <p:cNvPicPr>
            <a:picLocks noChangeAspect="1"/>
          </p:cNvPicPr>
          <p:nvPr userDrawn="1"/>
        </p:nvPicPr>
        <p:blipFill>
          <a:blip r:embed="rId2">
            <a:alphaModFix amt="50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3AFA2DA-3584-D9CE-840F-1C85BE1A2B43}"/>
              </a:ext>
            </a:extLst>
          </p:cNvPr>
          <p:cNvSpPr>
            <a:spLocks noGrp="1"/>
          </p:cNvSpPr>
          <p:nvPr>
            <p:ph type="ctrTitle"/>
          </p:nvPr>
        </p:nvSpPr>
        <p:spPr>
          <a:xfrm>
            <a:off x="2969688" y="3261619"/>
            <a:ext cx="8713448" cy="551330"/>
          </a:xfrm>
        </p:spPr>
        <p:txBody>
          <a:bodyPr anchor="b">
            <a:noAutofit/>
          </a:bodyPr>
          <a:lstStyle>
            <a:lvl1pPr algn="r">
              <a:defRPr sz="3600" b="1" baseline="0">
                <a:solidFill>
                  <a:schemeClr val="tx2"/>
                </a:solidFill>
              </a:defRPr>
            </a:lvl1pPr>
          </a:lstStyle>
          <a:p>
            <a:r>
              <a:rPr lang="en-US"/>
              <a:t>Click to edit Master title style</a:t>
            </a:r>
          </a:p>
        </p:txBody>
      </p:sp>
      <p:pic>
        <p:nvPicPr>
          <p:cNvPr id="3" name="Picture 2">
            <a:extLst>
              <a:ext uri="{FF2B5EF4-FFF2-40B4-BE49-F238E27FC236}">
                <a16:creationId xmlns:a16="http://schemas.microsoft.com/office/drawing/2014/main" id="{13C75DDC-E7CE-7F4F-5D75-46A7D51A9268}"/>
              </a:ext>
            </a:extLst>
          </p:cNvPr>
          <p:cNvPicPr>
            <a:picLocks noChangeAspect="1"/>
          </p:cNvPicPr>
          <p:nvPr userDrawn="1"/>
        </p:nvPicPr>
        <p:blipFill>
          <a:blip r:embed="rId3"/>
          <a:srcRect/>
          <a:stretch/>
        </p:blipFill>
        <p:spPr>
          <a:xfrm>
            <a:off x="11522163" y="6449666"/>
            <a:ext cx="156845" cy="241300"/>
          </a:xfrm>
          <a:prstGeom prst="rect">
            <a:avLst/>
          </a:prstGeom>
        </p:spPr>
      </p:pic>
    </p:spTree>
    <p:extLst>
      <p:ext uri="{BB962C8B-B14F-4D97-AF65-F5344CB8AC3E}">
        <p14:creationId xmlns:p14="http://schemas.microsoft.com/office/powerpoint/2010/main" val="38961987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_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AD98961-E3F5-9416-6218-ACABE8132D6D}"/>
              </a:ext>
            </a:extLst>
          </p:cNvPr>
          <p:cNvSpPr>
            <a:spLocks noGrp="1"/>
          </p:cNvSpPr>
          <p:nvPr>
            <p:ph type="pic" sz="quarter" idx="10"/>
          </p:nvPr>
        </p:nvSpPr>
        <p:spPr>
          <a:xfrm>
            <a:off x="0" y="0"/>
            <a:ext cx="12192000" cy="6858000"/>
          </a:xfrm>
        </p:spPr>
        <p:txBody>
          <a:bodyPr/>
          <a:lstStyle/>
          <a:p>
            <a:endParaRPr lang="en-US"/>
          </a:p>
        </p:txBody>
      </p:sp>
      <p:sp>
        <p:nvSpPr>
          <p:cNvPr id="2" name="Title 1">
            <a:extLst>
              <a:ext uri="{FF2B5EF4-FFF2-40B4-BE49-F238E27FC236}">
                <a16:creationId xmlns:a16="http://schemas.microsoft.com/office/drawing/2014/main" id="{63AFA2DA-3584-D9CE-840F-1C85BE1A2B43}"/>
              </a:ext>
            </a:extLst>
          </p:cNvPr>
          <p:cNvSpPr>
            <a:spLocks noGrp="1"/>
          </p:cNvSpPr>
          <p:nvPr>
            <p:ph type="ctrTitle"/>
          </p:nvPr>
        </p:nvSpPr>
        <p:spPr>
          <a:xfrm>
            <a:off x="4835471" y="4997633"/>
            <a:ext cx="6757262" cy="551330"/>
          </a:xfrm>
        </p:spPr>
        <p:txBody>
          <a:bodyPr anchor="b">
            <a:noAutofit/>
          </a:bodyPr>
          <a:lstStyle>
            <a:lvl1pPr algn="r">
              <a:defRPr sz="3600" b="1"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5484218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lai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97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_Gradi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DF7D7F-A290-3EBE-5CE7-5AC4301FA79B}"/>
              </a:ext>
            </a:extLst>
          </p:cNvPr>
          <p:cNvSpPr/>
          <p:nvPr userDrawn="1"/>
        </p:nvSpPr>
        <p:spPr>
          <a:xfrm>
            <a:off x="0" y="0"/>
            <a:ext cx="12192000" cy="6858000"/>
          </a:xfrm>
          <a:prstGeom prst="rect">
            <a:avLst/>
          </a:prstGeom>
          <a:gradFill>
            <a:gsLst>
              <a:gs pos="0">
                <a:srgbClr val="502E99"/>
              </a:gs>
              <a:gs pos="50000">
                <a:srgbClr val="CE0019"/>
              </a:gs>
              <a:gs pos="100000">
                <a:srgbClr val="FF88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AFA2DA-3584-D9CE-840F-1C85BE1A2B43}"/>
              </a:ext>
            </a:extLst>
          </p:cNvPr>
          <p:cNvSpPr>
            <a:spLocks noGrp="1"/>
          </p:cNvSpPr>
          <p:nvPr>
            <p:ph type="ctrTitle"/>
          </p:nvPr>
        </p:nvSpPr>
        <p:spPr>
          <a:xfrm>
            <a:off x="452643" y="3153335"/>
            <a:ext cx="8713448" cy="551330"/>
          </a:xfrm>
        </p:spPr>
        <p:txBody>
          <a:bodyPr anchor="b">
            <a:noAutofit/>
          </a:bodyPr>
          <a:lstStyle>
            <a:lvl1pPr algn="l">
              <a:defRPr sz="3600" b="1" baseline="0">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DD744AC6-626C-C1FB-C02F-3C8F6C3CEE96}"/>
              </a:ext>
            </a:extLst>
          </p:cNvPr>
          <p:cNvPicPr>
            <a:picLocks noChangeAspect="1"/>
          </p:cNvPicPr>
          <p:nvPr userDrawn="1"/>
        </p:nvPicPr>
        <p:blipFill>
          <a:blip r:embed="rId2"/>
          <a:srcRect/>
          <a:stretch/>
        </p:blipFill>
        <p:spPr>
          <a:xfrm>
            <a:off x="11527509" y="6458611"/>
            <a:ext cx="165100" cy="246549"/>
          </a:xfrm>
          <a:prstGeom prst="rect">
            <a:avLst/>
          </a:prstGeom>
        </p:spPr>
      </p:pic>
    </p:spTree>
    <p:extLst>
      <p:ext uri="{BB962C8B-B14F-4D97-AF65-F5344CB8AC3E}">
        <p14:creationId xmlns:p14="http://schemas.microsoft.com/office/powerpoint/2010/main" val="13532175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70B3F63-A014-950D-D867-9119271C9598}"/>
              </a:ext>
            </a:extLst>
          </p:cNvPr>
          <p:cNvPicPr>
            <a:picLocks noChangeAspect="1"/>
          </p:cNvPicPr>
          <p:nvPr userDrawn="1"/>
        </p:nvPicPr>
        <p:blipFill>
          <a:blip r:embed="rId2"/>
          <a:srcRect t="12745" b="12745"/>
          <a:stretch/>
        </p:blipFill>
        <p:spPr>
          <a:xfrm>
            <a:off x="0" y="874058"/>
            <a:ext cx="12192000" cy="5109883"/>
          </a:xfrm>
          <a:prstGeom prst="rect">
            <a:avLst/>
          </a:prstGeom>
        </p:spPr>
      </p:pic>
      <p:sp>
        <p:nvSpPr>
          <p:cNvPr id="12" name="Rectangle 11">
            <a:extLst>
              <a:ext uri="{FF2B5EF4-FFF2-40B4-BE49-F238E27FC236}">
                <a16:creationId xmlns:a16="http://schemas.microsoft.com/office/drawing/2014/main" id="{A6698CFD-C353-1667-E660-533443D57CE5}"/>
              </a:ext>
            </a:extLst>
          </p:cNvPr>
          <p:cNvSpPr/>
          <p:nvPr userDrawn="1"/>
        </p:nvSpPr>
        <p:spPr>
          <a:xfrm>
            <a:off x="0" y="1533946"/>
            <a:ext cx="6096000" cy="37901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1B6D2280-E98B-48A7-BD48-4F10777E5845}"/>
              </a:ext>
            </a:extLst>
          </p:cNvPr>
          <p:cNvSpPr>
            <a:spLocks noGrp="1"/>
          </p:cNvSpPr>
          <p:nvPr>
            <p:ph type="title"/>
          </p:nvPr>
        </p:nvSpPr>
        <p:spPr>
          <a:xfrm>
            <a:off x="510988" y="1947071"/>
            <a:ext cx="5440362" cy="501661"/>
          </a:xfrm>
        </p:spPr>
        <p:txBody>
          <a:bodyPr anchor="b">
            <a:noAutofit/>
          </a:bodyPr>
          <a:lstStyle>
            <a:lvl1pPr>
              <a:defRPr sz="3800" b="1"/>
            </a:lvl1pPr>
          </a:lstStyle>
          <a:p>
            <a:r>
              <a:rPr lang="en-US"/>
              <a:t>Click to edit Master</a:t>
            </a:r>
          </a:p>
        </p:txBody>
      </p:sp>
      <p:sp>
        <p:nvSpPr>
          <p:cNvPr id="14" name="Content Placeholder 2">
            <a:extLst>
              <a:ext uri="{FF2B5EF4-FFF2-40B4-BE49-F238E27FC236}">
                <a16:creationId xmlns:a16="http://schemas.microsoft.com/office/drawing/2014/main" id="{1C1F379C-F45C-F34F-557B-4E80476CEDC4}"/>
              </a:ext>
            </a:extLst>
          </p:cNvPr>
          <p:cNvSpPr>
            <a:spLocks noGrp="1"/>
          </p:cNvSpPr>
          <p:nvPr>
            <p:ph sz="half" idx="10"/>
          </p:nvPr>
        </p:nvSpPr>
        <p:spPr>
          <a:xfrm>
            <a:off x="510988" y="2634713"/>
            <a:ext cx="5204012" cy="2340700"/>
          </a:xfrm>
        </p:spPr>
        <p:txBody>
          <a:bodyPr>
            <a:normAutofit/>
          </a:bodyPr>
          <a:lstStyle>
            <a:lvl1pPr>
              <a:defRPr sz="1800"/>
            </a:lvl1pPr>
            <a:lvl2pPr>
              <a:defRPr sz="16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823530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You">
    <p:spTree>
      <p:nvGrpSpPr>
        <p:cNvPr id="1" name=""/>
        <p:cNvGrpSpPr/>
        <p:nvPr/>
      </p:nvGrpSpPr>
      <p:grpSpPr>
        <a:xfrm>
          <a:off x="0" y="0"/>
          <a:ext cx="0" cy="0"/>
          <a:chOff x="0" y="0"/>
          <a:chExt cx="0" cy="0"/>
        </a:xfrm>
      </p:grpSpPr>
      <p:pic>
        <p:nvPicPr>
          <p:cNvPr id="4" name="Picture 3" descr="A close up of a line&#10;&#10;Description automatically generated">
            <a:extLst>
              <a:ext uri="{FF2B5EF4-FFF2-40B4-BE49-F238E27FC236}">
                <a16:creationId xmlns:a16="http://schemas.microsoft.com/office/drawing/2014/main" id="{19217E75-AC65-7E84-9384-3743BFC543BC}"/>
              </a:ext>
            </a:extLst>
          </p:cNvPr>
          <p:cNvPicPr>
            <a:picLocks noChangeAspect="1"/>
          </p:cNvPicPr>
          <p:nvPr userDrawn="1"/>
        </p:nvPicPr>
        <p:blipFill>
          <a:blip r:embed="rId2"/>
          <a:srcRect b="12473"/>
          <a:stretch>
            <a:fillRect/>
          </a:stretch>
        </p:blipFill>
        <p:spPr>
          <a:xfrm>
            <a:off x="0" y="265711"/>
            <a:ext cx="12192000" cy="6002597"/>
          </a:xfrm>
          <a:prstGeom prst="rect">
            <a:avLst/>
          </a:prstGeom>
        </p:spPr>
      </p:pic>
      <p:sp>
        <p:nvSpPr>
          <p:cNvPr id="3" name="Text Placeholder 18">
            <a:extLst>
              <a:ext uri="{FF2B5EF4-FFF2-40B4-BE49-F238E27FC236}">
                <a16:creationId xmlns:a16="http://schemas.microsoft.com/office/drawing/2014/main" id="{ABF429C6-9AD8-6EFD-50CC-BE6CE5D97EE1}"/>
              </a:ext>
            </a:extLst>
          </p:cNvPr>
          <p:cNvSpPr>
            <a:spLocks noGrp="1"/>
          </p:cNvSpPr>
          <p:nvPr>
            <p:ph type="body" sz="quarter" idx="18"/>
          </p:nvPr>
        </p:nvSpPr>
        <p:spPr>
          <a:xfrm>
            <a:off x="3733157" y="6268308"/>
            <a:ext cx="7660883" cy="376424"/>
          </a:xfrm>
        </p:spPr>
        <p:txBody>
          <a:bodyPr>
            <a:normAutofit/>
          </a:bodyPr>
          <a:lstStyle>
            <a:lvl1pPr marL="0" indent="0" algn="r">
              <a:buFont typeface="Arial" panose="020B0604020202020204" pitchFamily="34" charset="0"/>
              <a:buNone/>
              <a:defRPr sz="2000" b="0"/>
            </a:lvl1pPr>
            <a:lvl2pPr marL="457200" indent="0">
              <a:buNone/>
              <a:defRPr sz="2000"/>
            </a:lvl2pPr>
          </a:lstStyle>
          <a:p>
            <a:pPr lvl="0"/>
            <a:r>
              <a:rPr lang="en-US"/>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p>
          <a:p>
            <a:pPr lvl="1"/>
            <a:endParaRPr lang="en-US"/>
          </a:p>
          <a:p>
            <a:pPr lvl="1"/>
            <a:endParaRPr lang="en-US"/>
          </a:p>
          <a:p>
            <a:pPr lvl="1"/>
            <a:endParaRPr lang="en-US"/>
          </a:p>
          <a:p>
            <a:pPr lvl="0"/>
            <a:endParaRPr lang="en-US"/>
          </a:p>
          <a:p>
            <a:pPr lvl="0"/>
            <a:endParaRPr lang="en-US"/>
          </a:p>
        </p:txBody>
      </p:sp>
      <p:sp>
        <p:nvSpPr>
          <p:cNvPr id="11" name="Title 1">
            <a:extLst>
              <a:ext uri="{FF2B5EF4-FFF2-40B4-BE49-F238E27FC236}">
                <a16:creationId xmlns:a16="http://schemas.microsoft.com/office/drawing/2014/main" id="{E41B06A2-11FF-AC76-B235-286FDB0B493E}"/>
              </a:ext>
            </a:extLst>
          </p:cNvPr>
          <p:cNvSpPr>
            <a:spLocks noGrp="1"/>
          </p:cNvSpPr>
          <p:nvPr>
            <p:ph type="title"/>
          </p:nvPr>
        </p:nvSpPr>
        <p:spPr>
          <a:xfrm>
            <a:off x="387458" y="4459803"/>
            <a:ext cx="11006582" cy="671514"/>
          </a:xfrm>
        </p:spPr>
        <p:txBody>
          <a:bodyPr>
            <a:noAutofit/>
          </a:bodyPr>
          <a:lstStyle>
            <a:lvl1pPr>
              <a:defRPr sz="6000" b="1"/>
            </a:lvl1pPr>
          </a:lstStyle>
          <a:p>
            <a:r>
              <a:rPr lang="en-US"/>
              <a:t>Click to edit Master title style</a:t>
            </a:r>
          </a:p>
        </p:txBody>
      </p:sp>
    </p:spTree>
    <p:extLst>
      <p:ext uri="{BB962C8B-B14F-4D97-AF65-F5344CB8AC3E}">
        <p14:creationId xmlns:p14="http://schemas.microsoft.com/office/powerpoint/2010/main" val="32666038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ppendix">
    <p:bg>
      <p:bgPr>
        <a:blipFill dpi="0" rotWithShape="1">
          <a:blip r:embed="rId2">
            <a:lum/>
          </a:blip>
          <a:srcRect/>
          <a:stretch>
            <a:fillRect l="-18000" r="-1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FA2DA-3584-D9CE-840F-1C85BE1A2B43}"/>
              </a:ext>
            </a:extLst>
          </p:cNvPr>
          <p:cNvSpPr>
            <a:spLocks noGrp="1"/>
          </p:cNvSpPr>
          <p:nvPr>
            <p:ph type="ctrTitle"/>
          </p:nvPr>
        </p:nvSpPr>
        <p:spPr>
          <a:xfrm>
            <a:off x="452643" y="4920141"/>
            <a:ext cx="8713448" cy="551330"/>
          </a:xfrm>
        </p:spPr>
        <p:txBody>
          <a:bodyPr anchor="b">
            <a:noAutofit/>
          </a:bodyPr>
          <a:lstStyle>
            <a:lvl1pPr algn="l">
              <a:defRPr sz="3600" b="1" baseline="0">
                <a:solidFill>
                  <a:schemeClr val="bg1"/>
                </a:solidFill>
              </a:defRPr>
            </a:lvl1pPr>
          </a:lstStyle>
          <a:p>
            <a:r>
              <a:rPr lang="en-US"/>
              <a:t>Click to edit Master title style</a:t>
            </a:r>
          </a:p>
        </p:txBody>
      </p:sp>
      <p:pic>
        <p:nvPicPr>
          <p:cNvPr id="4" name="Picture 3">
            <a:extLst>
              <a:ext uri="{FF2B5EF4-FFF2-40B4-BE49-F238E27FC236}">
                <a16:creationId xmlns:a16="http://schemas.microsoft.com/office/drawing/2014/main" id="{B99695F9-BA73-023B-A5CE-6334636B1E18}"/>
              </a:ext>
            </a:extLst>
          </p:cNvPr>
          <p:cNvPicPr>
            <a:picLocks noChangeAspect="1"/>
          </p:cNvPicPr>
          <p:nvPr userDrawn="1"/>
        </p:nvPicPr>
        <p:blipFill>
          <a:blip r:embed="rId3"/>
          <a:srcRect/>
          <a:stretch/>
        </p:blipFill>
        <p:spPr>
          <a:xfrm>
            <a:off x="11527509" y="6458611"/>
            <a:ext cx="165100" cy="246549"/>
          </a:xfrm>
          <a:prstGeom prst="rect">
            <a:avLst/>
          </a:prstGeom>
        </p:spPr>
      </p:pic>
    </p:spTree>
    <p:extLst>
      <p:ext uri="{BB962C8B-B14F-4D97-AF65-F5344CB8AC3E}">
        <p14:creationId xmlns:p14="http://schemas.microsoft.com/office/powerpoint/2010/main" val="30546923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conongraphy_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41B06A2-11FF-AC76-B235-286FDB0B493E}"/>
              </a:ext>
            </a:extLst>
          </p:cNvPr>
          <p:cNvSpPr>
            <a:spLocks noGrp="1"/>
          </p:cNvSpPr>
          <p:nvPr>
            <p:ph type="title"/>
          </p:nvPr>
        </p:nvSpPr>
        <p:spPr>
          <a:xfrm>
            <a:off x="651046" y="1034678"/>
            <a:ext cx="6583131" cy="671514"/>
          </a:xfrm>
        </p:spPr>
        <p:txBody>
          <a:bodyPr>
            <a:normAutofit/>
          </a:bodyPr>
          <a:lstStyle>
            <a:lvl1pPr>
              <a:defRPr sz="3600" b="1"/>
            </a:lvl1pPr>
          </a:lstStyle>
          <a:p>
            <a:r>
              <a:rPr lang="en-US"/>
              <a:t>Click to edit Master title style</a:t>
            </a:r>
          </a:p>
        </p:txBody>
      </p:sp>
    </p:spTree>
    <p:extLst>
      <p:ext uri="{BB962C8B-B14F-4D97-AF65-F5344CB8AC3E}">
        <p14:creationId xmlns:p14="http://schemas.microsoft.com/office/powerpoint/2010/main" val="3959210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pproach_Title with Graphic">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41B06A2-11FF-AC76-B235-286FDB0B493E}"/>
              </a:ext>
            </a:extLst>
          </p:cNvPr>
          <p:cNvSpPr>
            <a:spLocks noGrp="1"/>
          </p:cNvSpPr>
          <p:nvPr>
            <p:ph type="title"/>
          </p:nvPr>
        </p:nvSpPr>
        <p:spPr>
          <a:xfrm>
            <a:off x="651046" y="3093243"/>
            <a:ext cx="8050306" cy="671514"/>
          </a:xfrm>
        </p:spPr>
        <p:txBody>
          <a:bodyPr>
            <a:normAutofit/>
          </a:bodyPr>
          <a:lstStyle>
            <a:lvl1pPr>
              <a:defRPr sz="3600" b="1"/>
            </a:lvl1pPr>
          </a:lstStyle>
          <a:p>
            <a:r>
              <a:rPr lang="en-US"/>
              <a:t>Click to edit Master title style</a:t>
            </a:r>
          </a:p>
        </p:txBody>
      </p:sp>
    </p:spTree>
    <p:extLst>
      <p:ext uri="{BB962C8B-B14F-4D97-AF65-F5344CB8AC3E}">
        <p14:creationId xmlns:p14="http://schemas.microsoft.com/office/powerpoint/2010/main" val="6142822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nt_Title and tex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41B06A2-11FF-AC76-B235-286FDB0B493E}"/>
              </a:ext>
            </a:extLst>
          </p:cNvPr>
          <p:cNvSpPr>
            <a:spLocks noGrp="1"/>
          </p:cNvSpPr>
          <p:nvPr>
            <p:ph type="title"/>
          </p:nvPr>
        </p:nvSpPr>
        <p:spPr>
          <a:xfrm>
            <a:off x="651046" y="1034678"/>
            <a:ext cx="8050306" cy="671514"/>
          </a:xfrm>
        </p:spPr>
        <p:txBody>
          <a:bodyPr>
            <a:normAutofit/>
          </a:bodyPr>
          <a:lstStyle>
            <a:lvl1pPr>
              <a:defRPr sz="3600" b="1"/>
            </a:lvl1pPr>
          </a:lstStyle>
          <a:p>
            <a:r>
              <a:rPr lang="en-US"/>
              <a:t>Click to edit Master title style</a:t>
            </a:r>
          </a:p>
        </p:txBody>
      </p:sp>
      <p:sp>
        <p:nvSpPr>
          <p:cNvPr id="3" name="Text Placeholder 18">
            <a:extLst>
              <a:ext uri="{FF2B5EF4-FFF2-40B4-BE49-F238E27FC236}">
                <a16:creationId xmlns:a16="http://schemas.microsoft.com/office/drawing/2014/main" id="{282E04C1-ADA2-2710-2866-A7C3865424EF}"/>
              </a:ext>
            </a:extLst>
          </p:cNvPr>
          <p:cNvSpPr>
            <a:spLocks noGrp="1"/>
          </p:cNvSpPr>
          <p:nvPr>
            <p:ph type="body" sz="quarter" idx="18"/>
          </p:nvPr>
        </p:nvSpPr>
        <p:spPr>
          <a:xfrm>
            <a:off x="664492" y="1866813"/>
            <a:ext cx="8036860" cy="4572546"/>
          </a:xfrm>
        </p:spPr>
        <p:txBody>
          <a:bodyPr>
            <a:normAutofit/>
          </a:bodyPr>
          <a:lstStyle>
            <a:lvl1pPr marL="0" indent="0">
              <a:lnSpc>
                <a:spcPct val="100000"/>
              </a:lnSpc>
              <a:spcBef>
                <a:spcPts val="1200"/>
              </a:spcBef>
              <a:buFont typeface="Arial" panose="020B0604020202020204" pitchFamily="34" charset="0"/>
              <a:buNone/>
              <a:defRPr sz="2000" b="0"/>
            </a:lvl1pPr>
            <a:lvl2pPr marL="457200" indent="0">
              <a:buNone/>
              <a:defRPr sz="2000"/>
            </a:lvl2pPr>
          </a:lstStyle>
          <a:p>
            <a:pPr lvl="0"/>
            <a:r>
              <a:rPr lang="en-US"/>
              <a:t>Click to edit Master text styles</a:t>
            </a:r>
          </a:p>
          <a:p>
            <a:pPr lvl="0"/>
            <a:endParaRPr lang="en-US"/>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p>
          <a:p>
            <a:pPr lvl="1"/>
            <a:endParaRPr lang="en-US"/>
          </a:p>
          <a:p>
            <a:pPr lvl="1"/>
            <a:endParaRPr lang="en-US"/>
          </a:p>
          <a:p>
            <a:pPr lvl="1"/>
            <a:endParaRPr lang="en-US"/>
          </a:p>
          <a:p>
            <a:pPr lvl="0"/>
            <a:endParaRPr lang="en-US"/>
          </a:p>
          <a:p>
            <a:pPr lvl="0"/>
            <a:endParaRPr lang="en-US"/>
          </a:p>
        </p:txBody>
      </p:sp>
    </p:spTree>
    <p:extLst>
      <p:ext uri="{BB962C8B-B14F-4D97-AF65-F5344CB8AC3E}">
        <p14:creationId xmlns:p14="http://schemas.microsoft.com/office/powerpoint/2010/main" val="30672478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_Alt">
    <p:spTree>
      <p:nvGrpSpPr>
        <p:cNvPr id="1" name=""/>
        <p:cNvGrpSpPr/>
        <p:nvPr/>
      </p:nvGrpSpPr>
      <p:grpSpPr>
        <a:xfrm>
          <a:off x="0" y="0"/>
          <a:ext cx="0" cy="0"/>
          <a:chOff x="0" y="0"/>
          <a:chExt cx="0" cy="0"/>
        </a:xfrm>
      </p:grpSpPr>
      <p:pic>
        <p:nvPicPr>
          <p:cNvPr id="5" name="Picture 4" descr="A red and purple gradient with dots&#10;&#10;AI-generated content may be incorrect.">
            <a:extLst>
              <a:ext uri="{FF2B5EF4-FFF2-40B4-BE49-F238E27FC236}">
                <a16:creationId xmlns:a16="http://schemas.microsoft.com/office/drawing/2014/main" id="{941A041E-48B8-3765-071D-A09099D5803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3AFA2DA-3584-D9CE-840F-1C85BE1A2B43}"/>
              </a:ext>
            </a:extLst>
          </p:cNvPr>
          <p:cNvSpPr>
            <a:spLocks noGrp="1"/>
          </p:cNvSpPr>
          <p:nvPr>
            <p:ph type="ctrTitle"/>
          </p:nvPr>
        </p:nvSpPr>
        <p:spPr>
          <a:xfrm>
            <a:off x="295398" y="4158752"/>
            <a:ext cx="6073239" cy="1355910"/>
          </a:xfrm>
        </p:spPr>
        <p:txBody>
          <a:bodyPr anchor="b">
            <a:noAutofit/>
          </a:bodyPr>
          <a:lstStyle>
            <a:lvl1pPr algn="l">
              <a:defRPr sz="4800" b="1" baseline="0">
                <a:solidFill>
                  <a:schemeClr val="bg1"/>
                </a:solidFill>
              </a:defRPr>
            </a:lvl1pPr>
          </a:lstStyle>
          <a:p>
            <a:r>
              <a:rPr lang="en-US"/>
              <a:t>Click to edit Master title style</a:t>
            </a:r>
          </a:p>
        </p:txBody>
      </p:sp>
      <p:sp>
        <p:nvSpPr>
          <p:cNvPr id="4" name="Date Placeholder 3">
            <a:extLst>
              <a:ext uri="{FF2B5EF4-FFF2-40B4-BE49-F238E27FC236}">
                <a16:creationId xmlns:a16="http://schemas.microsoft.com/office/drawing/2014/main" id="{58C3B2DF-1A8B-D96D-06A9-D374BCFB9967}"/>
              </a:ext>
            </a:extLst>
          </p:cNvPr>
          <p:cNvSpPr>
            <a:spLocks noGrp="1"/>
          </p:cNvSpPr>
          <p:nvPr>
            <p:ph type="dt" sz="half" idx="10"/>
          </p:nvPr>
        </p:nvSpPr>
        <p:spPr>
          <a:xfrm>
            <a:off x="291935" y="5678984"/>
            <a:ext cx="2743200" cy="365125"/>
          </a:xfrm>
        </p:spPr>
        <p:txBody>
          <a:bodyPr/>
          <a:lstStyle>
            <a:lvl1pPr>
              <a:defRPr sz="1400" b="1">
                <a:solidFill>
                  <a:schemeClr val="bg1"/>
                </a:solidFill>
              </a:defRPr>
            </a:lvl1pPr>
          </a:lstStyle>
          <a:p>
            <a:fld id="{E2437ECE-E315-2140-A081-EB2965095672}" type="datetimeFigureOut">
              <a:rPr lang="en-US" smtClean="0"/>
              <a:pPr/>
              <a:t>10/13/2025</a:t>
            </a:fld>
            <a:endParaRPr lang="en-US"/>
          </a:p>
        </p:txBody>
      </p:sp>
      <p:pic>
        <p:nvPicPr>
          <p:cNvPr id="10" name="Picture 9" descr="A black background with white text&#10;&#10;Description automatically generated">
            <a:extLst>
              <a:ext uri="{FF2B5EF4-FFF2-40B4-BE49-F238E27FC236}">
                <a16:creationId xmlns:a16="http://schemas.microsoft.com/office/drawing/2014/main" id="{A7C48D71-454F-88C8-4402-ED849B83E607}"/>
              </a:ext>
            </a:extLst>
          </p:cNvPr>
          <p:cNvPicPr>
            <a:picLocks noChangeAspect="1"/>
          </p:cNvPicPr>
          <p:nvPr userDrawn="1"/>
        </p:nvPicPr>
        <p:blipFill>
          <a:blip r:embed="rId3"/>
          <a:stretch>
            <a:fillRect/>
          </a:stretch>
        </p:blipFill>
        <p:spPr>
          <a:xfrm>
            <a:off x="291935" y="282885"/>
            <a:ext cx="1765465" cy="789462"/>
          </a:xfrm>
          <a:prstGeom prst="rect">
            <a:avLst/>
          </a:prstGeom>
        </p:spPr>
      </p:pic>
    </p:spTree>
    <p:extLst>
      <p:ext uri="{BB962C8B-B14F-4D97-AF65-F5344CB8AC3E}">
        <p14:creationId xmlns:p14="http://schemas.microsoft.com/office/powerpoint/2010/main" val="16014673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F2712D96-11AC-65A2-F121-7347DE02E9AF}"/>
              </a:ext>
            </a:extLst>
          </p:cNvPr>
          <p:cNvSpPr>
            <a:spLocks noGrp="1"/>
          </p:cNvSpPr>
          <p:nvPr>
            <p:ph type="chart" sz="quarter" idx="10"/>
          </p:nvPr>
        </p:nvSpPr>
        <p:spPr>
          <a:xfrm>
            <a:off x="650876" y="2618455"/>
            <a:ext cx="5124722" cy="3550851"/>
          </a:xfrm>
        </p:spPr>
        <p:txBody>
          <a:bodyPr/>
          <a:lstStyle/>
          <a:p>
            <a:endParaRPr lang="en-US"/>
          </a:p>
        </p:txBody>
      </p:sp>
      <p:sp>
        <p:nvSpPr>
          <p:cNvPr id="8" name="Chart Placeholder 4">
            <a:extLst>
              <a:ext uri="{FF2B5EF4-FFF2-40B4-BE49-F238E27FC236}">
                <a16:creationId xmlns:a16="http://schemas.microsoft.com/office/drawing/2014/main" id="{1D886E0B-DDC5-5EC6-C588-C76E911C5F6C}"/>
              </a:ext>
            </a:extLst>
          </p:cNvPr>
          <p:cNvSpPr>
            <a:spLocks noGrp="1"/>
          </p:cNvSpPr>
          <p:nvPr>
            <p:ph type="chart" sz="quarter" idx="11"/>
          </p:nvPr>
        </p:nvSpPr>
        <p:spPr>
          <a:xfrm>
            <a:off x="6218299" y="2618455"/>
            <a:ext cx="5124722" cy="3550851"/>
          </a:xfrm>
        </p:spPr>
        <p:txBody>
          <a:bodyPr/>
          <a:lstStyle/>
          <a:p>
            <a:endParaRPr lang="en-US"/>
          </a:p>
        </p:txBody>
      </p:sp>
      <p:sp>
        <p:nvSpPr>
          <p:cNvPr id="17" name="Content Placeholder 16">
            <a:extLst>
              <a:ext uri="{FF2B5EF4-FFF2-40B4-BE49-F238E27FC236}">
                <a16:creationId xmlns:a16="http://schemas.microsoft.com/office/drawing/2014/main" id="{3DC84B7E-A537-F346-CAAD-5EB3216160E8}"/>
              </a:ext>
            </a:extLst>
          </p:cNvPr>
          <p:cNvSpPr>
            <a:spLocks noGrp="1"/>
          </p:cNvSpPr>
          <p:nvPr>
            <p:ph sz="quarter" idx="12"/>
          </p:nvPr>
        </p:nvSpPr>
        <p:spPr>
          <a:xfrm>
            <a:off x="650875" y="1448468"/>
            <a:ext cx="5124450" cy="1041400"/>
          </a:xfrm>
        </p:spPr>
        <p:txBody>
          <a:bodyPr>
            <a:noAutofit/>
          </a:bodyPr>
          <a:lstStyle>
            <a:lvl1pPr marL="0" indent="0">
              <a:buFontTx/>
              <a:buNone/>
              <a:defRPr sz="36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Content Placeholder 16">
            <a:extLst>
              <a:ext uri="{FF2B5EF4-FFF2-40B4-BE49-F238E27FC236}">
                <a16:creationId xmlns:a16="http://schemas.microsoft.com/office/drawing/2014/main" id="{0C1A07C3-28A1-005A-5AC5-234FA2BEFF3F}"/>
              </a:ext>
            </a:extLst>
          </p:cNvPr>
          <p:cNvSpPr>
            <a:spLocks noGrp="1"/>
          </p:cNvSpPr>
          <p:nvPr>
            <p:ph sz="quarter" idx="13"/>
          </p:nvPr>
        </p:nvSpPr>
        <p:spPr>
          <a:xfrm>
            <a:off x="6218298" y="1448468"/>
            <a:ext cx="5124450" cy="1041400"/>
          </a:xfrm>
        </p:spPr>
        <p:txBody>
          <a:bodyPr>
            <a:noAutofit/>
          </a:bodyPr>
          <a:lstStyle>
            <a:lvl1pPr marL="0" indent="0">
              <a:buFontTx/>
              <a:buNone/>
              <a:defRPr sz="36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extLst>
      <p:ext uri="{BB962C8B-B14F-4D97-AF65-F5344CB8AC3E}">
        <p14:creationId xmlns:p14="http://schemas.microsoft.com/office/powerpoint/2010/main" val="27906385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1" name="Picture 10" descr="A colorful circular pattern with dots&#10;&#10;Description automatically generated with medium confidence">
            <a:extLst>
              <a:ext uri="{FF2B5EF4-FFF2-40B4-BE49-F238E27FC236}">
                <a16:creationId xmlns:a16="http://schemas.microsoft.com/office/drawing/2014/main" id="{D70B3F63-A014-950D-D867-9119271C9598}"/>
              </a:ext>
            </a:extLst>
          </p:cNvPr>
          <p:cNvPicPr>
            <a:picLocks noChangeAspect="1"/>
          </p:cNvPicPr>
          <p:nvPr userDrawn="1"/>
        </p:nvPicPr>
        <p:blipFill>
          <a:blip r:embed="rId2"/>
          <a:srcRect t="12745" b="12745"/>
          <a:stretch/>
        </p:blipFill>
        <p:spPr>
          <a:xfrm>
            <a:off x="0" y="874058"/>
            <a:ext cx="12192000" cy="5109883"/>
          </a:xfrm>
          <a:prstGeom prst="rect">
            <a:avLst/>
          </a:prstGeom>
        </p:spPr>
      </p:pic>
      <p:sp>
        <p:nvSpPr>
          <p:cNvPr id="12" name="Rectangle 11">
            <a:extLst>
              <a:ext uri="{FF2B5EF4-FFF2-40B4-BE49-F238E27FC236}">
                <a16:creationId xmlns:a16="http://schemas.microsoft.com/office/drawing/2014/main" id="{A6698CFD-C353-1667-E660-533443D57CE5}"/>
              </a:ext>
            </a:extLst>
          </p:cNvPr>
          <p:cNvSpPr/>
          <p:nvPr userDrawn="1"/>
        </p:nvSpPr>
        <p:spPr>
          <a:xfrm>
            <a:off x="0" y="1533946"/>
            <a:ext cx="6096000" cy="379010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1B6D2280-E98B-48A7-BD48-4F10777E5845}"/>
              </a:ext>
            </a:extLst>
          </p:cNvPr>
          <p:cNvSpPr>
            <a:spLocks noGrp="1"/>
          </p:cNvSpPr>
          <p:nvPr>
            <p:ph type="title"/>
          </p:nvPr>
        </p:nvSpPr>
        <p:spPr>
          <a:xfrm>
            <a:off x="510988" y="1947071"/>
            <a:ext cx="5204012" cy="1054472"/>
          </a:xfrm>
        </p:spPr>
        <p:txBody>
          <a:bodyPr anchor="b">
            <a:noAutofit/>
          </a:bodyPr>
          <a:lstStyle>
            <a:lvl1pPr>
              <a:defRPr sz="3800" b="1"/>
            </a:lvl1pPr>
          </a:lstStyle>
          <a:p>
            <a:r>
              <a:rPr lang="en-US"/>
              <a:t>Click to edit Master title style</a:t>
            </a:r>
          </a:p>
        </p:txBody>
      </p:sp>
      <p:sp>
        <p:nvSpPr>
          <p:cNvPr id="14" name="Content Placeholder 2">
            <a:extLst>
              <a:ext uri="{FF2B5EF4-FFF2-40B4-BE49-F238E27FC236}">
                <a16:creationId xmlns:a16="http://schemas.microsoft.com/office/drawing/2014/main" id="{1C1F379C-F45C-F34F-557B-4E80476CEDC4}"/>
              </a:ext>
            </a:extLst>
          </p:cNvPr>
          <p:cNvSpPr>
            <a:spLocks noGrp="1"/>
          </p:cNvSpPr>
          <p:nvPr>
            <p:ph sz="half" idx="10"/>
          </p:nvPr>
        </p:nvSpPr>
        <p:spPr>
          <a:xfrm>
            <a:off x="510988" y="2934307"/>
            <a:ext cx="5204012" cy="2041105"/>
          </a:xfrm>
        </p:spPr>
        <p:txBody>
          <a:bodyPr>
            <a:normAutofit/>
          </a:bodyPr>
          <a:lstStyle>
            <a:lvl1pPr>
              <a:defRPr sz="1800"/>
            </a:lvl1pPr>
            <a:lvl2pPr>
              <a:defRPr sz="16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879433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FBEFF-AD59-B10E-9A2D-BD602EEC5439}"/>
              </a:ext>
            </a:extLst>
          </p:cNvPr>
          <p:cNvSpPr>
            <a:spLocks noGrp="1"/>
          </p:cNvSpPr>
          <p:nvPr>
            <p:ph type="title"/>
          </p:nvPr>
        </p:nvSpPr>
        <p:spPr>
          <a:xfrm>
            <a:off x="651045" y="1034678"/>
            <a:ext cx="10529047" cy="671514"/>
          </a:xfrm>
        </p:spPr>
        <p:txBody>
          <a:bodyPr>
            <a:normAutofit/>
          </a:bodyPr>
          <a:lstStyle>
            <a:lvl1pPr>
              <a:defRPr sz="3600" b="1"/>
            </a:lvl1pPr>
          </a:lstStyle>
          <a:p>
            <a:r>
              <a:rPr lang="en-US"/>
              <a:t>Click to edit Master title style</a:t>
            </a:r>
          </a:p>
        </p:txBody>
      </p:sp>
      <p:sp>
        <p:nvSpPr>
          <p:cNvPr id="10" name="Picture Placeholder 9">
            <a:extLst>
              <a:ext uri="{FF2B5EF4-FFF2-40B4-BE49-F238E27FC236}">
                <a16:creationId xmlns:a16="http://schemas.microsoft.com/office/drawing/2014/main" id="{6079EAC5-40B7-BC99-D44A-DDC54460C16E}"/>
              </a:ext>
            </a:extLst>
          </p:cNvPr>
          <p:cNvSpPr>
            <a:spLocks noGrp="1"/>
          </p:cNvSpPr>
          <p:nvPr>
            <p:ph type="pic" sz="quarter" idx="10"/>
          </p:nvPr>
        </p:nvSpPr>
        <p:spPr>
          <a:xfrm>
            <a:off x="664492" y="1990118"/>
            <a:ext cx="2380129" cy="2770187"/>
          </a:xfrm>
        </p:spPr>
        <p:txBody>
          <a:bodyPr/>
          <a:lstStyle>
            <a:lvl1pPr marL="0" indent="0">
              <a:buNone/>
              <a:defRPr/>
            </a:lvl1pPr>
          </a:lstStyle>
          <a:p>
            <a:endParaRPr lang="en-US"/>
          </a:p>
        </p:txBody>
      </p:sp>
      <p:sp>
        <p:nvSpPr>
          <p:cNvPr id="14" name="Picture Placeholder 9">
            <a:extLst>
              <a:ext uri="{FF2B5EF4-FFF2-40B4-BE49-F238E27FC236}">
                <a16:creationId xmlns:a16="http://schemas.microsoft.com/office/drawing/2014/main" id="{9C0A599C-708E-224A-58B3-9AF0A758CE45}"/>
              </a:ext>
            </a:extLst>
          </p:cNvPr>
          <p:cNvSpPr>
            <a:spLocks noGrp="1"/>
          </p:cNvSpPr>
          <p:nvPr>
            <p:ph type="pic" sz="quarter" idx="11"/>
          </p:nvPr>
        </p:nvSpPr>
        <p:spPr>
          <a:xfrm>
            <a:off x="3380798" y="1990118"/>
            <a:ext cx="2380129" cy="2770187"/>
          </a:xfrm>
        </p:spPr>
        <p:txBody>
          <a:bodyPr/>
          <a:lstStyle>
            <a:lvl1pPr marL="0" indent="0">
              <a:buNone/>
              <a:defRPr/>
            </a:lvl1pPr>
          </a:lstStyle>
          <a:p>
            <a:endParaRPr lang="en-US"/>
          </a:p>
        </p:txBody>
      </p:sp>
      <p:sp>
        <p:nvSpPr>
          <p:cNvPr id="15" name="Picture Placeholder 9">
            <a:extLst>
              <a:ext uri="{FF2B5EF4-FFF2-40B4-BE49-F238E27FC236}">
                <a16:creationId xmlns:a16="http://schemas.microsoft.com/office/drawing/2014/main" id="{9C3FD4EE-098E-F482-1529-7C31B1BA9575}"/>
              </a:ext>
            </a:extLst>
          </p:cNvPr>
          <p:cNvSpPr>
            <a:spLocks noGrp="1"/>
          </p:cNvSpPr>
          <p:nvPr>
            <p:ph type="pic" sz="quarter" idx="12"/>
          </p:nvPr>
        </p:nvSpPr>
        <p:spPr>
          <a:xfrm>
            <a:off x="6097104" y="1990118"/>
            <a:ext cx="2380129" cy="2770187"/>
          </a:xfrm>
        </p:spPr>
        <p:txBody>
          <a:bodyPr/>
          <a:lstStyle>
            <a:lvl1pPr marL="0" indent="0">
              <a:buNone/>
              <a:defRPr/>
            </a:lvl1pPr>
          </a:lstStyle>
          <a:p>
            <a:endParaRPr lang="en-US"/>
          </a:p>
        </p:txBody>
      </p:sp>
      <p:sp>
        <p:nvSpPr>
          <p:cNvPr id="16" name="Picture Placeholder 9">
            <a:extLst>
              <a:ext uri="{FF2B5EF4-FFF2-40B4-BE49-F238E27FC236}">
                <a16:creationId xmlns:a16="http://schemas.microsoft.com/office/drawing/2014/main" id="{04B01E1A-F740-6AF3-0E77-0E45FAAEE46A}"/>
              </a:ext>
            </a:extLst>
          </p:cNvPr>
          <p:cNvSpPr>
            <a:spLocks noGrp="1"/>
          </p:cNvSpPr>
          <p:nvPr>
            <p:ph type="pic" sz="quarter" idx="13"/>
          </p:nvPr>
        </p:nvSpPr>
        <p:spPr>
          <a:xfrm>
            <a:off x="8813410" y="1990118"/>
            <a:ext cx="2380129" cy="2770187"/>
          </a:xfrm>
        </p:spPr>
        <p:txBody>
          <a:bodyPr/>
          <a:lstStyle>
            <a:lvl1pPr marL="0" indent="0">
              <a:buNone/>
              <a:defRPr/>
            </a:lvl1pPr>
          </a:lstStyle>
          <a:p>
            <a:endParaRPr lang="en-US"/>
          </a:p>
        </p:txBody>
      </p:sp>
      <p:sp>
        <p:nvSpPr>
          <p:cNvPr id="19" name="Text Placeholder 18">
            <a:extLst>
              <a:ext uri="{FF2B5EF4-FFF2-40B4-BE49-F238E27FC236}">
                <a16:creationId xmlns:a16="http://schemas.microsoft.com/office/drawing/2014/main" id="{6E628F1E-FE96-6623-573B-21321EB10C6C}"/>
              </a:ext>
            </a:extLst>
          </p:cNvPr>
          <p:cNvSpPr>
            <a:spLocks noGrp="1"/>
          </p:cNvSpPr>
          <p:nvPr>
            <p:ph type="body" sz="quarter" idx="14"/>
          </p:nvPr>
        </p:nvSpPr>
        <p:spPr>
          <a:xfrm>
            <a:off x="664492" y="4961267"/>
            <a:ext cx="2379663" cy="1075763"/>
          </a:xfrm>
        </p:spPr>
        <p:txBody>
          <a:bodyPr>
            <a:normAutofit/>
          </a:bodyPr>
          <a:lstStyle>
            <a:lvl1pPr marL="0" indent="0">
              <a:buFontTx/>
              <a:buNone/>
              <a:defRPr sz="1800" b="1"/>
            </a:lvl1pPr>
          </a:lstStyle>
          <a:p>
            <a:pPr lvl="0"/>
            <a:r>
              <a:rPr lang="en-US"/>
              <a:t>Click to edit Master text styles</a:t>
            </a:r>
          </a:p>
          <a:p>
            <a:pPr lvl="0"/>
            <a:endParaRPr lang="en-US"/>
          </a:p>
          <a:p>
            <a:pPr lvl="0"/>
            <a:endParaRPr lang="en-US"/>
          </a:p>
        </p:txBody>
      </p:sp>
      <p:sp>
        <p:nvSpPr>
          <p:cNvPr id="21" name="Text Placeholder 18">
            <a:extLst>
              <a:ext uri="{FF2B5EF4-FFF2-40B4-BE49-F238E27FC236}">
                <a16:creationId xmlns:a16="http://schemas.microsoft.com/office/drawing/2014/main" id="{8BC6B52B-F64E-4681-71BA-18FC19964D4F}"/>
              </a:ext>
            </a:extLst>
          </p:cNvPr>
          <p:cNvSpPr>
            <a:spLocks noGrp="1"/>
          </p:cNvSpPr>
          <p:nvPr>
            <p:ph type="body" sz="quarter" idx="15"/>
          </p:nvPr>
        </p:nvSpPr>
        <p:spPr>
          <a:xfrm>
            <a:off x="3380798" y="4961267"/>
            <a:ext cx="2379663" cy="1075763"/>
          </a:xfrm>
        </p:spPr>
        <p:txBody>
          <a:bodyPr>
            <a:normAutofit/>
          </a:bodyPr>
          <a:lstStyle>
            <a:lvl1pPr marL="0" indent="0">
              <a:buFontTx/>
              <a:buNone/>
              <a:defRPr sz="1800" b="1"/>
            </a:lvl1pPr>
          </a:lstStyle>
          <a:p>
            <a:pPr lvl="0"/>
            <a:r>
              <a:rPr lang="en-US"/>
              <a:t>Click to edit Master text styles</a:t>
            </a:r>
          </a:p>
        </p:txBody>
      </p:sp>
      <p:sp>
        <p:nvSpPr>
          <p:cNvPr id="22" name="Text Placeholder 18">
            <a:extLst>
              <a:ext uri="{FF2B5EF4-FFF2-40B4-BE49-F238E27FC236}">
                <a16:creationId xmlns:a16="http://schemas.microsoft.com/office/drawing/2014/main" id="{F9D43C38-CCD6-6CE4-2759-0E3B6BD8C733}"/>
              </a:ext>
            </a:extLst>
          </p:cNvPr>
          <p:cNvSpPr>
            <a:spLocks noGrp="1"/>
          </p:cNvSpPr>
          <p:nvPr>
            <p:ph type="body" sz="quarter" idx="16"/>
          </p:nvPr>
        </p:nvSpPr>
        <p:spPr>
          <a:xfrm>
            <a:off x="6097104" y="4961267"/>
            <a:ext cx="2379663" cy="1075763"/>
          </a:xfrm>
        </p:spPr>
        <p:txBody>
          <a:bodyPr>
            <a:normAutofit/>
          </a:bodyPr>
          <a:lstStyle>
            <a:lvl1pPr marL="0" indent="0">
              <a:buFontTx/>
              <a:buNone/>
              <a:defRPr sz="1800" b="1"/>
            </a:lvl1pPr>
          </a:lstStyle>
          <a:p>
            <a:pPr lvl="0"/>
            <a:r>
              <a:rPr lang="en-US"/>
              <a:t>Click to edit Master text styles</a:t>
            </a:r>
          </a:p>
        </p:txBody>
      </p:sp>
      <p:sp>
        <p:nvSpPr>
          <p:cNvPr id="23" name="Text Placeholder 18">
            <a:extLst>
              <a:ext uri="{FF2B5EF4-FFF2-40B4-BE49-F238E27FC236}">
                <a16:creationId xmlns:a16="http://schemas.microsoft.com/office/drawing/2014/main" id="{E4116108-D7D6-34CA-15D5-7FB7FF9C7EDC}"/>
              </a:ext>
            </a:extLst>
          </p:cNvPr>
          <p:cNvSpPr>
            <a:spLocks noGrp="1"/>
          </p:cNvSpPr>
          <p:nvPr>
            <p:ph type="body" sz="quarter" idx="17"/>
          </p:nvPr>
        </p:nvSpPr>
        <p:spPr>
          <a:xfrm>
            <a:off x="8813410" y="4961267"/>
            <a:ext cx="2379663" cy="1075763"/>
          </a:xfrm>
        </p:spPr>
        <p:txBody>
          <a:bodyPr>
            <a:normAutofit/>
          </a:bodyPr>
          <a:lstStyle>
            <a:lvl1pPr marL="0" indent="0">
              <a:buFontTx/>
              <a:buNone/>
              <a:defRPr sz="1800" b="1"/>
            </a:lvl1pPr>
          </a:lstStyle>
          <a:p>
            <a:pPr lvl="0"/>
            <a:r>
              <a:rPr lang="en-US"/>
              <a:t>Click to edit Master text styles</a:t>
            </a:r>
          </a:p>
        </p:txBody>
      </p:sp>
    </p:spTree>
    <p:extLst>
      <p:ext uri="{BB962C8B-B14F-4D97-AF65-F5344CB8AC3E}">
        <p14:creationId xmlns:p14="http://schemas.microsoft.com/office/powerpoint/2010/main" val="20008684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ext Placeholder 18">
            <a:extLst>
              <a:ext uri="{FF2B5EF4-FFF2-40B4-BE49-F238E27FC236}">
                <a16:creationId xmlns:a16="http://schemas.microsoft.com/office/drawing/2014/main" id="{ABF429C6-9AD8-6EFD-50CC-BE6CE5D97EE1}"/>
              </a:ext>
            </a:extLst>
          </p:cNvPr>
          <p:cNvSpPr>
            <a:spLocks noGrp="1"/>
          </p:cNvSpPr>
          <p:nvPr>
            <p:ph type="body" sz="quarter" idx="18"/>
          </p:nvPr>
        </p:nvSpPr>
        <p:spPr>
          <a:xfrm>
            <a:off x="664492" y="1976717"/>
            <a:ext cx="8036859" cy="4141695"/>
          </a:xfrm>
        </p:spPr>
        <p:txBody>
          <a:bodyPr>
            <a:normAutofit/>
          </a:bodyPr>
          <a:lstStyle>
            <a:lvl1pPr marL="285750" indent="-285750">
              <a:buFont typeface="Arial" panose="020B0604020202020204" pitchFamily="34" charset="0"/>
              <a:buChar char="•"/>
              <a:defRPr sz="2000" b="0"/>
            </a:lvl1pPr>
            <a:lvl2pPr>
              <a:defRPr sz="2000"/>
            </a:lvl2pPr>
          </a:lstStyle>
          <a:p>
            <a:pPr lvl="0"/>
            <a:r>
              <a:rPr lang="en-US"/>
              <a:t>Click to edit Master text styles</a:t>
            </a:r>
          </a:p>
          <a:p>
            <a:pPr lvl="1"/>
            <a:r>
              <a:rPr lang="en-US"/>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p>
          <a:p>
            <a:pPr lvl="1"/>
            <a:endParaRPr lang="en-US"/>
          </a:p>
          <a:p>
            <a:pPr lvl="1"/>
            <a:endParaRPr lang="en-US"/>
          </a:p>
          <a:p>
            <a:pPr lvl="1"/>
            <a:endParaRPr lang="en-US"/>
          </a:p>
          <a:p>
            <a:pPr lvl="0"/>
            <a:endParaRPr lang="en-US"/>
          </a:p>
          <a:p>
            <a:pPr lvl="0"/>
            <a:endParaRPr lang="en-US"/>
          </a:p>
        </p:txBody>
      </p:sp>
      <p:sp>
        <p:nvSpPr>
          <p:cNvPr id="11" name="Title 1">
            <a:extLst>
              <a:ext uri="{FF2B5EF4-FFF2-40B4-BE49-F238E27FC236}">
                <a16:creationId xmlns:a16="http://schemas.microsoft.com/office/drawing/2014/main" id="{E41B06A2-11FF-AC76-B235-286FDB0B493E}"/>
              </a:ext>
            </a:extLst>
          </p:cNvPr>
          <p:cNvSpPr>
            <a:spLocks noGrp="1"/>
          </p:cNvSpPr>
          <p:nvPr>
            <p:ph type="title"/>
          </p:nvPr>
        </p:nvSpPr>
        <p:spPr>
          <a:xfrm>
            <a:off x="651046" y="1034678"/>
            <a:ext cx="8050306" cy="671514"/>
          </a:xfrm>
        </p:spPr>
        <p:txBody>
          <a:bodyPr>
            <a:normAutofit/>
          </a:bodyPr>
          <a:lstStyle>
            <a:lvl1pPr>
              <a:defRPr sz="3600" b="1"/>
            </a:lvl1pPr>
          </a:lstStyle>
          <a:p>
            <a:r>
              <a:rPr lang="en-US"/>
              <a:t>Click to edit Master title style</a:t>
            </a:r>
          </a:p>
        </p:txBody>
      </p:sp>
    </p:spTree>
    <p:extLst>
      <p:ext uri="{BB962C8B-B14F-4D97-AF65-F5344CB8AC3E}">
        <p14:creationId xmlns:p14="http://schemas.microsoft.com/office/powerpoint/2010/main" val="23409290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inContent with Right Image">
    <p:bg>
      <p:bgPr>
        <a:solidFill>
          <a:schemeClr val="bg1">
            <a:alpha val="0"/>
          </a:schemeClr>
        </a:solidFill>
        <a:effectLst/>
      </p:bgPr>
    </p:bg>
    <p:spTree>
      <p:nvGrpSpPr>
        <p:cNvPr id="1" name=""/>
        <p:cNvGrpSpPr/>
        <p:nvPr/>
      </p:nvGrpSpPr>
      <p:grpSpPr>
        <a:xfrm>
          <a:off x="0" y="0"/>
          <a:ext cx="0" cy="0"/>
          <a:chOff x="0" y="0"/>
          <a:chExt cx="0" cy="0"/>
        </a:xfrm>
      </p:grpSpPr>
      <p:pic>
        <p:nvPicPr>
          <p:cNvPr id="13" name="Picture 12" descr="A close-up of a person's face&#10;&#10;Description automatically generated">
            <a:extLst>
              <a:ext uri="{FF2B5EF4-FFF2-40B4-BE49-F238E27FC236}">
                <a16:creationId xmlns:a16="http://schemas.microsoft.com/office/drawing/2014/main" id="{17A72777-FCCC-0A3A-AF7E-5C14445F1082}"/>
              </a:ext>
            </a:extLst>
          </p:cNvPr>
          <p:cNvPicPr>
            <a:picLocks noChangeAspect="1"/>
          </p:cNvPicPr>
          <p:nvPr userDrawn="1"/>
        </p:nvPicPr>
        <p:blipFill>
          <a:blip r:embed="rId2">
            <a:alphaModFix amt="91000"/>
          </a:blip>
          <a:srcRect l="67052" r="3427"/>
          <a:stretch>
            <a:fillRect/>
          </a:stretch>
        </p:blipFill>
        <p:spPr>
          <a:xfrm>
            <a:off x="8534400" y="0"/>
            <a:ext cx="3657600" cy="6858000"/>
          </a:xfrm>
          <a:prstGeom prst="rect">
            <a:avLst/>
          </a:prstGeom>
        </p:spPr>
      </p:pic>
      <p:sp>
        <p:nvSpPr>
          <p:cNvPr id="3" name="Text Placeholder 18">
            <a:extLst>
              <a:ext uri="{FF2B5EF4-FFF2-40B4-BE49-F238E27FC236}">
                <a16:creationId xmlns:a16="http://schemas.microsoft.com/office/drawing/2014/main" id="{ABF429C6-9AD8-6EFD-50CC-BE6CE5D97EE1}"/>
              </a:ext>
            </a:extLst>
          </p:cNvPr>
          <p:cNvSpPr>
            <a:spLocks noGrp="1"/>
          </p:cNvSpPr>
          <p:nvPr>
            <p:ph type="body" sz="quarter" idx="18"/>
          </p:nvPr>
        </p:nvSpPr>
        <p:spPr>
          <a:xfrm>
            <a:off x="664492" y="1976717"/>
            <a:ext cx="8036859" cy="4141695"/>
          </a:xfrm>
        </p:spPr>
        <p:txBody>
          <a:bodyPr>
            <a:normAutofit/>
          </a:bodyPr>
          <a:lstStyle>
            <a:lvl1pPr marL="285750" indent="-285750">
              <a:buFont typeface="Arial" panose="020B0604020202020204" pitchFamily="34" charset="0"/>
              <a:buChar char="•"/>
              <a:defRPr sz="2000" b="0"/>
            </a:lvl1pPr>
            <a:lvl2pPr>
              <a:defRPr sz="2000"/>
            </a:lvl2pPr>
          </a:lstStyle>
          <a:p>
            <a:pPr lvl="0"/>
            <a:r>
              <a:rPr lang="en-US"/>
              <a:t>Click to edit Master text styles</a:t>
            </a:r>
          </a:p>
          <a:p>
            <a:pPr lvl="1"/>
            <a:r>
              <a:rPr lang="en-US"/>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p>
          <a:p>
            <a:pPr lvl="1"/>
            <a:endParaRPr lang="en-US"/>
          </a:p>
          <a:p>
            <a:pPr lvl="1"/>
            <a:endParaRPr lang="en-US"/>
          </a:p>
          <a:p>
            <a:pPr lvl="1"/>
            <a:endParaRPr lang="en-US"/>
          </a:p>
          <a:p>
            <a:pPr lvl="0"/>
            <a:endParaRPr lang="en-US"/>
          </a:p>
          <a:p>
            <a:pPr lvl="0"/>
            <a:endParaRPr lang="en-US"/>
          </a:p>
        </p:txBody>
      </p:sp>
      <p:sp>
        <p:nvSpPr>
          <p:cNvPr id="11" name="Title 1">
            <a:extLst>
              <a:ext uri="{FF2B5EF4-FFF2-40B4-BE49-F238E27FC236}">
                <a16:creationId xmlns:a16="http://schemas.microsoft.com/office/drawing/2014/main" id="{E41B06A2-11FF-AC76-B235-286FDB0B493E}"/>
              </a:ext>
            </a:extLst>
          </p:cNvPr>
          <p:cNvSpPr>
            <a:spLocks noGrp="1"/>
          </p:cNvSpPr>
          <p:nvPr>
            <p:ph type="title"/>
          </p:nvPr>
        </p:nvSpPr>
        <p:spPr>
          <a:xfrm>
            <a:off x="651046" y="1034678"/>
            <a:ext cx="8050306" cy="671514"/>
          </a:xfrm>
        </p:spPr>
        <p:txBody>
          <a:bodyPr>
            <a:normAutofit/>
          </a:bodyPr>
          <a:lstStyle>
            <a:lvl1pPr>
              <a:defRPr sz="3600" b="1"/>
            </a:lvl1pPr>
          </a:lstStyle>
          <a:p>
            <a:r>
              <a:rPr lang="en-US"/>
              <a:t>Click to edit Master title style</a:t>
            </a:r>
          </a:p>
        </p:txBody>
      </p:sp>
      <p:pic>
        <p:nvPicPr>
          <p:cNvPr id="2" name="Picture 1">
            <a:extLst>
              <a:ext uri="{FF2B5EF4-FFF2-40B4-BE49-F238E27FC236}">
                <a16:creationId xmlns:a16="http://schemas.microsoft.com/office/drawing/2014/main" id="{94CCED25-D8A6-B07C-904B-502391DD8B25}"/>
              </a:ext>
            </a:extLst>
          </p:cNvPr>
          <p:cNvPicPr>
            <a:picLocks noChangeAspect="1"/>
          </p:cNvPicPr>
          <p:nvPr userDrawn="1"/>
        </p:nvPicPr>
        <p:blipFill>
          <a:blip r:embed="rId3"/>
          <a:srcRect/>
          <a:stretch/>
        </p:blipFill>
        <p:spPr>
          <a:xfrm>
            <a:off x="11522163" y="6449666"/>
            <a:ext cx="156845" cy="241300"/>
          </a:xfrm>
          <a:prstGeom prst="rect">
            <a:avLst/>
          </a:prstGeom>
        </p:spPr>
      </p:pic>
    </p:spTree>
    <p:extLst>
      <p:ext uri="{BB962C8B-B14F-4D97-AF65-F5344CB8AC3E}">
        <p14:creationId xmlns:p14="http://schemas.microsoft.com/office/powerpoint/2010/main" val="31549114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egris_Experience">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5DB6A97B-6D1F-E00A-BDC7-35CD467A084F}"/>
              </a:ext>
            </a:extLst>
          </p:cNvPr>
          <p:cNvSpPr>
            <a:spLocks noGrp="1"/>
          </p:cNvSpPr>
          <p:nvPr>
            <p:ph type="pic" sz="quarter" idx="13"/>
          </p:nvPr>
        </p:nvSpPr>
        <p:spPr>
          <a:xfrm>
            <a:off x="6096000" y="418641"/>
            <a:ext cx="6096000" cy="6026226"/>
          </a:xfrm>
        </p:spPr>
        <p:txBody>
          <a:bodyPr/>
          <a:lstStyle>
            <a:lvl1pPr marL="0" indent="0">
              <a:buNone/>
              <a:defRPr/>
            </a:lvl1pPr>
          </a:lstStyle>
          <a:p>
            <a:endParaRPr lang="en-US"/>
          </a:p>
        </p:txBody>
      </p:sp>
      <p:sp>
        <p:nvSpPr>
          <p:cNvPr id="3" name="Text Placeholder 18">
            <a:extLst>
              <a:ext uri="{FF2B5EF4-FFF2-40B4-BE49-F238E27FC236}">
                <a16:creationId xmlns:a16="http://schemas.microsoft.com/office/drawing/2014/main" id="{ABF429C6-9AD8-6EFD-50CC-BE6CE5D97EE1}"/>
              </a:ext>
            </a:extLst>
          </p:cNvPr>
          <p:cNvSpPr>
            <a:spLocks noGrp="1"/>
          </p:cNvSpPr>
          <p:nvPr>
            <p:ph type="body" sz="quarter" idx="18"/>
          </p:nvPr>
        </p:nvSpPr>
        <p:spPr>
          <a:xfrm>
            <a:off x="664492" y="1866813"/>
            <a:ext cx="6335916" cy="4572546"/>
          </a:xfrm>
        </p:spPr>
        <p:txBody>
          <a:bodyPr>
            <a:normAutofit/>
          </a:bodyPr>
          <a:lstStyle>
            <a:lvl1pPr marL="0" indent="0">
              <a:lnSpc>
                <a:spcPct val="100000"/>
              </a:lnSpc>
              <a:spcBef>
                <a:spcPts val="1200"/>
              </a:spcBef>
              <a:buFont typeface="Arial" panose="020B0604020202020204" pitchFamily="34" charset="0"/>
              <a:buNone/>
              <a:defRPr sz="2000" b="0"/>
            </a:lvl1pPr>
            <a:lvl2pPr marL="457200" indent="0">
              <a:buNone/>
              <a:defRPr sz="2000"/>
            </a:lvl2pPr>
          </a:lstStyle>
          <a:p>
            <a:pPr lvl="0"/>
            <a:r>
              <a:rPr lang="en-US"/>
              <a:t>Click to edit Master text styles</a:t>
            </a:r>
          </a:p>
          <a:p>
            <a:pPr lvl="0"/>
            <a:endParaRPr lang="en-US"/>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p>
          <a:p>
            <a:pPr lvl="1"/>
            <a:endParaRPr lang="en-US"/>
          </a:p>
          <a:p>
            <a:pPr lvl="1"/>
            <a:endParaRPr lang="en-US"/>
          </a:p>
          <a:p>
            <a:pPr lvl="1"/>
            <a:endParaRPr lang="en-US"/>
          </a:p>
          <a:p>
            <a:pPr lvl="0"/>
            <a:endParaRPr lang="en-US"/>
          </a:p>
          <a:p>
            <a:pPr lvl="0"/>
            <a:endParaRPr lang="en-US"/>
          </a:p>
        </p:txBody>
      </p:sp>
      <p:sp>
        <p:nvSpPr>
          <p:cNvPr id="11" name="Title 1">
            <a:extLst>
              <a:ext uri="{FF2B5EF4-FFF2-40B4-BE49-F238E27FC236}">
                <a16:creationId xmlns:a16="http://schemas.microsoft.com/office/drawing/2014/main" id="{E41B06A2-11FF-AC76-B235-286FDB0B493E}"/>
              </a:ext>
            </a:extLst>
          </p:cNvPr>
          <p:cNvSpPr>
            <a:spLocks noGrp="1"/>
          </p:cNvSpPr>
          <p:nvPr>
            <p:ph type="title"/>
          </p:nvPr>
        </p:nvSpPr>
        <p:spPr>
          <a:xfrm>
            <a:off x="651046" y="1034678"/>
            <a:ext cx="6589204" cy="671514"/>
          </a:xfrm>
        </p:spPr>
        <p:txBody>
          <a:bodyPr>
            <a:normAutofit/>
          </a:bodyPr>
          <a:lstStyle>
            <a:lvl1pPr>
              <a:defRPr sz="3600" b="1"/>
            </a:lvl1pPr>
          </a:lstStyle>
          <a:p>
            <a:r>
              <a:rPr lang="en-US"/>
              <a:t>Click to edit Master title style</a:t>
            </a:r>
          </a:p>
        </p:txBody>
      </p:sp>
    </p:spTree>
    <p:extLst>
      <p:ext uri="{BB962C8B-B14F-4D97-AF65-F5344CB8AC3E}">
        <p14:creationId xmlns:p14="http://schemas.microsoft.com/office/powerpoint/2010/main" val="31230814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 with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41B06A2-11FF-AC76-B235-286FDB0B493E}"/>
              </a:ext>
            </a:extLst>
          </p:cNvPr>
          <p:cNvSpPr>
            <a:spLocks noGrp="1"/>
          </p:cNvSpPr>
          <p:nvPr>
            <p:ph type="title"/>
          </p:nvPr>
        </p:nvSpPr>
        <p:spPr>
          <a:xfrm>
            <a:off x="651045" y="1059241"/>
            <a:ext cx="5444955" cy="856934"/>
          </a:xfrm>
        </p:spPr>
        <p:txBody>
          <a:bodyPr>
            <a:normAutofit/>
          </a:bodyPr>
          <a:lstStyle>
            <a:lvl1pPr>
              <a:defRPr sz="3600" b="1"/>
            </a:lvl1pPr>
          </a:lstStyle>
          <a:p>
            <a:r>
              <a:rPr lang="en-US"/>
              <a:t>Click to edit Master title style</a:t>
            </a:r>
          </a:p>
        </p:txBody>
      </p:sp>
      <p:sp>
        <p:nvSpPr>
          <p:cNvPr id="4" name="Text Placeholder 18">
            <a:extLst>
              <a:ext uri="{FF2B5EF4-FFF2-40B4-BE49-F238E27FC236}">
                <a16:creationId xmlns:a16="http://schemas.microsoft.com/office/drawing/2014/main" id="{99B82B87-91B1-A9E1-265D-69BF9E91A2F8}"/>
              </a:ext>
            </a:extLst>
          </p:cNvPr>
          <p:cNvSpPr>
            <a:spLocks noGrp="1"/>
          </p:cNvSpPr>
          <p:nvPr>
            <p:ph type="body" sz="quarter" idx="18"/>
          </p:nvPr>
        </p:nvSpPr>
        <p:spPr>
          <a:xfrm>
            <a:off x="664491" y="2081209"/>
            <a:ext cx="5444955" cy="4379113"/>
          </a:xfrm>
        </p:spPr>
        <p:txBody>
          <a:bodyPr>
            <a:normAutofit/>
          </a:bodyPr>
          <a:lstStyle>
            <a:lvl1pPr marL="285750" indent="-285750">
              <a:buFont typeface="Arial" panose="020B0604020202020204" pitchFamily="34" charset="0"/>
              <a:buChar char="•"/>
              <a:defRPr sz="2000" b="0"/>
            </a:lvl1pPr>
            <a:lvl2pPr marL="457200" indent="0">
              <a:buNone/>
              <a:defRPr sz="2000"/>
            </a:lvl2pPr>
          </a:lstStyle>
          <a:p>
            <a:pPr lvl="0"/>
            <a:r>
              <a:rPr lang="en-US"/>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p>
          <a:p>
            <a:pPr lvl="1"/>
            <a:endParaRPr lang="en-US"/>
          </a:p>
          <a:p>
            <a:pPr lvl="1"/>
            <a:endParaRPr lang="en-US"/>
          </a:p>
          <a:p>
            <a:pPr lvl="1"/>
            <a:endParaRPr lang="en-US"/>
          </a:p>
          <a:p>
            <a:pPr lvl="0"/>
            <a:endParaRPr lang="en-US"/>
          </a:p>
          <a:p>
            <a:pPr lvl="0"/>
            <a:endParaRPr lang="en-US"/>
          </a:p>
        </p:txBody>
      </p:sp>
      <p:sp>
        <p:nvSpPr>
          <p:cNvPr id="5" name="Rectangle 4">
            <a:extLst>
              <a:ext uri="{FF2B5EF4-FFF2-40B4-BE49-F238E27FC236}">
                <a16:creationId xmlns:a16="http://schemas.microsoft.com/office/drawing/2014/main" id="{1FA66F80-11AE-60BF-D1B0-7B83519CEBCD}"/>
              </a:ext>
            </a:extLst>
          </p:cNvPr>
          <p:cNvSpPr/>
          <p:nvPr userDrawn="1"/>
        </p:nvSpPr>
        <p:spPr>
          <a:xfrm>
            <a:off x="10433154" y="0"/>
            <a:ext cx="1758846" cy="6858000"/>
          </a:xfrm>
          <a:prstGeom prst="rect">
            <a:avLst/>
          </a:prstGeom>
          <a:solidFill>
            <a:srgbClr val="3A27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9814AF1-3E8A-24F0-07C7-CA46176366E1}"/>
              </a:ext>
            </a:extLst>
          </p:cNvPr>
          <p:cNvPicPr>
            <a:picLocks noChangeAspect="1"/>
          </p:cNvPicPr>
          <p:nvPr userDrawn="1"/>
        </p:nvPicPr>
        <p:blipFill>
          <a:blip r:embed="rId2"/>
          <a:srcRect/>
          <a:stretch/>
        </p:blipFill>
        <p:spPr>
          <a:xfrm>
            <a:off x="11527509" y="6458611"/>
            <a:ext cx="165100" cy="246549"/>
          </a:xfrm>
          <a:prstGeom prst="rect">
            <a:avLst/>
          </a:prstGeom>
        </p:spPr>
      </p:pic>
    </p:spTree>
    <p:extLst>
      <p:ext uri="{BB962C8B-B14F-4D97-AF65-F5344CB8AC3E}">
        <p14:creationId xmlns:p14="http://schemas.microsoft.com/office/powerpoint/2010/main" val="30023123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648" userDrawn="1">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6" name="Picture 5" descr="A purple wavy surface with dots&#10;&#10;Description automatically generated">
            <a:extLst>
              <a:ext uri="{FF2B5EF4-FFF2-40B4-BE49-F238E27FC236}">
                <a16:creationId xmlns:a16="http://schemas.microsoft.com/office/drawing/2014/main" id="{764D0429-E173-4189-528F-690CBA18DC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3AFA2DA-3584-D9CE-840F-1C85BE1A2B43}"/>
              </a:ext>
            </a:extLst>
          </p:cNvPr>
          <p:cNvSpPr>
            <a:spLocks noGrp="1"/>
          </p:cNvSpPr>
          <p:nvPr>
            <p:ph type="ctrTitle"/>
          </p:nvPr>
        </p:nvSpPr>
        <p:spPr>
          <a:xfrm>
            <a:off x="452643" y="3153335"/>
            <a:ext cx="8713448" cy="551330"/>
          </a:xfrm>
        </p:spPr>
        <p:txBody>
          <a:bodyPr anchor="b">
            <a:noAutofit/>
          </a:bodyPr>
          <a:lstStyle>
            <a:lvl1pPr algn="l">
              <a:defRPr sz="3600" b="1" baseline="0">
                <a:solidFill>
                  <a:schemeClr val="bg1"/>
                </a:solidFill>
              </a:defRPr>
            </a:lvl1pPr>
          </a:lstStyle>
          <a:p>
            <a:r>
              <a:rPr lang="en-US"/>
              <a:t>Click to edit Master title style</a:t>
            </a:r>
          </a:p>
        </p:txBody>
      </p:sp>
      <p:pic>
        <p:nvPicPr>
          <p:cNvPr id="3" name="Picture 2">
            <a:extLst>
              <a:ext uri="{FF2B5EF4-FFF2-40B4-BE49-F238E27FC236}">
                <a16:creationId xmlns:a16="http://schemas.microsoft.com/office/drawing/2014/main" id="{15EDEDC9-48E7-984F-A825-7C54D9D0711C}"/>
              </a:ext>
            </a:extLst>
          </p:cNvPr>
          <p:cNvPicPr>
            <a:picLocks noChangeAspect="1"/>
          </p:cNvPicPr>
          <p:nvPr userDrawn="1"/>
        </p:nvPicPr>
        <p:blipFill>
          <a:blip r:embed="rId3"/>
          <a:srcRect/>
          <a:stretch/>
        </p:blipFill>
        <p:spPr>
          <a:xfrm>
            <a:off x="11527509" y="6458611"/>
            <a:ext cx="165100" cy="246549"/>
          </a:xfrm>
          <a:prstGeom prst="rect">
            <a:avLst/>
          </a:prstGeom>
        </p:spPr>
      </p:pic>
    </p:spTree>
    <p:extLst>
      <p:ext uri="{BB962C8B-B14F-4D97-AF65-F5344CB8AC3E}">
        <p14:creationId xmlns:p14="http://schemas.microsoft.com/office/powerpoint/2010/main" val="8363470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68CFFD-CA8D-7B4B-3193-0CB76859E8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F488CC-A91B-E231-16E9-133E7AF125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A35EF1-F9D9-1B6D-9C7E-AE5B3E5B1D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2437ECE-E315-2140-A081-EB2965095672}" type="datetimeFigureOut">
              <a:rPr lang="en-US" smtClean="0"/>
              <a:t>10/13/2025</a:t>
            </a:fld>
            <a:endParaRPr lang="en-US"/>
          </a:p>
        </p:txBody>
      </p:sp>
      <p:sp>
        <p:nvSpPr>
          <p:cNvPr id="5" name="Footer Placeholder 4">
            <a:extLst>
              <a:ext uri="{FF2B5EF4-FFF2-40B4-BE49-F238E27FC236}">
                <a16:creationId xmlns:a16="http://schemas.microsoft.com/office/drawing/2014/main" id="{CAEC4A39-EA8C-2101-5815-42BBCE1C0B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31786FD-7A61-EF25-369E-B66A7BB79F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61EBB24-2AF9-874F-A4D3-41DB0FD0A42D}" type="slidenum">
              <a:rPr lang="en-US" smtClean="0"/>
              <a:t>‹#›</a:t>
            </a:fld>
            <a:endParaRPr lang="en-US"/>
          </a:p>
        </p:txBody>
      </p:sp>
      <p:pic>
        <p:nvPicPr>
          <p:cNvPr id="7" name="Picture 6">
            <a:extLst>
              <a:ext uri="{FF2B5EF4-FFF2-40B4-BE49-F238E27FC236}">
                <a16:creationId xmlns:a16="http://schemas.microsoft.com/office/drawing/2014/main" id="{CB4685E7-D60C-0673-48D1-8CF05B22941F}"/>
              </a:ext>
            </a:extLst>
          </p:cNvPr>
          <p:cNvPicPr>
            <a:picLocks noChangeAspect="1"/>
          </p:cNvPicPr>
          <p:nvPr userDrawn="1"/>
        </p:nvPicPr>
        <p:blipFill>
          <a:blip r:embed="rId22"/>
          <a:srcRect/>
          <a:stretch/>
        </p:blipFill>
        <p:spPr>
          <a:xfrm>
            <a:off x="11522163" y="6449666"/>
            <a:ext cx="156845" cy="241300"/>
          </a:xfrm>
          <a:prstGeom prst="rect">
            <a:avLst/>
          </a:prstGeom>
        </p:spPr>
      </p:pic>
    </p:spTree>
    <p:extLst>
      <p:ext uri="{BB962C8B-B14F-4D97-AF65-F5344CB8AC3E}">
        <p14:creationId xmlns:p14="http://schemas.microsoft.com/office/powerpoint/2010/main" val="3825713295"/>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51" r:id="rId3"/>
    <p:sldLayoutId id="2147483650" r:id="rId4"/>
    <p:sldLayoutId id="2147483660" r:id="rId5"/>
    <p:sldLayoutId id="2147483661" r:id="rId6"/>
    <p:sldLayoutId id="2147483662" r:id="rId7"/>
    <p:sldLayoutId id="2147483663" r:id="rId8"/>
    <p:sldLayoutId id="2147483664" r:id="rId9"/>
    <p:sldLayoutId id="2147483675" r:id="rId10"/>
    <p:sldLayoutId id="2147483665" r:id="rId11"/>
    <p:sldLayoutId id="2147483674"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baseline="0">
          <a:solidFill>
            <a:srgbClr val="3A274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emf"/></Relationships>
</file>

<file path=ppt/slides/_rels/slide1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microsoft.com/office/2018/10/relationships/comments" Target="../comments/modernComment_207_E7872744.xml"/><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70.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emf"/></Relationships>
</file>

<file path=ppt/slides/_rels/slide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sv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75.sv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83.svg"/></Relationships>
</file>

<file path=ppt/slides/_rels/slide1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86.png"/><Relationship Id="rId4" Type="http://schemas.openxmlformats.org/officeDocument/2006/relationships/image" Target="../media/image85.png"/></Relationships>
</file>

<file path=ppt/slides/_rels/slide17.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jpeg"/><Relationship Id="rId12" Type="http://schemas.openxmlformats.org/officeDocument/2006/relationships/image" Target="../media/image101.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95.jpeg"/><Relationship Id="rId11" Type="http://schemas.openxmlformats.org/officeDocument/2006/relationships/image" Target="../media/image100.jpeg"/><Relationship Id="rId5" Type="http://schemas.openxmlformats.org/officeDocument/2006/relationships/image" Target="../media/image94.jpeg"/><Relationship Id="rId10" Type="http://schemas.openxmlformats.org/officeDocument/2006/relationships/image" Target="../media/image99.jpeg"/><Relationship Id="rId4" Type="http://schemas.openxmlformats.org/officeDocument/2006/relationships/image" Target="../media/image93.jpeg"/><Relationship Id="rId9" Type="http://schemas.openxmlformats.org/officeDocument/2006/relationships/image" Target="../media/image98.jpeg"/></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jpeg"/><Relationship Id="rId3" Type="http://schemas.openxmlformats.org/officeDocument/2006/relationships/image" Target="../media/image37.jpeg"/><Relationship Id="rId7" Type="http://schemas.openxmlformats.org/officeDocument/2006/relationships/image" Target="../media/image41.png"/><Relationship Id="rId12" Type="http://schemas.openxmlformats.org/officeDocument/2006/relationships/image" Target="../media/image46.jpeg"/><Relationship Id="rId17" Type="http://schemas.openxmlformats.org/officeDocument/2006/relationships/image" Target="../media/image51.png"/><Relationship Id="rId2" Type="http://schemas.openxmlformats.org/officeDocument/2006/relationships/image" Target="../media/image36.jpeg"/><Relationship Id="rId16" Type="http://schemas.openxmlformats.org/officeDocument/2006/relationships/image" Target="../media/image50.jpg"/><Relationship Id="rId1" Type="http://schemas.openxmlformats.org/officeDocument/2006/relationships/slideLayout" Target="../slideLayouts/slideLayout9.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gif"/><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jp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BBEEB-79AF-66CA-E198-07ECE13CBFE5}"/>
              </a:ext>
            </a:extLst>
          </p:cNvPr>
          <p:cNvSpPr>
            <a:spLocks noGrp="1"/>
          </p:cNvSpPr>
          <p:nvPr>
            <p:ph type="ctrTitle"/>
          </p:nvPr>
        </p:nvSpPr>
        <p:spPr>
          <a:xfrm>
            <a:off x="295398" y="4188604"/>
            <a:ext cx="6073239" cy="1355910"/>
          </a:xfrm>
        </p:spPr>
        <p:txBody>
          <a:bodyPr>
            <a:noAutofit/>
          </a:bodyPr>
          <a:lstStyle/>
          <a:p>
            <a:r>
              <a:rPr lang="en-US" b="1" dirty="0"/>
              <a:t>SBA For Profit </a:t>
            </a:r>
          </a:p>
        </p:txBody>
      </p:sp>
      <p:sp>
        <p:nvSpPr>
          <p:cNvPr id="8" name="Date Placeholder 7">
            <a:extLst>
              <a:ext uri="{FF2B5EF4-FFF2-40B4-BE49-F238E27FC236}">
                <a16:creationId xmlns:a16="http://schemas.microsoft.com/office/drawing/2014/main" id="{F0AA5BB9-2D9B-62F2-A46F-1DB42D3166FE}"/>
              </a:ext>
            </a:extLst>
          </p:cNvPr>
          <p:cNvSpPr>
            <a:spLocks noGrp="1"/>
          </p:cNvSpPr>
          <p:nvPr>
            <p:ph type="dt" sz="half" idx="10"/>
          </p:nvPr>
        </p:nvSpPr>
        <p:spPr>
          <a:xfrm>
            <a:off x="295398" y="5544514"/>
            <a:ext cx="6073238" cy="365125"/>
          </a:xfrm>
        </p:spPr>
        <p:txBody>
          <a:bodyPr/>
          <a:lstStyle/>
          <a:p>
            <a:r>
              <a:rPr lang="en-US" sz="1800" b="1" dirty="0"/>
              <a:t>October 13</a:t>
            </a:r>
            <a:r>
              <a:rPr lang="en-US" sz="1800" b="1" baseline="30000" dirty="0"/>
              <a:t>th</a:t>
            </a:r>
            <a:r>
              <a:rPr lang="en-US" sz="1800" b="1" dirty="0"/>
              <a:t> </a:t>
            </a:r>
          </a:p>
        </p:txBody>
      </p:sp>
    </p:spTree>
    <p:extLst>
      <p:ext uri="{BB962C8B-B14F-4D97-AF65-F5344CB8AC3E}">
        <p14:creationId xmlns:p14="http://schemas.microsoft.com/office/powerpoint/2010/main" val="32722882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879C3-29A1-27CC-BD9A-6DC7AF2D79B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E326847-2FB9-3C32-58EC-464E85B6C9F5}"/>
              </a:ext>
            </a:extLst>
          </p:cNvPr>
          <p:cNvSpPr/>
          <p:nvPr/>
        </p:nvSpPr>
        <p:spPr>
          <a:xfrm>
            <a:off x="0" y="5810512"/>
            <a:ext cx="12192000" cy="10474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 name="Text Placeholder 1">
            <a:extLst>
              <a:ext uri="{FF2B5EF4-FFF2-40B4-BE49-F238E27FC236}">
                <a16:creationId xmlns:a16="http://schemas.microsoft.com/office/drawing/2014/main" id="{04636284-F5EE-7C3B-2E3D-C4929511C060}"/>
              </a:ext>
            </a:extLst>
          </p:cNvPr>
          <p:cNvSpPr txBox="1">
            <a:spLocks/>
          </p:cNvSpPr>
          <p:nvPr/>
        </p:nvSpPr>
        <p:spPr>
          <a:xfrm>
            <a:off x="252" y="1412199"/>
            <a:ext cx="2975886" cy="259476"/>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300" b="1">
                <a:solidFill>
                  <a:schemeClr val="bg1"/>
                </a:solidFill>
              </a:rPr>
              <a:t>1997-2020</a:t>
            </a:r>
          </a:p>
        </p:txBody>
      </p:sp>
      <p:pic>
        <p:nvPicPr>
          <p:cNvPr id="6146" name="Picture 2" descr="Screenshot 2025-06-10 at 4.47.06 PM">
            <a:extLst>
              <a:ext uri="{FF2B5EF4-FFF2-40B4-BE49-F238E27FC236}">
                <a16:creationId xmlns:a16="http://schemas.microsoft.com/office/drawing/2014/main" id="{841FAC84-58A5-AA79-BAD4-E8ACF0C9C0B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73451" y="1182110"/>
            <a:ext cx="4579308" cy="349084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E4FAD32-46DC-7FCE-AF72-0E1B7ABACB0D}"/>
              </a:ext>
            </a:extLst>
          </p:cNvPr>
          <p:cNvSpPr/>
          <p:nvPr/>
        </p:nvSpPr>
        <p:spPr>
          <a:xfrm>
            <a:off x="726283" y="3191868"/>
            <a:ext cx="4572000" cy="27432"/>
          </a:xfrm>
          <a:prstGeom prst="rect">
            <a:avLst/>
          </a:prstGeom>
          <a:gradFill>
            <a:gsLst>
              <a:gs pos="0">
                <a:srgbClr val="502E99"/>
              </a:gs>
              <a:gs pos="50000">
                <a:srgbClr val="CE0019"/>
              </a:gs>
              <a:gs pos="100000">
                <a:srgbClr val="FF88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4">
            <a:extLst>
              <a:ext uri="{FF2B5EF4-FFF2-40B4-BE49-F238E27FC236}">
                <a16:creationId xmlns:a16="http://schemas.microsoft.com/office/drawing/2014/main" id="{25550C82-C3A9-C7B3-35C3-D35529CD4B6B}"/>
              </a:ext>
            </a:extLst>
          </p:cNvPr>
          <p:cNvSpPr txBox="1">
            <a:spLocks/>
          </p:cNvSpPr>
          <p:nvPr/>
        </p:nvSpPr>
        <p:spPr>
          <a:xfrm>
            <a:off x="639241" y="1539887"/>
            <a:ext cx="5404693" cy="8569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baseline="0">
                <a:solidFill>
                  <a:srgbClr val="3A2742"/>
                </a:solidFill>
                <a:latin typeface="+mj-lt"/>
                <a:ea typeface="+mj-ea"/>
                <a:cs typeface="+mj-cs"/>
              </a:defRPr>
            </a:lvl1pPr>
          </a:lstStyle>
          <a:p>
            <a:r>
              <a:rPr lang="en-US" sz="4000">
                <a:solidFill>
                  <a:srgbClr val="392841"/>
                </a:solidFill>
              </a:rPr>
              <a:t>Clients rate Integris the #1 managed service provider</a:t>
            </a:r>
          </a:p>
        </p:txBody>
      </p:sp>
      <p:sp>
        <p:nvSpPr>
          <p:cNvPr id="14" name="Text Placeholder 1">
            <a:extLst>
              <a:ext uri="{FF2B5EF4-FFF2-40B4-BE49-F238E27FC236}">
                <a16:creationId xmlns:a16="http://schemas.microsoft.com/office/drawing/2014/main" id="{50C6BD87-9C9B-80BA-1699-2AC6F94A5148}"/>
              </a:ext>
            </a:extLst>
          </p:cNvPr>
          <p:cNvSpPr txBox="1">
            <a:spLocks/>
          </p:cNvSpPr>
          <p:nvPr/>
        </p:nvSpPr>
        <p:spPr>
          <a:xfrm>
            <a:off x="639241" y="3534381"/>
            <a:ext cx="4828577" cy="11385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300"/>
              <a:t>Our reviews on Clutch speak for themselves—we’ve been ranked the #1 managed IT service provider based on our ability to deliver services and our focus in the managed IT space.</a:t>
            </a:r>
          </a:p>
        </p:txBody>
      </p:sp>
      <p:pic>
        <p:nvPicPr>
          <p:cNvPr id="23" name="Picture 22" descr="A white trophy with a purple background&#10;&#10;AI-generated content may be incorrect.">
            <a:extLst>
              <a:ext uri="{FF2B5EF4-FFF2-40B4-BE49-F238E27FC236}">
                <a16:creationId xmlns:a16="http://schemas.microsoft.com/office/drawing/2014/main" id="{8F9C6734-7FE8-7982-EA61-64EF337643A2}"/>
              </a:ext>
            </a:extLst>
          </p:cNvPr>
          <p:cNvPicPr>
            <a:picLocks noChangeAspect="1"/>
          </p:cNvPicPr>
          <p:nvPr/>
        </p:nvPicPr>
        <p:blipFill>
          <a:blip r:embed="rId4"/>
          <a:stretch>
            <a:fillRect/>
          </a:stretch>
        </p:blipFill>
        <p:spPr>
          <a:xfrm>
            <a:off x="8698851" y="5910060"/>
            <a:ext cx="822741" cy="829958"/>
          </a:xfrm>
          <a:prstGeom prst="rect">
            <a:avLst/>
          </a:prstGeom>
        </p:spPr>
      </p:pic>
      <p:pic>
        <p:nvPicPr>
          <p:cNvPr id="35" name="Graphic 34">
            <a:extLst>
              <a:ext uri="{FF2B5EF4-FFF2-40B4-BE49-F238E27FC236}">
                <a16:creationId xmlns:a16="http://schemas.microsoft.com/office/drawing/2014/main" id="{09753BCA-E48E-BD09-7079-B5D845629B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07440" y="5861115"/>
            <a:ext cx="822741" cy="889747"/>
          </a:xfrm>
          <a:prstGeom prst="rect">
            <a:avLst/>
          </a:prstGeom>
        </p:spPr>
      </p:pic>
      <p:pic>
        <p:nvPicPr>
          <p:cNvPr id="39" name="Picture 38" descr="A white stars on a purple background&#10;&#10;AI-generated content may be incorrect.">
            <a:extLst>
              <a:ext uri="{FF2B5EF4-FFF2-40B4-BE49-F238E27FC236}">
                <a16:creationId xmlns:a16="http://schemas.microsoft.com/office/drawing/2014/main" id="{7B7C1791-7FCC-94CC-2C9B-521AD7F612F9}"/>
              </a:ext>
            </a:extLst>
          </p:cNvPr>
          <p:cNvPicPr>
            <a:picLocks noChangeAspect="1"/>
          </p:cNvPicPr>
          <p:nvPr/>
        </p:nvPicPr>
        <p:blipFill>
          <a:blip r:embed="rId7"/>
          <a:stretch>
            <a:fillRect/>
          </a:stretch>
        </p:blipFill>
        <p:spPr>
          <a:xfrm>
            <a:off x="7365404" y="5952436"/>
            <a:ext cx="1127127" cy="685415"/>
          </a:xfrm>
          <a:prstGeom prst="rect">
            <a:avLst/>
          </a:prstGeom>
        </p:spPr>
      </p:pic>
      <p:pic>
        <p:nvPicPr>
          <p:cNvPr id="6148" name="Picture 4">
            <a:extLst>
              <a:ext uri="{FF2B5EF4-FFF2-40B4-BE49-F238E27FC236}">
                <a16:creationId xmlns:a16="http://schemas.microsoft.com/office/drawing/2014/main" id="{4AE914DF-CE72-CACB-F5B7-94696B03E982}"/>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658589" y="5932818"/>
            <a:ext cx="1132081" cy="77922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338DEB1C-D827-DAF7-45FA-B4EEDDE9AB73}"/>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853706" y="5758997"/>
            <a:ext cx="1132081" cy="113208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54A3FFB7-4FC6-9968-7FC4-A8AAA9DC1FA3}"/>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755023" y="5991547"/>
            <a:ext cx="1572748" cy="685415"/>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a:extLst>
              <a:ext uri="{FF2B5EF4-FFF2-40B4-BE49-F238E27FC236}">
                <a16:creationId xmlns:a16="http://schemas.microsoft.com/office/drawing/2014/main" id="{6568D938-771C-C1EF-AC42-0DBBE4EB73F2}"/>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192525" y="5884442"/>
            <a:ext cx="751462" cy="881193"/>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a:extLst>
              <a:ext uri="{FF2B5EF4-FFF2-40B4-BE49-F238E27FC236}">
                <a16:creationId xmlns:a16="http://schemas.microsoft.com/office/drawing/2014/main" id="{76D7DDAD-2EBB-3829-8E8D-0E6961E667B2}"/>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25491" y="5861115"/>
            <a:ext cx="458262" cy="889748"/>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a:extLst>
              <a:ext uri="{FF2B5EF4-FFF2-40B4-BE49-F238E27FC236}">
                <a16:creationId xmlns:a16="http://schemas.microsoft.com/office/drawing/2014/main" id="{E25C64CE-BC47-A154-B070-8B3F3C7AF10B}"/>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263537" y="5899936"/>
            <a:ext cx="872827" cy="81210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E533332C-CFF4-972B-353F-7DD3C9CAA90E}"/>
              </a:ext>
            </a:extLst>
          </p:cNvPr>
          <p:cNvPicPr>
            <a:picLocks noChangeAspect="1"/>
          </p:cNvPicPr>
          <p:nvPr/>
        </p:nvPicPr>
        <p:blipFill>
          <a:blip r:embed="rId14"/>
          <a:stretch>
            <a:fillRect/>
          </a:stretch>
        </p:blipFill>
        <p:spPr>
          <a:xfrm>
            <a:off x="11498893" y="6446785"/>
            <a:ext cx="165100" cy="241300"/>
          </a:xfrm>
          <a:prstGeom prst="rect">
            <a:avLst/>
          </a:prstGeom>
        </p:spPr>
      </p:pic>
      <p:pic>
        <p:nvPicPr>
          <p:cNvPr id="6162" name="Picture 18" descr="Screenshot 2025-06-10 at 4.50.03 PM">
            <a:extLst>
              <a:ext uri="{FF2B5EF4-FFF2-40B4-BE49-F238E27FC236}">
                <a16:creationId xmlns:a16="http://schemas.microsoft.com/office/drawing/2014/main" id="{F1DE514F-536F-4483-6787-623B3F1E5F38}"/>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888496" y="4500284"/>
            <a:ext cx="1540186" cy="345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9129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451DEC0-A16A-C010-9A85-84D16C2744B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7A9391A-8431-7D71-D7F7-F1B4649C6958}"/>
              </a:ext>
            </a:extLst>
          </p:cNvPr>
          <p:cNvSpPr/>
          <p:nvPr/>
        </p:nvSpPr>
        <p:spPr>
          <a:xfrm>
            <a:off x="0" y="5810512"/>
            <a:ext cx="12192000" cy="10474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 name="Text Placeholder 1">
            <a:extLst>
              <a:ext uri="{FF2B5EF4-FFF2-40B4-BE49-F238E27FC236}">
                <a16:creationId xmlns:a16="http://schemas.microsoft.com/office/drawing/2014/main" id="{360B4EFD-D0AD-7967-E819-CD2E50639246}"/>
              </a:ext>
            </a:extLst>
          </p:cNvPr>
          <p:cNvSpPr txBox="1">
            <a:spLocks/>
          </p:cNvSpPr>
          <p:nvPr/>
        </p:nvSpPr>
        <p:spPr>
          <a:xfrm>
            <a:off x="252" y="1412199"/>
            <a:ext cx="2975886" cy="259476"/>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300" b="1">
                <a:solidFill>
                  <a:schemeClr val="bg1"/>
                </a:solidFill>
              </a:rPr>
              <a:t>1997-2020</a:t>
            </a:r>
          </a:p>
        </p:txBody>
      </p:sp>
      <p:sp>
        <p:nvSpPr>
          <p:cNvPr id="9" name="Rectangle 8">
            <a:extLst>
              <a:ext uri="{FF2B5EF4-FFF2-40B4-BE49-F238E27FC236}">
                <a16:creationId xmlns:a16="http://schemas.microsoft.com/office/drawing/2014/main" id="{C126C95E-7ED9-91B6-6666-7511120A9946}"/>
              </a:ext>
            </a:extLst>
          </p:cNvPr>
          <p:cNvSpPr/>
          <p:nvPr/>
        </p:nvSpPr>
        <p:spPr>
          <a:xfrm>
            <a:off x="825491" y="412092"/>
            <a:ext cx="4572000" cy="27432"/>
          </a:xfrm>
          <a:prstGeom prst="rect">
            <a:avLst/>
          </a:prstGeom>
          <a:gradFill>
            <a:gsLst>
              <a:gs pos="0">
                <a:srgbClr val="502E99"/>
              </a:gs>
              <a:gs pos="50000">
                <a:srgbClr val="CE0019"/>
              </a:gs>
              <a:gs pos="100000">
                <a:srgbClr val="FF88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white trophy with a purple background&#10;&#10;AI-generated content may be incorrect.">
            <a:extLst>
              <a:ext uri="{FF2B5EF4-FFF2-40B4-BE49-F238E27FC236}">
                <a16:creationId xmlns:a16="http://schemas.microsoft.com/office/drawing/2014/main" id="{CFFFA601-A013-D875-170D-B7BC5CE45BC9}"/>
              </a:ext>
            </a:extLst>
          </p:cNvPr>
          <p:cNvPicPr>
            <a:picLocks noChangeAspect="1"/>
          </p:cNvPicPr>
          <p:nvPr/>
        </p:nvPicPr>
        <p:blipFill>
          <a:blip r:embed="rId4"/>
          <a:stretch>
            <a:fillRect/>
          </a:stretch>
        </p:blipFill>
        <p:spPr>
          <a:xfrm>
            <a:off x="8698851" y="5910060"/>
            <a:ext cx="822741" cy="829958"/>
          </a:xfrm>
          <a:prstGeom prst="rect">
            <a:avLst/>
          </a:prstGeom>
        </p:spPr>
      </p:pic>
      <p:pic>
        <p:nvPicPr>
          <p:cNvPr id="35" name="Graphic 34">
            <a:extLst>
              <a:ext uri="{FF2B5EF4-FFF2-40B4-BE49-F238E27FC236}">
                <a16:creationId xmlns:a16="http://schemas.microsoft.com/office/drawing/2014/main" id="{8A31937F-62C4-7139-DA38-FF6338E06E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07440" y="5861115"/>
            <a:ext cx="822741" cy="889747"/>
          </a:xfrm>
          <a:prstGeom prst="rect">
            <a:avLst/>
          </a:prstGeom>
        </p:spPr>
      </p:pic>
      <p:pic>
        <p:nvPicPr>
          <p:cNvPr id="39" name="Picture 38" descr="A white stars on a purple background&#10;&#10;AI-generated content may be incorrect.">
            <a:extLst>
              <a:ext uri="{FF2B5EF4-FFF2-40B4-BE49-F238E27FC236}">
                <a16:creationId xmlns:a16="http://schemas.microsoft.com/office/drawing/2014/main" id="{A0E01E8F-7C02-3E81-7D8B-8140F03460F0}"/>
              </a:ext>
            </a:extLst>
          </p:cNvPr>
          <p:cNvPicPr>
            <a:picLocks noChangeAspect="1"/>
          </p:cNvPicPr>
          <p:nvPr/>
        </p:nvPicPr>
        <p:blipFill>
          <a:blip r:embed="rId7"/>
          <a:stretch>
            <a:fillRect/>
          </a:stretch>
        </p:blipFill>
        <p:spPr>
          <a:xfrm>
            <a:off x="7365404" y="5952436"/>
            <a:ext cx="1127127" cy="685415"/>
          </a:xfrm>
          <a:prstGeom prst="rect">
            <a:avLst/>
          </a:prstGeom>
        </p:spPr>
      </p:pic>
      <p:pic>
        <p:nvPicPr>
          <p:cNvPr id="6148" name="Picture 4">
            <a:extLst>
              <a:ext uri="{FF2B5EF4-FFF2-40B4-BE49-F238E27FC236}">
                <a16:creationId xmlns:a16="http://schemas.microsoft.com/office/drawing/2014/main" id="{72A7A46F-BD4A-8CBB-F4C8-E5D50A6754E2}"/>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658589" y="5932818"/>
            <a:ext cx="1132081" cy="77922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D5C4A325-E867-1776-E307-D8A795AD00D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853706" y="5758997"/>
            <a:ext cx="1132081" cy="113208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B171BF29-4B51-5DCE-863A-22400E8731AD}"/>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755023" y="5991547"/>
            <a:ext cx="1572748" cy="685415"/>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a:extLst>
              <a:ext uri="{FF2B5EF4-FFF2-40B4-BE49-F238E27FC236}">
                <a16:creationId xmlns:a16="http://schemas.microsoft.com/office/drawing/2014/main" id="{92C94F78-A35E-FEDB-899F-62DC34F5A0A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192525" y="5884442"/>
            <a:ext cx="751462" cy="881193"/>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a:extLst>
              <a:ext uri="{FF2B5EF4-FFF2-40B4-BE49-F238E27FC236}">
                <a16:creationId xmlns:a16="http://schemas.microsoft.com/office/drawing/2014/main" id="{8B71B022-675C-0A31-C1EA-25C742A57BE2}"/>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25491" y="5861115"/>
            <a:ext cx="458262" cy="889748"/>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a:extLst>
              <a:ext uri="{FF2B5EF4-FFF2-40B4-BE49-F238E27FC236}">
                <a16:creationId xmlns:a16="http://schemas.microsoft.com/office/drawing/2014/main" id="{15126438-6370-8765-8BA4-5EE8FBE1FADD}"/>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263537" y="5899936"/>
            <a:ext cx="872827" cy="81210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FF383F4E-0335-F66B-5CEB-D9A72C535F18}"/>
              </a:ext>
            </a:extLst>
          </p:cNvPr>
          <p:cNvPicPr>
            <a:picLocks noChangeAspect="1"/>
          </p:cNvPicPr>
          <p:nvPr/>
        </p:nvPicPr>
        <p:blipFill>
          <a:blip r:embed="rId14"/>
          <a:stretch>
            <a:fillRect/>
          </a:stretch>
        </p:blipFill>
        <p:spPr>
          <a:xfrm>
            <a:off x="11498893" y="6446785"/>
            <a:ext cx="165100" cy="241300"/>
          </a:xfrm>
          <a:prstGeom prst="rect">
            <a:avLst/>
          </a:prstGeom>
        </p:spPr>
      </p:pic>
      <p:pic>
        <p:nvPicPr>
          <p:cNvPr id="7" name="Picture 6" descr="A black background with a black square&#10;&#10;AI-generated content may be incorrect.">
            <a:extLst>
              <a:ext uri="{FF2B5EF4-FFF2-40B4-BE49-F238E27FC236}">
                <a16:creationId xmlns:a16="http://schemas.microsoft.com/office/drawing/2014/main" id="{E962DA70-BED9-798A-830C-6633F4D0B28A}"/>
              </a:ext>
            </a:extLst>
          </p:cNvPr>
          <p:cNvPicPr>
            <a:picLocks noChangeAspect="1"/>
          </p:cNvPicPr>
          <p:nvPr/>
        </p:nvPicPr>
        <p:blipFill>
          <a:blip r:embed="rId15"/>
          <a:stretch>
            <a:fillRect/>
          </a:stretch>
        </p:blipFill>
        <p:spPr>
          <a:xfrm>
            <a:off x="1607440" y="604623"/>
            <a:ext cx="8635205" cy="5008418"/>
          </a:xfrm>
          <a:prstGeom prst="rect">
            <a:avLst/>
          </a:prstGeom>
        </p:spPr>
      </p:pic>
      <p:sp>
        <p:nvSpPr>
          <p:cNvPr id="8" name="Oval 7">
            <a:extLst>
              <a:ext uri="{FF2B5EF4-FFF2-40B4-BE49-F238E27FC236}">
                <a16:creationId xmlns:a16="http://schemas.microsoft.com/office/drawing/2014/main" id="{1FA8F462-5133-3AC7-08AD-6A235CCCAC07}"/>
              </a:ext>
            </a:extLst>
          </p:cNvPr>
          <p:cNvSpPr/>
          <p:nvPr/>
        </p:nvSpPr>
        <p:spPr>
          <a:xfrm>
            <a:off x="6219091" y="4374889"/>
            <a:ext cx="125742" cy="1403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0E1F89A-88E9-000F-16FB-425B88C53A87}"/>
              </a:ext>
            </a:extLst>
          </p:cNvPr>
          <p:cNvSpPr/>
          <p:nvPr/>
        </p:nvSpPr>
        <p:spPr>
          <a:xfrm>
            <a:off x="6344833" y="2850838"/>
            <a:ext cx="125742" cy="1403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0FEFA24-DB9B-5707-2262-A08EEE886DDF}"/>
              </a:ext>
            </a:extLst>
          </p:cNvPr>
          <p:cNvSpPr/>
          <p:nvPr/>
        </p:nvSpPr>
        <p:spPr>
          <a:xfrm>
            <a:off x="8158186" y="3753086"/>
            <a:ext cx="125742" cy="1403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D391347-5D36-A1E2-AAF1-6D0B12EAAB4A}"/>
              </a:ext>
            </a:extLst>
          </p:cNvPr>
          <p:cNvSpPr/>
          <p:nvPr/>
        </p:nvSpPr>
        <p:spPr>
          <a:xfrm>
            <a:off x="6658072" y="1832335"/>
            <a:ext cx="125742" cy="1403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EA147C5-EF36-5966-419F-B93C9E4B4DE9}"/>
              </a:ext>
            </a:extLst>
          </p:cNvPr>
          <p:cNvSpPr/>
          <p:nvPr/>
        </p:nvSpPr>
        <p:spPr>
          <a:xfrm>
            <a:off x="6792958" y="1939100"/>
            <a:ext cx="125742" cy="1403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060B3B2-A97B-3F22-D41B-60BD855DE8C9}"/>
              </a:ext>
            </a:extLst>
          </p:cNvPr>
          <p:cNvSpPr/>
          <p:nvPr/>
        </p:nvSpPr>
        <p:spPr>
          <a:xfrm>
            <a:off x="6631418" y="2352578"/>
            <a:ext cx="125742" cy="1403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B0C6541-CCCD-2AC8-821E-4368A0DF7806}"/>
              </a:ext>
            </a:extLst>
          </p:cNvPr>
          <p:cNvSpPr/>
          <p:nvPr/>
        </p:nvSpPr>
        <p:spPr>
          <a:xfrm>
            <a:off x="6874117" y="2915947"/>
            <a:ext cx="125742" cy="1403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A7F2043-0936-C57C-D3DD-B2A2386688B5}"/>
              </a:ext>
            </a:extLst>
          </p:cNvPr>
          <p:cNvSpPr/>
          <p:nvPr/>
        </p:nvSpPr>
        <p:spPr>
          <a:xfrm>
            <a:off x="7297955" y="1872246"/>
            <a:ext cx="125742" cy="1403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50B5AA5-5402-FE34-3B1A-EE59BAF1A53E}"/>
              </a:ext>
            </a:extLst>
          </p:cNvPr>
          <p:cNvSpPr/>
          <p:nvPr/>
        </p:nvSpPr>
        <p:spPr>
          <a:xfrm>
            <a:off x="3155621" y="1412199"/>
            <a:ext cx="125742" cy="1403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5AA04FF-510B-A7E2-6B8E-50665AB10955}"/>
              </a:ext>
            </a:extLst>
          </p:cNvPr>
          <p:cNvSpPr/>
          <p:nvPr/>
        </p:nvSpPr>
        <p:spPr>
          <a:xfrm>
            <a:off x="7904440" y="3015280"/>
            <a:ext cx="125742" cy="1403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E29EE98-AA57-0158-4D27-A6C32BC80DF1}"/>
              </a:ext>
            </a:extLst>
          </p:cNvPr>
          <p:cNvSpPr/>
          <p:nvPr/>
        </p:nvSpPr>
        <p:spPr>
          <a:xfrm>
            <a:off x="6219091" y="3459724"/>
            <a:ext cx="125742" cy="1403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8813ED5-AB02-684A-5D1B-A72964814822}"/>
              </a:ext>
            </a:extLst>
          </p:cNvPr>
          <p:cNvSpPr/>
          <p:nvPr/>
        </p:nvSpPr>
        <p:spPr>
          <a:xfrm>
            <a:off x="6036109" y="4189249"/>
            <a:ext cx="125742" cy="1403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D5668C9-7794-DD28-6138-8CD16E2F7F1D}"/>
              </a:ext>
            </a:extLst>
          </p:cNvPr>
          <p:cNvSpPr/>
          <p:nvPr/>
        </p:nvSpPr>
        <p:spPr>
          <a:xfrm>
            <a:off x="6096000" y="3001813"/>
            <a:ext cx="125742" cy="1403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43943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5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50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50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50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50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50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50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0-#ppt_h/2"/>
                                          </p:val>
                                        </p:tav>
                                        <p:tav tm="100000">
                                          <p:val>
                                            <p:strVal val="#ppt_y"/>
                                          </p:val>
                                        </p:tav>
                                      </p:tavLst>
                                    </p:anim>
                                  </p:childTnLst>
                                </p:cTn>
                              </p:par>
                              <p:par>
                                <p:cTn id="49" presetID="2" presetClass="entr" presetSubtype="1" fill="hold" grpId="0" nodeType="withEffect">
                                  <p:stCondLst>
                                    <p:cond delay="50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ppt_x"/>
                                          </p:val>
                                        </p:tav>
                                        <p:tav tm="100000">
                                          <p:val>
                                            <p:strVal val="#ppt_x"/>
                                          </p:val>
                                        </p:tav>
                                      </p:tavLst>
                                    </p:anim>
                                    <p:anim calcmode="lin" valueType="num">
                                      <p:cBhvr additive="base">
                                        <p:cTn id="52" dur="500" fill="hold"/>
                                        <p:tgtEl>
                                          <p:spTgt spid="22"/>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stCondLst>
                                    <p:cond delay="50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P spid="22" grpId="0" animBg="1"/>
      <p:bldP spid="24" grpId="0" animBg="1"/>
    </p:bldLst>
  </p:timing>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8A9D1-77AE-BD47-EC19-014117A984FB}"/>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8903320E-2A23-6223-D0F6-EA6AF49EB1EB}"/>
              </a:ext>
            </a:extLst>
          </p:cNvPr>
          <p:cNvSpPr>
            <a:spLocks noGrp="1"/>
          </p:cNvSpPr>
          <p:nvPr>
            <p:ph type="title"/>
          </p:nvPr>
        </p:nvSpPr>
        <p:spPr>
          <a:xfrm>
            <a:off x="381001" y="308399"/>
            <a:ext cx="3660648" cy="2736288"/>
          </a:xfrm>
        </p:spPr>
        <p:txBody>
          <a:bodyPr>
            <a:noAutofit/>
          </a:bodyPr>
          <a:lstStyle/>
          <a:p>
            <a:r>
              <a:rPr lang="en-US" sz="4000" dirty="0"/>
              <a:t>About our banks </a:t>
            </a:r>
            <a:br>
              <a:rPr lang="en-US" sz="4000" dirty="0">
                <a:cs typeface="Arial"/>
              </a:rPr>
            </a:br>
            <a:endParaRPr lang="en-US" sz="4000" dirty="0">
              <a:cs typeface="Arial"/>
            </a:endParaRPr>
          </a:p>
        </p:txBody>
      </p:sp>
      <p:pic>
        <p:nvPicPr>
          <p:cNvPr id="6" name="Picture 5" descr="A diagram of a client&#10;&#10;AI-generated content may be incorrect.">
            <a:extLst>
              <a:ext uri="{FF2B5EF4-FFF2-40B4-BE49-F238E27FC236}">
                <a16:creationId xmlns:a16="http://schemas.microsoft.com/office/drawing/2014/main" id="{1E5110B1-C6D4-E6F7-F69E-4B6E56725129}"/>
              </a:ext>
            </a:extLst>
          </p:cNvPr>
          <p:cNvPicPr>
            <a:picLocks noChangeAspect="1"/>
          </p:cNvPicPr>
          <p:nvPr/>
        </p:nvPicPr>
        <p:blipFill>
          <a:blip r:embed="rId3"/>
          <a:stretch>
            <a:fillRect/>
          </a:stretch>
        </p:blipFill>
        <p:spPr>
          <a:xfrm>
            <a:off x="5334000" y="45720"/>
            <a:ext cx="6858000" cy="6858000"/>
          </a:xfrm>
          <a:prstGeom prst="rect">
            <a:avLst/>
          </a:prstGeom>
        </p:spPr>
      </p:pic>
      <p:sp>
        <p:nvSpPr>
          <p:cNvPr id="3" name="Rectangle 2">
            <a:extLst>
              <a:ext uri="{FF2B5EF4-FFF2-40B4-BE49-F238E27FC236}">
                <a16:creationId xmlns:a16="http://schemas.microsoft.com/office/drawing/2014/main" id="{C0374F81-418F-F509-ECA9-02387DD3A2A3}"/>
              </a:ext>
            </a:extLst>
          </p:cNvPr>
          <p:cNvSpPr/>
          <p:nvPr/>
        </p:nvSpPr>
        <p:spPr>
          <a:xfrm rot="10800000" flipV="1">
            <a:off x="432293" y="2075135"/>
            <a:ext cx="4350026" cy="45719"/>
          </a:xfrm>
          <a:prstGeom prst="rect">
            <a:avLst/>
          </a:prstGeom>
          <a:gradFill>
            <a:gsLst>
              <a:gs pos="0">
                <a:srgbClr val="502E99"/>
              </a:gs>
              <a:gs pos="50000">
                <a:srgbClr val="CE0019"/>
              </a:gs>
              <a:gs pos="100000">
                <a:srgbClr val="FF88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975A5972-8F38-94B2-4819-A4B0AD4ED65A}"/>
              </a:ext>
            </a:extLst>
          </p:cNvPr>
          <p:cNvSpPr txBox="1"/>
          <p:nvPr/>
        </p:nvSpPr>
        <p:spPr>
          <a:xfrm>
            <a:off x="432293" y="2244824"/>
            <a:ext cx="2762251" cy="707886"/>
          </a:xfrm>
          <a:prstGeom prst="rect">
            <a:avLst/>
          </a:prstGeom>
          <a:noFill/>
        </p:spPr>
        <p:txBody>
          <a:bodyPr wrap="square" rtlCol="0">
            <a:spAutoFit/>
          </a:bodyPr>
          <a:lstStyle/>
          <a:p>
            <a:r>
              <a:rPr lang="en-US" sz="4000" b="1" dirty="0">
                <a:solidFill>
                  <a:srgbClr val="3A2742"/>
                </a:solidFill>
                <a:latin typeface="+mj-lt"/>
                <a:ea typeface="+mj-ea"/>
                <a:cs typeface="+mj-cs"/>
              </a:rPr>
              <a:t>120</a:t>
            </a:r>
          </a:p>
        </p:txBody>
      </p:sp>
      <p:sp>
        <p:nvSpPr>
          <p:cNvPr id="5" name="TextBox 4">
            <a:extLst>
              <a:ext uri="{FF2B5EF4-FFF2-40B4-BE49-F238E27FC236}">
                <a16:creationId xmlns:a16="http://schemas.microsoft.com/office/drawing/2014/main" id="{B14D5446-D979-E9E7-A6C8-4A1D8F784780}"/>
              </a:ext>
            </a:extLst>
          </p:cNvPr>
          <p:cNvSpPr txBox="1"/>
          <p:nvPr/>
        </p:nvSpPr>
        <p:spPr>
          <a:xfrm>
            <a:off x="1469668" y="2490187"/>
            <a:ext cx="3998444" cy="400110"/>
          </a:xfrm>
          <a:prstGeom prst="rect">
            <a:avLst/>
          </a:prstGeom>
          <a:noFill/>
        </p:spPr>
        <p:txBody>
          <a:bodyPr wrap="square" rtlCol="0">
            <a:spAutoFit/>
          </a:bodyPr>
          <a:lstStyle/>
          <a:p>
            <a:r>
              <a:rPr lang="en-US" sz="2000" dirty="0">
                <a:latin typeface="+mj-lt"/>
                <a:ea typeface="+mj-ea"/>
                <a:cs typeface="+mj-cs"/>
              </a:rPr>
              <a:t>Banks Integris Currently Supports </a:t>
            </a:r>
          </a:p>
        </p:txBody>
      </p:sp>
      <p:sp>
        <p:nvSpPr>
          <p:cNvPr id="7" name="TextBox 6">
            <a:extLst>
              <a:ext uri="{FF2B5EF4-FFF2-40B4-BE49-F238E27FC236}">
                <a16:creationId xmlns:a16="http://schemas.microsoft.com/office/drawing/2014/main" id="{1E783AA0-6E90-72F0-941E-6727EC5B1088}"/>
              </a:ext>
            </a:extLst>
          </p:cNvPr>
          <p:cNvSpPr txBox="1"/>
          <p:nvPr/>
        </p:nvSpPr>
        <p:spPr>
          <a:xfrm>
            <a:off x="432293" y="3383596"/>
            <a:ext cx="2762251" cy="707886"/>
          </a:xfrm>
          <a:prstGeom prst="rect">
            <a:avLst/>
          </a:prstGeom>
          <a:noFill/>
        </p:spPr>
        <p:txBody>
          <a:bodyPr wrap="square" rtlCol="0">
            <a:spAutoFit/>
          </a:bodyPr>
          <a:lstStyle/>
          <a:p>
            <a:r>
              <a:rPr lang="en-US" sz="4000" b="1" dirty="0">
                <a:solidFill>
                  <a:srgbClr val="3A2742"/>
                </a:solidFill>
                <a:latin typeface="+mj-lt"/>
                <a:ea typeface="+mj-ea"/>
                <a:cs typeface="+mj-cs"/>
              </a:rPr>
              <a:t>175</a:t>
            </a:r>
          </a:p>
        </p:txBody>
      </p:sp>
      <p:sp>
        <p:nvSpPr>
          <p:cNvPr id="8" name="TextBox 7">
            <a:extLst>
              <a:ext uri="{FF2B5EF4-FFF2-40B4-BE49-F238E27FC236}">
                <a16:creationId xmlns:a16="http://schemas.microsoft.com/office/drawing/2014/main" id="{7CD8B2BF-7B80-BA2B-C0CE-D3A6C72A1A4B}"/>
              </a:ext>
            </a:extLst>
          </p:cNvPr>
          <p:cNvSpPr txBox="1"/>
          <p:nvPr/>
        </p:nvSpPr>
        <p:spPr>
          <a:xfrm>
            <a:off x="1469668" y="3610716"/>
            <a:ext cx="3257780" cy="400110"/>
          </a:xfrm>
          <a:prstGeom prst="rect">
            <a:avLst/>
          </a:prstGeom>
          <a:noFill/>
        </p:spPr>
        <p:txBody>
          <a:bodyPr wrap="square" rtlCol="0">
            <a:spAutoFit/>
          </a:bodyPr>
          <a:lstStyle/>
          <a:p>
            <a:r>
              <a:rPr lang="en-US" sz="2000" dirty="0">
                <a:latin typeface="+mj-lt"/>
                <a:ea typeface="+mj-ea"/>
                <a:cs typeface="+mj-cs"/>
              </a:rPr>
              <a:t>Employees in Integris FID</a:t>
            </a:r>
          </a:p>
        </p:txBody>
      </p:sp>
      <p:sp>
        <p:nvSpPr>
          <p:cNvPr id="9" name="TextBox 8">
            <a:extLst>
              <a:ext uri="{FF2B5EF4-FFF2-40B4-BE49-F238E27FC236}">
                <a16:creationId xmlns:a16="http://schemas.microsoft.com/office/drawing/2014/main" id="{77485506-9147-D347-F55C-D225ACFF303B}"/>
              </a:ext>
            </a:extLst>
          </p:cNvPr>
          <p:cNvSpPr txBox="1"/>
          <p:nvPr/>
        </p:nvSpPr>
        <p:spPr>
          <a:xfrm>
            <a:off x="381001" y="4607278"/>
            <a:ext cx="2762251" cy="707886"/>
          </a:xfrm>
          <a:prstGeom prst="rect">
            <a:avLst/>
          </a:prstGeom>
          <a:noFill/>
        </p:spPr>
        <p:txBody>
          <a:bodyPr wrap="square" rtlCol="0">
            <a:spAutoFit/>
          </a:bodyPr>
          <a:lstStyle/>
          <a:p>
            <a:r>
              <a:rPr lang="en-US" sz="4000" b="1" dirty="0">
                <a:solidFill>
                  <a:srgbClr val="3A2742"/>
                </a:solidFill>
                <a:latin typeface="+mj-lt"/>
                <a:ea typeface="+mj-ea"/>
                <a:cs typeface="+mj-cs"/>
              </a:rPr>
              <a:t>15-250</a:t>
            </a:r>
          </a:p>
        </p:txBody>
      </p:sp>
      <p:sp>
        <p:nvSpPr>
          <p:cNvPr id="10" name="TextBox 9">
            <a:extLst>
              <a:ext uri="{FF2B5EF4-FFF2-40B4-BE49-F238E27FC236}">
                <a16:creationId xmlns:a16="http://schemas.microsoft.com/office/drawing/2014/main" id="{1E8AD396-04EB-2A54-F88B-E86770DF78FD}"/>
              </a:ext>
            </a:extLst>
          </p:cNvPr>
          <p:cNvSpPr txBox="1"/>
          <p:nvPr/>
        </p:nvSpPr>
        <p:spPr>
          <a:xfrm>
            <a:off x="2046442" y="4842199"/>
            <a:ext cx="4979490" cy="400110"/>
          </a:xfrm>
          <a:prstGeom prst="rect">
            <a:avLst/>
          </a:prstGeom>
          <a:noFill/>
        </p:spPr>
        <p:txBody>
          <a:bodyPr wrap="square" rtlCol="0">
            <a:spAutoFit/>
          </a:bodyPr>
          <a:lstStyle/>
          <a:p>
            <a:r>
              <a:rPr lang="en-US" sz="2000" dirty="0">
                <a:latin typeface="+mj-lt"/>
                <a:ea typeface="+mj-ea"/>
                <a:cs typeface="+mj-cs"/>
              </a:rPr>
              <a:t>Our ‘Sweet Spot’ for potential clients</a:t>
            </a:r>
          </a:p>
        </p:txBody>
      </p:sp>
    </p:spTree>
    <p:extLst>
      <p:ext uri="{BB962C8B-B14F-4D97-AF65-F5344CB8AC3E}">
        <p14:creationId xmlns:p14="http://schemas.microsoft.com/office/powerpoint/2010/main" val="42333740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9E893-954A-C6FA-E664-8D4D939F0E7C}"/>
              </a:ext>
            </a:extLst>
          </p:cNvPr>
          <p:cNvSpPr>
            <a:spLocks noGrp="1"/>
          </p:cNvSpPr>
          <p:nvPr>
            <p:ph type="title"/>
          </p:nvPr>
        </p:nvSpPr>
        <p:spPr>
          <a:xfrm>
            <a:off x="437195" y="419455"/>
            <a:ext cx="10969877" cy="771537"/>
          </a:xfrm>
          <a:solidFill>
            <a:schemeClr val="bg1"/>
          </a:solidFill>
        </p:spPr>
        <p:txBody>
          <a:bodyPr/>
          <a:lstStyle/>
          <a:p>
            <a:pPr algn="ctr"/>
            <a:r>
              <a:rPr lang="en-US">
                <a:cs typeface="Arial"/>
              </a:rPr>
              <a:t>Our core solutions</a:t>
            </a:r>
            <a:endParaRPr lang="en-US"/>
          </a:p>
        </p:txBody>
      </p:sp>
      <p:sp>
        <p:nvSpPr>
          <p:cNvPr id="10" name="Content Placeholder 3">
            <a:extLst>
              <a:ext uri="{FF2B5EF4-FFF2-40B4-BE49-F238E27FC236}">
                <a16:creationId xmlns:a16="http://schemas.microsoft.com/office/drawing/2014/main" id="{32695011-7DBC-28C9-E82C-712B5DC4F56E}"/>
              </a:ext>
            </a:extLst>
          </p:cNvPr>
          <p:cNvSpPr txBox="1">
            <a:spLocks/>
          </p:cNvSpPr>
          <p:nvPr/>
        </p:nvSpPr>
        <p:spPr>
          <a:xfrm>
            <a:off x="623919" y="2194037"/>
            <a:ext cx="3421943" cy="134202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400"/>
              <a:t>Build a strong, future-focused technology architecture. Our managed services extend far beyond the “break/fix” models offered by traditional MSPs. </a:t>
            </a:r>
          </a:p>
        </p:txBody>
      </p:sp>
      <p:sp>
        <p:nvSpPr>
          <p:cNvPr id="12" name="Content Placeholder 6">
            <a:extLst>
              <a:ext uri="{FF2B5EF4-FFF2-40B4-BE49-F238E27FC236}">
                <a16:creationId xmlns:a16="http://schemas.microsoft.com/office/drawing/2014/main" id="{56036705-2B5D-9AFB-D4E4-940E36DCC193}"/>
              </a:ext>
            </a:extLst>
          </p:cNvPr>
          <p:cNvSpPr txBox="1">
            <a:spLocks/>
          </p:cNvSpPr>
          <p:nvPr/>
        </p:nvSpPr>
        <p:spPr>
          <a:xfrm>
            <a:off x="1123595" y="1685132"/>
            <a:ext cx="2232561" cy="361044"/>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a:solidFill>
                  <a:srgbClr val="000000"/>
                </a:solidFill>
              </a:rPr>
              <a:t>Managed services</a:t>
            </a:r>
            <a:endParaRPr lang="en-US" b="1">
              <a:cs typeface="Arial" panose="020B0604020202020204"/>
            </a:endParaRPr>
          </a:p>
          <a:p>
            <a:pPr algn="ctr"/>
            <a:endParaRPr lang="en-US" sz="1800" b="1">
              <a:solidFill>
                <a:srgbClr val="000000"/>
              </a:solidFill>
              <a:cs typeface="Arial"/>
            </a:endParaRPr>
          </a:p>
        </p:txBody>
      </p:sp>
      <p:sp>
        <p:nvSpPr>
          <p:cNvPr id="14" name="Content Placeholder 3">
            <a:extLst>
              <a:ext uri="{FF2B5EF4-FFF2-40B4-BE49-F238E27FC236}">
                <a16:creationId xmlns:a16="http://schemas.microsoft.com/office/drawing/2014/main" id="{334B56B2-95DA-3CA9-3605-3380340E676A}"/>
              </a:ext>
            </a:extLst>
          </p:cNvPr>
          <p:cNvSpPr txBox="1">
            <a:spLocks/>
          </p:cNvSpPr>
          <p:nvPr/>
        </p:nvSpPr>
        <p:spPr>
          <a:xfrm>
            <a:off x="4680457" y="2212068"/>
            <a:ext cx="2936031" cy="116352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400"/>
              <a:t>Defense-in-depth approach to cybersecurity that combines strategic planning with comprehensive implementation and monitoring.</a:t>
            </a:r>
            <a:endParaRPr lang="en-US" sz="1400">
              <a:cs typeface="Arial"/>
            </a:endParaRPr>
          </a:p>
          <a:p>
            <a:pPr marL="0" indent="0">
              <a:lnSpc>
                <a:spcPct val="120000"/>
              </a:lnSpc>
              <a:buNone/>
            </a:pPr>
            <a:endParaRPr lang="en-US" sz="1400">
              <a:cs typeface="Arial"/>
            </a:endParaRPr>
          </a:p>
        </p:txBody>
      </p:sp>
      <p:sp>
        <p:nvSpPr>
          <p:cNvPr id="16" name="Content Placeholder 6">
            <a:extLst>
              <a:ext uri="{FF2B5EF4-FFF2-40B4-BE49-F238E27FC236}">
                <a16:creationId xmlns:a16="http://schemas.microsoft.com/office/drawing/2014/main" id="{CC223BCB-74A8-50D6-A560-C4883307C367}"/>
              </a:ext>
            </a:extLst>
          </p:cNvPr>
          <p:cNvSpPr txBox="1">
            <a:spLocks/>
          </p:cNvSpPr>
          <p:nvPr/>
        </p:nvSpPr>
        <p:spPr>
          <a:xfrm>
            <a:off x="5395505" y="1705227"/>
            <a:ext cx="2232561" cy="361044"/>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rgbClr val="000000"/>
                </a:solidFill>
              </a:rPr>
              <a:t>Cybersecurity</a:t>
            </a:r>
            <a:endParaRPr lang="en-US" b="1"/>
          </a:p>
          <a:p>
            <a:pPr algn="ctr"/>
            <a:endParaRPr lang="en-US" sz="1800" b="1">
              <a:solidFill>
                <a:srgbClr val="000000"/>
              </a:solidFill>
              <a:cs typeface="Arial"/>
            </a:endParaRPr>
          </a:p>
        </p:txBody>
      </p:sp>
      <p:sp>
        <p:nvSpPr>
          <p:cNvPr id="18" name="Content Placeholder 3">
            <a:extLst>
              <a:ext uri="{FF2B5EF4-FFF2-40B4-BE49-F238E27FC236}">
                <a16:creationId xmlns:a16="http://schemas.microsoft.com/office/drawing/2014/main" id="{54CCA176-7811-9F85-BFB6-C7EEEB092F43}"/>
              </a:ext>
            </a:extLst>
          </p:cNvPr>
          <p:cNvSpPr txBox="1">
            <a:spLocks/>
          </p:cNvSpPr>
          <p:nvPr/>
        </p:nvSpPr>
        <p:spPr>
          <a:xfrm>
            <a:off x="8487501" y="2191973"/>
            <a:ext cx="2919571" cy="94185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400"/>
              <a:t>Expertise to architect a secure, compliant, high-performing IT environment.</a:t>
            </a:r>
            <a:endParaRPr lang="en-US" sz="1400">
              <a:cs typeface="Arial"/>
            </a:endParaRPr>
          </a:p>
          <a:p>
            <a:pPr marL="0" indent="0">
              <a:lnSpc>
                <a:spcPct val="120000"/>
              </a:lnSpc>
              <a:buNone/>
            </a:pPr>
            <a:endParaRPr lang="en-US" sz="1400">
              <a:cs typeface="Arial"/>
            </a:endParaRPr>
          </a:p>
        </p:txBody>
      </p:sp>
      <p:sp>
        <p:nvSpPr>
          <p:cNvPr id="20" name="Content Placeholder 6">
            <a:extLst>
              <a:ext uri="{FF2B5EF4-FFF2-40B4-BE49-F238E27FC236}">
                <a16:creationId xmlns:a16="http://schemas.microsoft.com/office/drawing/2014/main" id="{F01A24E5-B564-0AA8-5441-38249342AF0F}"/>
              </a:ext>
            </a:extLst>
          </p:cNvPr>
          <p:cNvSpPr txBox="1">
            <a:spLocks/>
          </p:cNvSpPr>
          <p:nvPr/>
        </p:nvSpPr>
        <p:spPr>
          <a:xfrm>
            <a:off x="9162842" y="1685132"/>
            <a:ext cx="2232561" cy="361044"/>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rgbClr val="000000"/>
                </a:solidFill>
              </a:rPr>
              <a:t>Cloud services</a:t>
            </a:r>
            <a:endParaRPr lang="en-US" b="1"/>
          </a:p>
        </p:txBody>
      </p:sp>
      <p:sp>
        <p:nvSpPr>
          <p:cNvPr id="22" name="Content Placeholder 3">
            <a:extLst>
              <a:ext uri="{FF2B5EF4-FFF2-40B4-BE49-F238E27FC236}">
                <a16:creationId xmlns:a16="http://schemas.microsoft.com/office/drawing/2014/main" id="{13F43403-923C-B80B-68D7-2512FA45022B}"/>
              </a:ext>
            </a:extLst>
          </p:cNvPr>
          <p:cNvSpPr txBox="1">
            <a:spLocks/>
          </p:cNvSpPr>
          <p:nvPr/>
        </p:nvSpPr>
        <p:spPr>
          <a:xfrm>
            <a:off x="1238002" y="4954758"/>
            <a:ext cx="4210516" cy="94189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400"/>
              <a:t>Rapid monitoring with gold-standard compliance consulting from CISSP-certified security experts.</a:t>
            </a:r>
            <a:endParaRPr lang="en-US" sz="1400">
              <a:cs typeface="Arial"/>
            </a:endParaRPr>
          </a:p>
        </p:txBody>
      </p:sp>
      <p:sp>
        <p:nvSpPr>
          <p:cNvPr id="24" name="Content Placeholder 6">
            <a:extLst>
              <a:ext uri="{FF2B5EF4-FFF2-40B4-BE49-F238E27FC236}">
                <a16:creationId xmlns:a16="http://schemas.microsoft.com/office/drawing/2014/main" id="{E8078206-5D2D-D010-AE9D-7BF205236912}"/>
              </a:ext>
            </a:extLst>
          </p:cNvPr>
          <p:cNvSpPr txBox="1">
            <a:spLocks/>
          </p:cNvSpPr>
          <p:nvPr/>
        </p:nvSpPr>
        <p:spPr>
          <a:xfrm>
            <a:off x="1765446" y="4444335"/>
            <a:ext cx="3987872" cy="35742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rgbClr val="000000"/>
                </a:solidFill>
              </a:rPr>
              <a:t>Governance, risk and compliance</a:t>
            </a:r>
            <a:endParaRPr lang="en-US" sz="1800" b="1">
              <a:cs typeface="Arial"/>
            </a:endParaRPr>
          </a:p>
        </p:txBody>
      </p:sp>
      <p:sp>
        <p:nvSpPr>
          <p:cNvPr id="26" name="Content Placeholder 3">
            <a:extLst>
              <a:ext uri="{FF2B5EF4-FFF2-40B4-BE49-F238E27FC236}">
                <a16:creationId xmlns:a16="http://schemas.microsoft.com/office/drawing/2014/main" id="{A53A4532-E4A0-4430-DBFB-F1584426E349}"/>
              </a:ext>
            </a:extLst>
          </p:cNvPr>
          <p:cNvSpPr txBox="1">
            <a:spLocks/>
          </p:cNvSpPr>
          <p:nvPr/>
        </p:nvSpPr>
        <p:spPr>
          <a:xfrm>
            <a:off x="6869573" y="4954758"/>
            <a:ext cx="3987872" cy="99779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400"/>
              <a:t>We</a:t>
            </a:r>
            <a:r>
              <a:rPr lang="en-US" sz="1400">
                <a:latin typeface="Arial"/>
                <a:cs typeface="Arial"/>
              </a:rPr>
              <a:t> assess your environment, identify gaps, and deliver a roadmap to drive growth, resilience, and long-term maturity.</a:t>
            </a:r>
            <a:endParaRPr lang="en-US" sz="1400"/>
          </a:p>
        </p:txBody>
      </p:sp>
      <p:sp>
        <p:nvSpPr>
          <p:cNvPr id="28" name="Content Placeholder 6">
            <a:extLst>
              <a:ext uri="{FF2B5EF4-FFF2-40B4-BE49-F238E27FC236}">
                <a16:creationId xmlns:a16="http://schemas.microsoft.com/office/drawing/2014/main" id="{91E461E4-7150-CFEC-49D6-0D03DADB791E}"/>
              </a:ext>
            </a:extLst>
          </p:cNvPr>
          <p:cNvSpPr txBox="1">
            <a:spLocks/>
          </p:cNvSpPr>
          <p:nvPr/>
        </p:nvSpPr>
        <p:spPr>
          <a:xfrm>
            <a:off x="7565639" y="4435125"/>
            <a:ext cx="1916875" cy="33927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rgbClr val="000000"/>
                </a:solidFill>
              </a:rPr>
              <a:t>Advisory</a:t>
            </a:r>
            <a:endParaRPr lang="en-US"/>
          </a:p>
        </p:txBody>
      </p:sp>
      <p:pic>
        <p:nvPicPr>
          <p:cNvPr id="3" name="Graphic 12">
            <a:extLst>
              <a:ext uri="{FF2B5EF4-FFF2-40B4-BE49-F238E27FC236}">
                <a16:creationId xmlns:a16="http://schemas.microsoft.com/office/drawing/2014/main" id="{EE0BF2F2-B156-BA6C-90BE-AA51EC3308A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487501" y="1644295"/>
            <a:ext cx="553398" cy="442718"/>
          </a:xfrm>
          <a:prstGeom prst="rect">
            <a:avLst/>
          </a:prstGeom>
        </p:spPr>
      </p:pic>
      <p:pic>
        <p:nvPicPr>
          <p:cNvPr id="4" name="Graphic 40">
            <a:extLst>
              <a:ext uri="{FF2B5EF4-FFF2-40B4-BE49-F238E27FC236}">
                <a16:creationId xmlns:a16="http://schemas.microsoft.com/office/drawing/2014/main" id="{2E8D8089-6168-9A9F-6C14-5018A05ECF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67883" y="1645919"/>
            <a:ext cx="479661" cy="479661"/>
          </a:xfrm>
          <a:prstGeom prst="rect">
            <a:avLst/>
          </a:prstGeom>
        </p:spPr>
      </p:pic>
      <p:pic>
        <p:nvPicPr>
          <p:cNvPr id="5" name="Graphic 13">
            <a:extLst>
              <a:ext uri="{FF2B5EF4-FFF2-40B4-BE49-F238E27FC236}">
                <a16:creationId xmlns:a16="http://schemas.microsoft.com/office/drawing/2014/main" id="{DF8C9F0D-68FB-DE8F-65C6-0F2FE62DABE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44483" y="4383402"/>
            <a:ext cx="332039" cy="442719"/>
          </a:xfrm>
          <a:prstGeom prst="rect">
            <a:avLst/>
          </a:prstGeom>
        </p:spPr>
      </p:pic>
      <p:sp>
        <p:nvSpPr>
          <p:cNvPr id="6" name="AutoShape 2">
            <a:extLst>
              <a:ext uri="{FF2B5EF4-FFF2-40B4-BE49-F238E27FC236}">
                <a16:creationId xmlns:a16="http://schemas.microsoft.com/office/drawing/2014/main" id="{74B7728E-1139-71CA-11EC-1B1CA0C86750}"/>
              </a:ext>
            </a:extLst>
          </p:cNvPr>
          <p:cNvSpPr>
            <a:spLocks noChangeAspect="1" noChangeArrowheads="1"/>
          </p:cNvSpPr>
          <p:nvPr/>
        </p:nvSpPr>
        <p:spPr bwMode="auto">
          <a:xfrm>
            <a:off x="5954486" y="358502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Graphic 14">
            <a:extLst>
              <a:ext uri="{FF2B5EF4-FFF2-40B4-BE49-F238E27FC236}">
                <a16:creationId xmlns:a16="http://schemas.microsoft.com/office/drawing/2014/main" id="{9069B26E-A1B4-1767-95C0-33C73F154F69}"/>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23919" y="1644295"/>
            <a:ext cx="442718" cy="442718"/>
          </a:xfrm>
          <a:prstGeom prst="rect">
            <a:avLst/>
          </a:prstGeom>
        </p:spPr>
      </p:pic>
      <p:sp>
        <p:nvSpPr>
          <p:cNvPr id="8" name="AutoShape 4">
            <a:extLst>
              <a:ext uri="{FF2B5EF4-FFF2-40B4-BE49-F238E27FC236}">
                <a16:creationId xmlns:a16="http://schemas.microsoft.com/office/drawing/2014/main" id="{2ECE92AA-71DE-7F23-F117-4181E91E0C4F}"/>
              </a:ext>
            </a:extLst>
          </p:cNvPr>
          <p:cNvSpPr>
            <a:spLocks noChangeAspect="1" noChangeArrowheads="1"/>
          </p:cNvSpPr>
          <p:nvPr/>
        </p:nvSpPr>
        <p:spPr bwMode="auto">
          <a:xfrm>
            <a:off x="6106886" y="373742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0">
            <a:extLst>
              <a:ext uri="{FF2B5EF4-FFF2-40B4-BE49-F238E27FC236}">
                <a16:creationId xmlns:a16="http://schemas.microsoft.com/office/drawing/2014/main" id="{F49433DE-76ED-187C-F967-87976F27D024}"/>
              </a:ext>
            </a:extLst>
          </p:cNvPr>
          <p:cNvSpPr>
            <a:spLocks noChangeAspect="1" noChangeArrowheads="1"/>
          </p:cNvSpPr>
          <p:nvPr/>
        </p:nvSpPr>
        <p:spPr bwMode="auto">
          <a:xfrm>
            <a:off x="6259286" y="388982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Graphic 16">
            <a:extLst>
              <a:ext uri="{FF2B5EF4-FFF2-40B4-BE49-F238E27FC236}">
                <a16:creationId xmlns:a16="http://schemas.microsoft.com/office/drawing/2014/main" id="{41FF3966-8311-5073-A453-BB2BF1DD2FF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69573" y="4383402"/>
            <a:ext cx="553399" cy="442719"/>
          </a:xfrm>
          <a:prstGeom prst="rect">
            <a:avLst/>
          </a:prstGeom>
        </p:spPr>
      </p:pic>
      <p:sp>
        <p:nvSpPr>
          <p:cNvPr id="9" name="Rectangle 8">
            <a:extLst>
              <a:ext uri="{FF2B5EF4-FFF2-40B4-BE49-F238E27FC236}">
                <a16:creationId xmlns:a16="http://schemas.microsoft.com/office/drawing/2014/main" id="{5881BD5E-5AB9-3C2E-066D-17E155F82EB2}"/>
              </a:ext>
            </a:extLst>
          </p:cNvPr>
          <p:cNvSpPr/>
          <p:nvPr/>
        </p:nvSpPr>
        <p:spPr>
          <a:xfrm>
            <a:off x="4524035" y="1167546"/>
            <a:ext cx="3012752" cy="55269"/>
          </a:xfrm>
          <a:prstGeom prst="rect">
            <a:avLst/>
          </a:prstGeom>
          <a:gradFill>
            <a:gsLst>
              <a:gs pos="0">
                <a:srgbClr val="502E99"/>
              </a:gs>
              <a:gs pos="50000">
                <a:srgbClr val="CE0019"/>
              </a:gs>
              <a:gs pos="100000">
                <a:srgbClr val="FF88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9011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500"/>
                                        <p:tgtEl>
                                          <p:spTgt spid="1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Effect transition="in" filter="fade">
                                      <p:cBhvr>
                                        <p:cTn id="16" dur="500"/>
                                        <p:tgtEl>
                                          <p:spTgt spid="16">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xEl>
                                              <p:pRg st="0" end="0"/>
                                            </p:txEl>
                                          </p:spTgt>
                                        </p:tgtEl>
                                        <p:attrNameLst>
                                          <p:attrName>style.visibility</p:attrName>
                                        </p:attrNameLst>
                                      </p:cBhvr>
                                      <p:to>
                                        <p:strVal val="visible"/>
                                      </p:to>
                                    </p:set>
                                    <p:animEffect transition="in" filter="fade">
                                      <p:cBhvr>
                                        <p:cTn id="28" dur="500"/>
                                        <p:tgtEl>
                                          <p:spTgt spid="24">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xEl>
                                              <p:pRg st="0" end="0"/>
                                            </p:txEl>
                                          </p:spTgt>
                                        </p:tgtEl>
                                        <p:attrNameLst>
                                          <p:attrName>style.visibility</p:attrName>
                                        </p:attrNameLst>
                                      </p:cBhvr>
                                      <p:to>
                                        <p:strVal val="visible"/>
                                      </p:to>
                                    </p:set>
                                    <p:animEffect transition="in" filter="fade">
                                      <p:cBhvr>
                                        <p:cTn id="3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p:bldP spid="12" grpId="0" build="p"/>
      <p:bldP spid="14" grpId="0" uiExpand="1"/>
      <p:bldP spid="16" grpId="0" build="p"/>
      <p:bldP spid="18" grpId="0" uiExpand="1"/>
      <p:bldP spid="20" grpId="0" build="p"/>
      <p:bldP spid="22" grpId="0" uiExpand="1"/>
      <p:bldP spid="24" grpId="0" build="p"/>
      <p:bldP spid="26" grpId="0" uiExpand="1"/>
      <p:bldP spid="2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F2E9C-BAFD-F522-6068-1BA64F8C9CFD}"/>
              </a:ext>
            </a:extLst>
          </p:cNvPr>
          <p:cNvSpPr>
            <a:spLocks noGrp="1"/>
          </p:cNvSpPr>
          <p:nvPr>
            <p:ph type="ctrTitle"/>
          </p:nvPr>
        </p:nvSpPr>
        <p:spPr>
          <a:xfrm>
            <a:off x="452643" y="3429000"/>
            <a:ext cx="8713448" cy="551330"/>
          </a:xfrm>
        </p:spPr>
        <p:txBody>
          <a:bodyPr/>
          <a:lstStyle/>
          <a:p>
            <a:r>
              <a:rPr lang="en-US" dirty="0">
                <a:cs typeface="Arial"/>
              </a:rPr>
              <a:t>Marketing</a:t>
            </a:r>
            <a:endParaRPr lang="en-US" dirty="0"/>
          </a:p>
        </p:txBody>
      </p:sp>
    </p:spTree>
    <p:extLst>
      <p:ext uri="{BB962C8B-B14F-4D97-AF65-F5344CB8AC3E}">
        <p14:creationId xmlns:p14="http://schemas.microsoft.com/office/powerpoint/2010/main" val="28315678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50037-20FE-C5B7-FBA6-430B70097185}"/>
            </a:ext>
          </a:extLst>
        </p:cNvPr>
        <p:cNvGrpSpPr/>
        <p:nvPr/>
      </p:nvGrpSpPr>
      <p:grpSpPr>
        <a:xfrm>
          <a:off x="0" y="0"/>
          <a:ext cx="0" cy="0"/>
          <a:chOff x="0" y="0"/>
          <a:chExt cx="0" cy="0"/>
        </a:xfrm>
      </p:grpSpPr>
      <p:sp>
        <p:nvSpPr>
          <p:cNvPr id="3" name="Flowchart: Alternate Process 2">
            <a:extLst>
              <a:ext uri="{FF2B5EF4-FFF2-40B4-BE49-F238E27FC236}">
                <a16:creationId xmlns:a16="http://schemas.microsoft.com/office/drawing/2014/main" id="{33A792B3-2DB9-5C05-7D5A-E31082C50DB6}"/>
              </a:ext>
            </a:extLst>
          </p:cNvPr>
          <p:cNvSpPr>
            <a:spLocks noGrp="1" noRot="1" noMove="1" noResize="1" noEditPoints="1" noAdjustHandles="1" noChangeArrowheads="1" noChangeShapeType="1"/>
          </p:cNvSpPr>
          <p:nvPr/>
        </p:nvSpPr>
        <p:spPr>
          <a:xfrm>
            <a:off x="696686" y="2763371"/>
            <a:ext cx="10798628" cy="823471"/>
          </a:xfrm>
          <a:prstGeom prst="flowChartAlternateProces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0EEEC5-5560-9F71-6B9F-22A07952A530}"/>
              </a:ext>
            </a:extLst>
          </p:cNvPr>
          <p:cNvSpPr>
            <a:spLocks noGrp="1"/>
          </p:cNvSpPr>
          <p:nvPr>
            <p:ph type="ctrTitle"/>
          </p:nvPr>
        </p:nvSpPr>
        <p:spPr>
          <a:xfrm>
            <a:off x="1750458" y="2925334"/>
            <a:ext cx="8713448" cy="551330"/>
          </a:xfrm>
        </p:spPr>
        <p:txBody>
          <a:bodyPr/>
          <a:lstStyle/>
          <a:p>
            <a:r>
              <a:rPr lang="en-US" b="0" dirty="0">
                <a:solidFill>
                  <a:schemeClr val="tx1"/>
                </a:solidFill>
                <a:cs typeface="Arial"/>
              </a:rPr>
              <a:t>integrisit.com/resources</a:t>
            </a:r>
            <a:endParaRPr lang="en-US" b="0" dirty="0">
              <a:solidFill>
                <a:schemeClr val="tx1"/>
              </a:solidFill>
            </a:endParaRPr>
          </a:p>
        </p:txBody>
      </p:sp>
      <p:sp>
        <p:nvSpPr>
          <p:cNvPr id="6" name="Flowchart: Alternate Process 5">
            <a:extLst>
              <a:ext uri="{FF2B5EF4-FFF2-40B4-BE49-F238E27FC236}">
                <a16:creationId xmlns:a16="http://schemas.microsoft.com/office/drawing/2014/main" id="{F42A4D0C-4965-0B4E-70E8-195A8E3E50E4}"/>
              </a:ext>
            </a:extLst>
          </p:cNvPr>
          <p:cNvSpPr>
            <a:spLocks noGrp="1" noRot="1" noMove="1" noResize="1" noEditPoints="1" noAdjustHandles="1" noChangeArrowheads="1" noChangeShapeType="1"/>
          </p:cNvSpPr>
          <p:nvPr/>
        </p:nvSpPr>
        <p:spPr>
          <a:xfrm>
            <a:off x="719182" y="2785113"/>
            <a:ext cx="893110" cy="776357"/>
          </a:xfrm>
          <a:prstGeom prst="flowChartAlternateProcess">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Magnifying glass outline">
            <a:extLst>
              <a:ext uri="{FF2B5EF4-FFF2-40B4-BE49-F238E27FC236}">
                <a16:creationId xmlns:a16="http://schemas.microsoft.com/office/drawing/2014/main" id="{50D102D3-0BD6-CF78-0D64-01E45FE7E0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7348" y="2864902"/>
            <a:ext cx="616778" cy="616778"/>
          </a:xfrm>
          <a:prstGeom prst="rect">
            <a:avLst/>
          </a:prstGeom>
        </p:spPr>
      </p:pic>
    </p:spTree>
    <p:extLst>
      <p:ext uri="{BB962C8B-B14F-4D97-AF65-F5344CB8AC3E}">
        <p14:creationId xmlns:p14="http://schemas.microsoft.com/office/powerpoint/2010/main" val="16907510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1B0CA-DB71-CF18-9DEB-15BC222501C7}"/>
            </a:ext>
          </a:extLst>
        </p:cNvPr>
        <p:cNvGrpSpPr/>
        <p:nvPr/>
      </p:nvGrpSpPr>
      <p:grpSpPr>
        <a:xfrm>
          <a:off x="0" y="0"/>
          <a:ext cx="0" cy="0"/>
          <a:chOff x="0" y="0"/>
          <a:chExt cx="0" cy="0"/>
        </a:xfrm>
      </p:grpSpPr>
      <p:grpSp>
        <p:nvGrpSpPr>
          <p:cNvPr id="36" name="Group 35">
            <a:extLst>
              <a:ext uri="{FF2B5EF4-FFF2-40B4-BE49-F238E27FC236}">
                <a16:creationId xmlns:a16="http://schemas.microsoft.com/office/drawing/2014/main" id="{AEFB97D2-481B-6426-D4DD-93E04205B0A1}"/>
              </a:ext>
            </a:extLst>
          </p:cNvPr>
          <p:cNvGrpSpPr/>
          <p:nvPr/>
        </p:nvGrpSpPr>
        <p:grpSpPr>
          <a:xfrm>
            <a:off x="0" y="1181100"/>
            <a:ext cx="12192000" cy="17616417"/>
            <a:chOff x="0" y="0"/>
            <a:chExt cx="12192000" cy="17616417"/>
          </a:xfrm>
        </p:grpSpPr>
        <p:pic>
          <p:nvPicPr>
            <p:cNvPr id="31" name="Picture 30">
              <a:extLst>
                <a:ext uri="{FF2B5EF4-FFF2-40B4-BE49-F238E27FC236}">
                  <a16:creationId xmlns:a16="http://schemas.microsoft.com/office/drawing/2014/main" id="{C46C1907-DA73-3C0E-BF3A-DA6540F08411}"/>
                </a:ext>
              </a:extLst>
            </p:cNvPr>
            <p:cNvPicPr>
              <a:picLocks noChangeAspect="1"/>
            </p:cNvPicPr>
            <p:nvPr/>
          </p:nvPicPr>
          <p:blipFill>
            <a:blip r:embed="rId3"/>
            <a:stretch>
              <a:fillRect/>
            </a:stretch>
          </p:blipFill>
          <p:spPr>
            <a:xfrm>
              <a:off x="0" y="0"/>
              <a:ext cx="12192000" cy="5956663"/>
            </a:xfrm>
            <a:prstGeom prst="rect">
              <a:avLst/>
            </a:prstGeom>
          </p:spPr>
        </p:pic>
        <p:pic>
          <p:nvPicPr>
            <p:cNvPr id="33" name="Picture 32">
              <a:extLst>
                <a:ext uri="{FF2B5EF4-FFF2-40B4-BE49-F238E27FC236}">
                  <a16:creationId xmlns:a16="http://schemas.microsoft.com/office/drawing/2014/main" id="{FE134DDF-3AFB-B76C-845E-EDD3314E4B09}"/>
                </a:ext>
              </a:extLst>
            </p:cNvPr>
            <p:cNvPicPr>
              <a:picLocks noChangeAspect="1"/>
            </p:cNvPicPr>
            <p:nvPr/>
          </p:nvPicPr>
          <p:blipFill>
            <a:blip r:embed="rId4"/>
            <a:stretch>
              <a:fillRect/>
            </a:stretch>
          </p:blipFill>
          <p:spPr>
            <a:xfrm>
              <a:off x="0" y="5956663"/>
              <a:ext cx="12192000" cy="3001565"/>
            </a:xfrm>
            <a:prstGeom prst="rect">
              <a:avLst/>
            </a:prstGeom>
          </p:spPr>
        </p:pic>
        <p:pic>
          <p:nvPicPr>
            <p:cNvPr id="35" name="Picture 34">
              <a:extLst>
                <a:ext uri="{FF2B5EF4-FFF2-40B4-BE49-F238E27FC236}">
                  <a16:creationId xmlns:a16="http://schemas.microsoft.com/office/drawing/2014/main" id="{C76458E3-97F7-C69D-3346-E47DBC166860}"/>
                </a:ext>
              </a:extLst>
            </p:cNvPr>
            <p:cNvPicPr>
              <a:picLocks noChangeAspect="1"/>
            </p:cNvPicPr>
            <p:nvPr/>
          </p:nvPicPr>
          <p:blipFill>
            <a:blip r:embed="rId5"/>
            <a:srcRect l="6342" r="6342"/>
            <a:stretch>
              <a:fillRect/>
            </a:stretch>
          </p:blipFill>
          <p:spPr>
            <a:xfrm>
              <a:off x="0" y="8910924"/>
              <a:ext cx="12192000" cy="8705493"/>
            </a:xfrm>
            <a:prstGeom prst="rect">
              <a:avLst/>
            </a:prstGeom>
          </p:spPr>
        </p:pic>
      </p:grpSp>
    </p:spTree>
    <p:extLst>
      <p:ext uri="{BB962C8B-B14F-4D97-AF65-F5344CB8AC3E}">
        <p14:creationId xmlns:p14="http://schemas.microsoft.com/office/powerpoint/2010/main" val="2867239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0.16667 L 0 -1.73657 " pathEditMode="relative" rAng="0" ptsTypes="AA">
                                      <p:cBhvr>
                                        <p:cTn id="6" dur="7000" fill="hold"/>
                                        <p:tgtEl>
                                          <p:spTgt spid="36"/>
                                        </p:tgtEl>
                                        <p:attrNameLst>
                                          <p:attrName>ppt_x</p:attrName>
                                          <p:attrName>ppt_y</p:attrName>
                                        </p:attrNameLst>
                                      </p:cBhvr>
                                      <p:rCtr x="0" y="-784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3EB7F-7461-ADB5-A894-E3447D04E37A}"/>
            </a:ext>
          </a:extLst>
        </p:cNvPr>
        <p:cNvGrpSpPr/>
        <p:nvPr/>
      </p:nvGrpSpPr>
      <p:grpSpPr>
        <a:xfrm>
          <a:off x="0" y="0"/>
          <a:ext cx="0" cy="0"/>
          <a:chOff x="0" y="0"/>
          <a:chExt cx="0" cy="0"/>
        </a:xfrm>
      </p:grpSpPr>
      <p:pic>
        <p:nvPicPr>
          <p:cNvPr id="37" name="Picture 36">
            <a:extLst>
              <a:ext uri="{FF2B5EF4-FFF2-40B4-BE49-F238E27FC236}">
                <a16:creationId xmlns:a16="http://schemas.microsoft.com/office/drawing/2014/main" id="{186035B2-43C6-C4BB-400A-2123EA2A9D0D}"/>
              </a:ext>
            </a:extLst>
          </p:cNvPr>
          <p:cNvPicPr>
            <a:picLocks noChangeAspect="1"/>
          </p:cNvPicPr>
          <p:nvPr/>
        </p:nvPicPr>
        <p:blipFill>
          <a:blip r:embed="rId3"/>
          <a:srcRect r="9368" b="3245"/>
          <a:stretch>
            <a:fillRect/>
          </a:stretch>
        </p:blipFill>
        <p:spPr>
          <a:xfrm>
            <a:off x="1472201" y="2506883"/>
            <a:ext cx="1956800" cy="2677999"/>
          </a:xfrm>
          <a:prstGeom prst="rect">
            <a:avLst/>
          </a:prstGeom>
          <a:ln>
            <a:noFill/>
          </a:ln>
          <a:effectLst>
            <a:outerShdw blurRad="292100" dist="139700" dir="2700000" algn="tl" rotWithShape="0">
              <a:srgbClr val="333333">
                <a:alpha val="65000"/>
              </a:srgbClr>
            </a:outerShdw>
          </a:effectLst>
        </p:spPr>
      </p:pic>
      <p:sp>
        <p:nvSpPr>
          <p:cNvPr id="3" name="Title 2">
            <a:extLst>
              <a:ext uri="{FF2B5EF4-FFF2-40B4-BE49-F238E27FC236}">
                <a16:creationId xmlns:a16="http://schemas.microsoft.com/office/drawing/2014/main" id="{5E84AD15-BF17-8E5F-4F8B-9BEA0616D7E6}"/>
              </a:ext>
            </a:extLst>
          </p:cNvPr>
          <p:cNvSpPr>
            <a:spLocks noGrp="1"/>
          </p:cNvSpPr>
          <p:nvPr>
            <p:ph type="title"/>
          </p:nvPr>
        </p:nvSpPr>
        <p:spPr>
          <a:xfrm>
            <a:off x="640792" y="949443"/>
            <a:ext cx="11284508" cy="671514"/>
          </a:xfrm>
        </p:spPr>
        <p:txBody>
          <a:bodyPr>
            <a:normAutofit/>
          </a:bodyPr>
          <a:lstStyle/>
          <a:p>
            <a:r>
              <a:rPr lang="en-US" dirty="0">
                <a:cs typeface="Arial"/>
              </a:rPr>
              <a:t>Thought Leadership – Reports / eBooks </a:t>
            </a:r>
          </a:p>
          <a:p>
            <a:endParaRPr lang="en-US" dirty="0">
              <a:cs typeface="Arial"/>
            </a:endParaRPr>
          </a:p>
        </p:txBody>
      </p:sp>
      <p:sp>
        <p:nvSpPr>
          <p:cNvPr id="2" name="Rectangle 1">
            <a:extLst>
              <a:ext uri="{FF2B5EF4-FFF2-40B4-BE49-F238E27FC236}">
                <a16:creationId xmlns:a16="http://schemas.microsoft.com/office/drawing/2014/main" id="{A157A6A7-A385-2A2D-4423-2D390A1E33D0}"/>
              </a:ext>
            </a:extLst>
          </p:cNvPr>
          <p:cNvSpPr/>
          <p:nvPr/>
        </p:nvSpPr>
        <p:spPr>
          <a:xfrm flipV="1">
            <a:off x="719160" y="1435953"/>
            <a:ext cx="5984420" cy="45719"/>
          </a:xfrm>
          <a:prstGeom prst="rect">
            <a:avLst/>
          </a:prstGeom>
          <a:gradFill>
            <a:gsLst>
              <a:gs pos="0">
                <a:srgbClr val="502E99"/>
              </a:gs>
              <a:gs pos="50000">
                <a:srgbClr val="CE0019"/>
              </a:gs>
              <a:gs pos="100000">
                <a:srgbClr val="FF88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FEB80C7-2DD5-2A12-DFCE-078C4411EC3F}"/>
              </a:ext>
            </a:extLst>
          </p:cNvPr>
          <p:cNvPicPr>
            <a:picLocks noChangeAspect="1"/>
          </p:cNvPicPr>
          <p:nvPr/>
        </p:nvPicPr>
        <p:blipFill>
          <a:blip r:embed="rId4"/>
          <a:stretch>
            <a:fillRect/>
          </a:stretch>
        </p:blipFill>
        <p:spPr>
          <a:xfrm>
            <a:off x="640792" y="1931221"/>
            <a:ext cx="2159049" cy="2748185"/>
          </a:xfrm>
          <a:prstGeom prst="rect">
            <a:avLst/>
          </a:prstGeom>
          <a:ln>
            <a:noFill/>
          </a:ln>
          <a:effectLst>
            <a:outerShdw blurRad="292100" dist="139700" dir="2700000" algn="tl" rotWithShape="0">
              <a:srgbClr val="333333">
                <a:alpha val="65000"/>
              </a:srgbClr>
            </a:outerShdw>
          </a:effectLst>
        </p:spPr>
      </p:pic>
      <p:pic>
        <p:nvPicPr>
          <p:cNvPr id="40" name="Picture 39">
            <a:extLst>
              <a:ext uri="{FF2B5EF4-FFF2-40B4-BE49-F238E27FC236}">
                <a16:creationId xmlns:a16="http://schemas.microsoft.com/office/drawing/2014/main" id="{39074DBF-54E6-4040-F846-8B3CAD1EF616}"/>
              </a:ext>
            </a:extLst>
          </p:cNvPr>
          <p:cNvPicPr>
            <a:picLocks noChangeAspect="1"/>
          </p:cNvPicPr>
          <p:nvPr/>
        </p:nvPicPr>
        <p:blipFill>
          <a:blip r:embed="rId5"/>
          <a:stretch>
            <a:fillRect/>
          </a:stretch>
        </p:blipFill>
        <p:spPr>
          <a:xfrm>
            <a:off x="6927410" y="1969460"/>
            <a:ext cx="2159049" cy="3140084"/>
          </a:xfrm>
          <a:prstGeom prst="rect">
            <a:avLst/>
          </a:prstGeom>
          <a:ln>
            <a:noFill/>
          </a:ln>
          <a:effectLst>
            <a:outerShdw blurRad="292100" dist="139700" dir="2700000" algn="tl" rotWithShape="0">
              <a:srgbClr val="333333">
                <a:alpha val="65000"/>
              </a:srgbClr>
            </a:outerShdw>
          </a:effectLst>
        </p:spPr>
      </p:pic>
      <p:pic>
        <p:nvPicPr>
          <p:cNvPr id="44" name="Picture 43">
            <a:extLst>
              <a:ext uri="{FF2B5EF4-FFF2-40B4-BE49-F238E27FC236}">
                <a16:creationId xmlns:a16="http://schemas.microsoft.com/office/drawing/2014/main" id="{DFC3C668-C073-45AF-9CE9-4EAD2BACE5D7}"/>
              </a:ext>
            </a:extLst>
          </p:cNvPr>
          <p:cNvPicPr>
            <a:picLocks noChangeAspect="1"/>
          </p:cNvPicPr>
          <p:nvPr/>
        </p:nvPicPr>
        <p:blipFill>
          <a:blip r:embed="rId6"/>
          <a:stretch>
            <a:fillRect/>
          </a:stretch>
        </p:blipFill>
        <p:spPr>
          <a:xfrm>
            <a:off x="4307266" y="2499879"/>
            <a:ext cx="2077860" cy="2685003"/>
          </a:xfrm>
          <a:prstGeom prst="rect">
            <a:avLst/>
          </a:prstGeom>
          <a:ln>
            <a:noFill/>
          </a:ln>
          <a:effectLst>
            <a:outerShdw blurRad="292100" dist="139700" dir="2700000" algn="tl" rotWithShape="0">
              <a:srgbClr val="333333">
                <a:alpha val="65000"/>
              </a:srgbClr>
            </a:outerShdw>
          </a:effectLst>
        </p:spPr>
      </p:pic>
      <p:pic>
        <p:nvPicPr>
          <p:cNvPr id="42" name="Picture 41" descr="A red and black brochure with images&#10;&#10;AI-generated content may be incorrect.">
            <a:extLst>
              <a:ext uri="{FF2B5EF4-FFF2-40B4-BE49-F238E27FC236}">
                <a16:creationId xmlns:a16="http://schemas.microsoft.com/office/drawing/2014/main" id="{3385E17F-7A6A-3204-C2A7-202333804859}"/>
              </a:ext>
            </a:extLst>
          </p:cNvPr>
          <p:cNvPicPr>
            <a:picLocks noChangeAspect="1"/>
          </p:cNvPicPr>
          <p:nvPr/>
        </p:nvPicPr>
        <p:blipFill>
          <a:blip r:embed="rId7"/>
          <a:srcRect l="30937" r="32927"/>
          <a:stretch>
            <a:fillRect/>
          </a:stretch>
        </p:blipFill>
        <p:spPr>
          <a:xfrm>
            <a:off x="3745942" y="1825396"/>
            <a:ext cx="2159049" cy="2959833"/>
          </a:xfrm>
          <a:prstGeom prst="rect">
            <a:avLst/>
          </a:prstGeom>
        </p:spPr>
      </p:pic>
    </p:spTree>
    <p:extLst>
      <p:ext uri="{BB962C8B-B14F-4D97-AF65-F5344CB8AC3E}">
        <p14:creationId xmlns:p14="http://schemas.microsoft.com/office/powerpoint/2010/main" val="5061832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14AF7-681E-3DBC-E1F6-A85629BD57B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2A93ABD-CF68-1D3F-19B9-D8A33EB89BDC}"/>
              </a:ext>
            </a:extLst>
          </p:cNvPr>
          <p:cNvSpPr>
            <a:spLocks noGrp="1"/>
          </p:cNvSpPr>
          <p:nvPr>
            <p:ph type="title"/>
          </p:nvPr>
        </p:nvSpPr>
        <p:spPr>
          <a:xfrm>
            <a:off x="640792" y="949443"/>
            <a:ext cx="11284508" cy="671514"/>
          </a:xfrm>
        </p:spPr>
        <p:txBody>
          <a:bodyPr>
            <a:normAutofit/>
          </a:bodyPr>
          <a:lstStyle/>
          <a:p>
            <a:r>
              <a:rPr lang="en-US" dirty="0">
                <a:cs typeface="Arial"/>
              </a:rPr>
              <a:t>Event Involvement </a:t>
            </a:r>
          </a:p>
          <a:p>
            <a:endParaRPr lang="en-US" dirty="0">
              <a:cs typeface="Arial"/>
            </a:endParaRPr>
          </a:p>
        </p:txBody>
      </p:sp>
      <p:sp>
        <p:nvSpPr>
          <p:cNvPr id="2" name="Rectangle 1">
            <a:extLst>
              <a:ext uri="{FF2B5EF4-FFF2-40B4-BE49-F238E27FC236}">
                <a16:creationId xmlns:a16="http://schemas.microsoft.com/office/drawing/2014/main" id="{EA2FEC0A-052D-F97A-B40A-2EB3572F4862}"/>
              </a:ext>
            </a:extLst>
          </p:cNvPr>
          <p:cNvSpPr/>
          <p:nvPr/>
        </p:nvSpPr>
        <p:spPr>
          <a:xfrm flipV="1">
            <a:off x="719160" y="1435953"/>
            <a:ext cx="5984420" cy="45719"/>
          </a:xfrm>
          <a:prstGeom prst="rect">
            <a:avLst/>
          </a:prstGeom>
          <a:gradFill>
            <a:gsLst>
              <a:gs pos="0">
                <a:srgbClr val="502E99"/>
              </a:gs>
              <a:gs pos="50000">
                <a:srgbClr val="CE0019"/>
              </a:gs>
              <a:gs pos="100000">
                <a:srgbClr val="FF88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2668C1D0-E59C-235D-E334-05B1E952F545}"/>
              </a:ext>
            </a:extLst>
          </p:cNvPr>
          <p:cNvGrpSpPr/>
          <p:nvPr/>
        </p:nvGrpSpPr>
        <p:grpSpPr>
          <a:xfrm>
            <a:off x="1661942" y="2045569"/>
            <a:ext cx="4131940" cy="4221932"/>
            <a:chOff x="1679974" y="2056863"/>
            <a:chExt cx="4131940" cy="4221932"/>
          </a:xfrm>
        </p:grpSpPr>
        <p:sp>
          <p:nvSpPr>
            <p:cNvPr id="11" name="Rectangle: Rounded Corners 10">
              <a:extLst>
                <a:ext uri="{FF2B5EF4-FFF2-40B4-BE49-F238E27FC236}">
                  <a16:creationId xmlns:a16="http://schemas.microsoft.com/office/drawing/2014/main" id="{05CD3C36-1239-A2F1-4434-DAD1C45FD849}"/>
                </a:ext>
              </a:extLst>
            </p:cNvPr>
            <p:cNvSpPr/>
            <p:nvPr/>
          </p:nvSpPr>
          <p:spPr>
            <a:xfrm>
              <a:off x="1679974" y="2056863"/>
              <a:ext cx="4131940" cy="3975554"/>
            </a:xfrm>
            <a:prstGeom prst="roundRect">
              <a:avLst>
                <a:gd name="adj" fmla="val 10168"/>
              </a:avLst>
            </a:prstGeom>
            <a:solidFill>
              <a:srgbClr val="FFFFFF"/>
            </a:solidFill>
            <a:ln w="5798" cap="flat">
              <a:noFill/>
              <a:prstDash val="solid"/>
              <a:miter/>
            </a:ln>
            <a:effectLst>
              <a:outerShdw blurRad="127000" dist="38100" dir="16200000" rotWithShape="0">
                <a:prstClr val="black">
                  <a:alpha val="1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Shape 11">
              <a:extLst>
                <a:ext uri="{FF2B5EF4-FFF2-40B4-BE49-F238E27FC236}">
                  <a16:creationId xmlns:a16="http://schemas.microsoft.com/office/drawing/2014/main" id="{BE30A141-EF51-4DAC-0DFD-D07C17811F90}"/>
                </a:ext>
              </a:extLst>
            </p:cNvPr>
            <p:cNvSpPr/>
            <p:nvPr/>
          </p:nvSpPr>
          <p:spPr>
            <a:xfrm>
              <a:off x="1679974" y="5284602"/>
              <a:ext cx="4131940" cy="994193"/>
            </a:xfrm>
            <a:custGeom>
              <a:avLst/>
              <a:gdLst>
                <a:gd name="connsiteX0" fmla="*/ 1269976 w 2540493"/>
                <a:gd name="connsiteY0" fmla="*/ 417514 h 987911"/>
                <a:gd name="connsiteX1" fmla="*/ -212 w 2540493"/>
                <a:gd name="connsiteY1" fmla="*/ -435 h 987911"/>
                <a:gd name="connsiteX2" fmla="*/ -212 w 2540493"/>
                <a:gd name="connsiteY2" fmla="*/ 719970 h 987911"/>
                <a:gd name="connsiteX3" fmla="*/ 267294 w 2540493"/>
                <a:gd name="connsiteY3" fmla="*/ 987477 h 987911"/>
                <a:gd name="connsiteX4" fmla="*/ 2272775 w 2540493"/>
                <a:gd name="connsiteY4" fmla="*/ 987477 h 987911"/>
                <a:gd name="connsiteX5" fmla="*/ 2540281 w 2540493"/>
                <a:gd name="connsiteY5" fmla="*/ 719970 h 987911"/>
                <a:gd name="connsiteX6" fmla="*/ 2540281 w 2540493"/>
                <a:gd name="connsiteY6" fmla="*/ -435 h 987911"/>
                <a:gd name="connsiteX7" fmla="*/ 1269976 w 2540493"/>
                <a:gd name="connsiteY7" fmla="*/ 417514 h 98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0493" h="987911">
                  <a:moveTo>
                    <a:pt x="1269976" y="417514"/>
                  </a:moveTo>
                  <a:cubicBezTo>
                    <a:pt x="812680" y="418218"/>
                    <a:pt x="367312" y="271671"/>
                    <a:pt x="-212" y="-435"/>
                  </a:cubicBezTo>
                  <a:lnTo>
                    <a:pt x="-212" y="719970"/>
                  </a:lnTo>
                  <a:cubicBezTo>
                    <a:pt x="-212" y="867710"/>
                    <a:pt x="119555" y="987477"/>
                    <a:pt x="267294" y="987477"/>
                  </a:cubicBezTo>
                  <a:lnTo>
                    <a:pt x="2272775" y="987477"/>
                  </a:lnTo>
                  <a:cubicBezTo>
                    <a:pt x="2420514" y="987477"/>
                    <a:pt x="2540281" y="867710"/>
                    <a:pt x="2540281" y="719970"/>
                  </a:cubicBezTo>
                  <a:lnTo>
                    <a:pt x="2540281" y="-435"/>
                  </a:lnTo>
                  <a:cubicBezTo>
                    <a:pt x="2172722" y="271695"/>
                    <a:pt x="1727307" y="418247"/>
                    <a:pt x="1269976" y="417514"/>
                  </a:cubicBezTo>
                  <a:close/>
                </a:path>
              </a:pathLst>
            </a:custGeom>
            <a:gradFill>
              <a:gsLst>
                <a:gs pos="0">
                  <a:srgbClr val="502E99"/>
                </a:gs>
                <a:gs pos="100000">
                  <a:srgbClr val="73186F"/>
                </a:gs>
              </a:gsLst>
              <a:lin ang="0" scaled="1"/>
            </a:gradFill>
            <a:ln w="57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24053A5-FDCC-7CF9-D2D7-ABB93F3B493A}"/>
                </a:ext>
              </a:extLst>
            </p:cNvPr>
            <p:cNvSpPr txBox="1"/>
            <p:nvPr/>
          </p:nvSpPr>
          <p:spPr>
            <a:xfrm>
              <a:off x="1825646" y="3819911"/>
              <a:ext cx="3840595" cy="1569660"/>
            </a:xfrm>
            <a:prstGeom prst="rect">
              <a:avLst/>
            </a:prstGeom>
            <a:noFill/>
          </p:spPr>
          <p:txBody>
            <a:bodyPr wrap="square" rtlCol="0">
              <a:spAutoFit/>
            </a:bodyPr>
            <a:lstStyle/>
            <a:p>
              <a:pPr algn="ctr"/>
              <a:r>
                <a:rPr lang="en-US" sz="2400" dirty="0"/>
                <a:t>Events attended in 2025. Including in-person events, socials, board meetings, tech committees, etc.</a:t>
              </a:r>
            </a:p>
          </p:txBody>
        </p:sp>
        <p:sp>
          <p:nvSpPr>
            <p:cNvPr id="9" name="TextBox 8">
              <a:extLst>
                <a:ext uri="{FF2B5EF4-FFF2-40B4-BE49-F238E27FC236}">
                  <a16:creationId xmlns:a16="http://schemas.microsoft.com/office/drawing/2014/main" id="{4D489DB0-9185-F3B2-38D9-2D835EE43363}"/>
                </a:ext>
              </a:extLst>
            </p:cNvPr>
            <p:cNvSpPr txBox="1"/>
            <p:nvPr/>
          </p:nvSpPr>
          <p:spPr>
            <a:xfrm>
              <a:off x="2799403" y="2062831"/>
              <a:ext cx="2667000" cy="1862048"/>
            </a:xfrm>
            <a:prstGeom prst="rect">
              <a:avLst/>
            </a:prstGeom>
            <a:noFill/>
          </p:spPr>
          <p:txBody>
            <a:bodyPr wrap="square" rtlCol="0">
              <a:spAutoFit/>
            </a:bodyPr>
            <a:lstStyle/>
            <a:p>
              <a:r>
                <a:rPr lang="en-US" sz="11500" b="1" dirty="0">
                  <a:gradFill flip="none" rotWithShape="1">
                    <a:gsLst>
                      <a:gs pos="0">
                        <a:srgbClr val="73186F"/>
                      </a:gs>
                      <a:gs pos="100000">
                        <a:srgbClr val="502E99"/>
                      </a:gs>
                    </a:gsLst>
                    <a:lin ang="10800000" scaled="0"/>
                    <a:tileRect/>
                  </a:gradFill>
                </a:rPr>
                <a:t>90</a:t>
              </a:r>
              <a:endParaRPr lang="en-US" sz="16600" b="1" dirty="0">
                <a:gradFill flip="none" rotWithShape="1">
                  <a:gsLst>
                    <a:gs pos="0">
                      <a:srgbClr val="73186F"/>
                    </a:gs>
                    <a:gs pos="100000">
                      <a:srgbClr val="502E99"/>
                    </a:gs>
                  </a:gsLst>
                  <a:lin ang="10800000" scaled="0"/>
                  <a:tileRect/>
                </a:gradFill>
              </a:endParaRPr>
            </a:p>
          </p:txBody>
        </p:sp>
      </p:grpSp>
      <p:grpSp>
        <p:nvGrpSpPr>
          <p:cNvPr id="20" name="Group 19">
            <a:extLst>
              <a:ext uri="{FF2B5EF4-FFF2-40B4-BE49-F238E27FC236}">
                <a16:creationId xmlns:a16="http://schemas.microsoft.com/office/drawing/2014/main" id="{5A927E73-3E01-0515-5263-50D31196772A}"/>
              </a:ext>
            </a:extLst>
          </p:cNvPr>
          <p:cNvGrpSpPr/>
          <p:nvPr/>
        </p:nvGrpSpPr>
        <p:grpSpPr>
          <a:xfrm>
            <a:off x="6801621" y="2045569"/>
            <a:ext cx="4131940" cy="4225663"/>
            <a:chOff x="6193162" y="2051537"/>
            <a:chExt cx="4131940" cy="4225663"/>
          </a:xfrm>
        </p:grpSpPr>
        <p:grpSp>
          <p:nvGrpSpPr>
            <p:cNvPr id="15" name="Group 14">
              <a:extLst>
                <a:ext uri="{FF2B5EF4-FFF2-40B4-BE49-F238E27FC236}">
                  <a16:creationId xmlns:a16="http://schemas.microsoft.com/office/drawing/2014/main" id="{0A0A7F38-B97E-70E6-381C-8BF40D59C4CB}"/>
                </a:ext>
              </a:extLst>
            </p:cNvPr>
            <p:cNvGrpSpPr/>
            <p:nvPr/>
          </p:nvGrpSpPr>
          <p:grpSpPr>
            <a:xfrm>
              <a:off x="6193162" y="2055268"/>
              <a:ext cx="4131940" cy="4221932"/>
              <a:chOff x="1679974" y="2056863"/>
              <a:chExt cx="4131940" cy="4221932"/>
            </a:xfrm>
          </p:grpSpPr>
          <p:sp>
            <p:nvSpPr>
              <p:cNvPr id="16" name="Rectangle: Rounded Corners 15">
                <a:extLst>
                  <a:ext uri="{FF2B5EF4-FFF2-40B4-BE49-F238E27FC236}">
                    <a16:creationId xmlns:a16="http://schemas.microsoft.com/office/drawing/2014/main" id="{32CD4208-C999-1651-AE97-7FC105FA4B1B}"/>
                  </a:ext>
                </a:extLst>
              </p:cNvPr>
              <p:cNvSpPr/>
              <p:nvPr/>
            </p:nvSpPr>
            <p:spPr>
              <a:xfrm>
                <a:off x="1679974" y="2056863"/>
                <a:ext cx="4131940" cy="3975554"/>
              </a:xfrm>
              <a:prstGeom prst="roundRect">
                <a:avLst>
                  <a:gd name="adj" fmla="val 10168"/>
                </a:avLst>
              </a:prstGeom>
              <a:solidFill>
                <a:srgbClr val="FFFFFF"/>
              </a:solidFill>
              <a:ln w="5798" cap="flat">
                <a:noFill/>
                <a:prstDash val="solid"/>
                <a:miter/>
              </a:ln>
              <a:effectLst>
                <a:outerShdw blurRad="127000" dist="38100" dir="16200000" rotWithShape="0">
                  <a:prstClr val="black">
                    <a:alpha val="1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Freeform: Shape 16">
                <a:extLst>
                  <a:ext uri="{FF2B5EF4-FFF2-40B4-BE49-F238E27FC236}">
                    <a16:creationId xmlns:a16="http://schemas.microsoft.com/office/drawing/2014/main" id="{3E19AC81-BD97-C6D9-0A08-AB1EE8D0166A}"/>
                  </a:ext>
                </a:extLst>
              </p:cNvPr>
              <p:cNvSpPr/>
              <p:nvPr/>
            </p:nvSpPr>
            <p:spPr>
              <a:xfrm>
                <a:off x="1679974" y="5284602"/>
                <a:ext cx="4131940" cy="994193"/>
              </a:xfrm>
              <a:custGeom>
                <a:avLst/>
                <a:gdLst>
                  <a:gd name="connsiteX0" fmla="*/ 1269976 w 2540493"/>
                  <a:gd name="connsiteY0" fmla="*/ 417514 h 987911"/>
                  <a:gd name="connsiteX1" fmla="*/ -212 w 2540493"/>
                  <a:gd name="connsiteY1" fmla="*/ -435 h 987911"/>
                  <a:gd name="connsiteX2" fmla="*/ -212 w 2540493"/>
                  <a:gd name="connsiteY2" fmla="*/ 719970 h 987911"/>
                  <a:gd name="connsiteX3" fmla="*/ 267294 w 2540493"/>
                  <a:gd name="connsiteY3" fmla="*/ 987477 h 987911"/>
                  <a:gd name="connsiteX4" fmla="*/ 2272775 w 2540493"/>
                  <a:gd name="connsiteY4" fmla="*/ 987477 h 987911"/>
                  <a:gd name="connsiteX5" fmla="*/ 2540281 w 2540493"/>
                  <a:gd name="connsiteY5" fmla="*/ 719970 h 987911"/>
                  <a:gd name="connsiteX6" fmla="*/ 2540281 w 2540493"/>
                  <a:gd name="connsiteY6" fmla="*/ -435 h 987911"/>
                  <a:gd name="connsiteX7" fmla="*/ 1269976 w 2540493"/>
                  <a:gd name="connsiteY7" fmla="*/ 417514 h 98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0493" h="987911">
                    <a:moveTo>
                      <a:pt x="1269976" y="417514"/>
                    </a:moveTo>
                    <a:cubicBezTo>
                      <a:pt x="812680" y="418218"/>
                      <a:pt x="367312" y="271671"/>
                      <a:pt x="-212" y="-435"/>
                    </a:cubicBezTo>
                    <a:lnTo>
                      <a:pt x="-212" y="719970"/>
                    </a:lnTo>
                    <a:cubicBezTo>
                      <a:pt x="-212" y="867710"/>
                      <a:pt x="119555" y="987477"/>
                      <a:pt x="267294" y="987477"/>
                    </a:cubicBezTo>
                    <a:lnTo>
                      <a:pt x="2272775" y="987477"/>
                    </a:lnTo>
                    <a:cubicBezTo>
                      <a:pt x="2420514" y="987477"/>
                      <a:pt x="2540281" y="867710"/>
                      <a:pt x="2540281" y="719970"/>
                    </a:cubicBezTo>
                    <a:lnTo>
                      <a:pt x="2540281" y="-435"/>
                    </a:lnTo>
                    <a:cubicBezTo>
                      <a:pt x="2172722" y="271695"/>
                      <a:pt x="1727307" y="418247"/>
                      <a:pt x="1269976" y="417514"/>
                    </a:cubicBezTo>
                    <a:close/>
                  </a:path>
                </a:pathLst>
              </a:custGeom>
              <a:gradFill>
                <a:gsLst>
                  <a:gs pos="0">
                    <a:srgbClr val="73186F"/>
                  </a:gs>
                  <a:gs pos="100000">
                    <a:srgbClr val="861043"/>
                  </a:gs>
                </a:gsLst>
                <a:lin ang="0" scaled="1"/>
              </a:gradFill>
              <a:ln w="57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F979F7DC-F313-E95F-9B5B-DEF380B7221E}"/>
                </a:ext>
              </a:extLst>
            </p:cNvPr>
            <p:cNvSpPr txBox="1"/>
            <p:nvPr/>
          </p:nvSpPr>
          <p:spPr>
            <a:xfrm>
              <a:off x="6390442" y="3913585"/>
              <a:ext cx="3706057" cy="1200329"/>
            </a:xfrm>
            <a:prstGeom prst="rect">
              <a:avLst/>
            </a:prstGeom>
            <a:noFill/>
          </p:spPr>
          <p:txBody>
            <a:bodyPr wrap="square" rtlCol="0">
              <a:spAutoFit/>
            </a:bodyPr>
            <a:lstStyle/>
            <a:p>
              <a:pPr algn="ctr"/>
              <a:r>
                <a:rPr lang="en-US" sz="2400" dirty="0"/>
                <a:t>Speaking engagements in 2025. Webinars, in-person, with partners, etc.</a:t>
              </a:r>
            </a:p>
          </p:txBody>
        </p:sp>
        <p:sp>
          <p:nvSpPr>
            <p:cNvPr id="10" name="TextBox 9">
              <a:extLst>
                <a:ext uri="{FF2B5EF4-FFF2-40B4-BE49-F238E27FC236}">
                  <a16:creationId xmlns:a16="http://schemas.microsoft.com/office/drawing/2014/main" id="{C04E0EA1-A25B-5AF1-E895-095E2DF3C0EB}"/>
                </a:ext>
              </a:extLst>
            </p:cNvPr>
            <p:cNvSpPr txBox="1"/>
            <p:nvPr/>
          </p:nvSpPr>
          <p:spPr>
            <a:xfrm>
              <a:off x="7254599" y="2051537"/>
              <a:ext cx="2667000" cy="1862048"/>
            </a:xfrm>
            <a:prstGeom prst="rect">
              <a:avLst/>
            </a:prstGeom>
            <a:noFill/>
          </p:spPr>
          <p:txBody>
            <a:bodyPr wrap="square" rtlCol="0">
              <a:spAutoFit/>
            </a:bodyPr>
            <a:lstStyle/>
            <a:p>
              <a:r>
                <a:rPr lang="en-US" sz="11500" b="1" dirty="0">
                  <a:gradFill flip="none" rotWithShape="1">
                    <a:gsLst>
                      <a:gs pos="0">
                        <a:srgbClr val="73186F"/>
                      </a:gs>
                      <a:gs pos="100000">
                        <a:srgbClr val="861043"/>
                      </a:gs>
                    </a:gsLst>
                    <a:lin ang="0" scaled="1"/>
                    <a:tileRect/>
                  </a:gradFill>
                </a:rPr>
                <a:t>25</a:t>
              </a:r>
            </a:p>
          </p:txBody>
        </p:sp>
      </p:grpSp>
    </p:spTree>
    <p:extLst>
      <p:ext uri="{BB962C8B-B14F-4D97-AF65-F5344CB8AC3E}">
        <p14:creationId xmlns:p14="http://schemas.microsoft.com/office/powerpoint/2010/main" val="12964715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0823A-8086-7BF3-8F12-E5E3B6195A1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745A85A-2F6A-32E3-0AC8-FFE96823BF39}"/>
              </a:ext>
            </a:extLst>
          </p:cNvPr>
          <p:cNvSpPr>
            <a:spLocks noGrp="1"/>
          </p:cNvSpPr>
          <p:nvPr>
            <p:ph type="title"/>
          </p:nvPr>
        </p:nvSpPr>
        <p:spPr>
          <a:xfrm>
            <a:off x="640792" y="949443"/>
            <a:ext cx="11284508" cy="671514"/>
          </a:xfrm>
        </p:spPr>
        <p:txBody>
          <a:bodyPr>
            <a:normAutofit/>
          </a:bodyPr>
          <a:lstStyle/>
          <a:p>
            <a:r>
              <a:rPr lang="en-US" dirty="0">
                <a:cs typeface="Arial"/>
              </a:rPr>
              <a:t>Thank You!</a:t>
            </a:r>
          </a:p>
          <a:p>
            <a:endParaRPr lang="en-US" dirty="0">
              <a:cs typeface="Arial"/>
            </a:endParaRPr>
          </a:p>
        </p:txBody>
      </p:sp>
      <p:sp>
        <p:nvSpPr>
          <p:cNvPr id="2" name="Rectangle 1">
            <a:extLst>
              <a:ext uri="{FF2B5EF4-FFF2-40B4-BE49-F238E27FC236}">
                <a16:creationId xmlns:a16="http://schemas.microsoft.com/office/drawing/2014/main" id="{FD663406-AC55-820A-D24D-BE4F6663572A}"/>
              </a:ext>
            </a:extLst>
          </p:cNvPr>
          <p:cNvSpPr/>
          <p:nvPr/>
        </p:nvSpPr>
        <p:spPr>
          <a:xfrm flipV="1">
            <a:off x="719160" y="1435953"/>
            <a:ext cx="5984420" cy="45719"/>
          </a:xfrm>
          <a:prstGeom prst="rect">
            <a:avLst/>
          </a:prstGeom>
          <a:gradFill>
            <a:gsLst>
              <a:gs pos="0">
                <a:srgbClr val="502E99"/>
              </a:gs>
              <a:gs pos="50000">
                <a:srgbClr val="CE0019"/>
              </a:gs>
              <a:gs pos="100000">
                <a:srgbClr val="FF88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o alternative text description for this image">
            <a:extLst>
              <a:ext uri="{FF2B5EF4-FFF2-40B4-BE49-F238E27FC236}">
                <a16:creationId xmlns:a16="http://schemas.microsoft.com/office/drawing/2014/main" id="{67551D6B-A92B-D5D0-7706-33443DB9DA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088" t="29736" r="20776" b="22415"/>
          <a:stretch>
            <a:fillRect/>
          </a:stretch>
        </p:blipFill>
        <p:spPr bwMode="auto">
          <a:xfrm>
            <a:off x="209580" y="4370599"/>
            <a:ext cx="3230429" cy="23122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 alternative text description for this image">
            <a:extLst>
              <a:ext uri="{FF2B5EF4-FFF2-40B4-BE49-F238E27FC236}">
                <a16:creationId xmlns:a16="http://schemas.microsoft.com/office/drawing/2014/main" id="{39A729EF-5ACB-6460-3860-23AC9704FF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06" t="8634" r="10810"/>
          <a:stretch>
            <a:fillRect/>
          </a:stretch>
        </p:blipFill>
        <p:spPr bwMode="auto">
          <a:xfrm>
            <a:off x="9402302" y="136412"/>
            <a:ext cx="2623660" cy="38250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o alternative text description for this image">
            <a:extLst>
              <a:ext uri="{FF2B5EF4-FFF2-40B4-BE49-F238E27FC236}">
                <a16:creationId xmlns:a16="http://schemas.microsoft.com/office/drawing/2014/main" id="{D4943F1D-CA61-AFA6-ED86-4929BA9D31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511" y="3346081"/>
            <a:ext cx="2485745" cy="33133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o alternative text description for this image">
            <a:extLst>
              <a:ext uri="{FF2B5EF4-FFF2-40B4-BE49-F238E27FC236}">
                <a16:creationId xmlns:a16="http://schemas.microsoft.com/office/drawing/2014/main" id="{9175B13F-1947-9F98-4282-33E1995A04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7200" y="4370599"/>
            <a:ext cx="1716060" cy="228878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o alternative text description for this image">
            <a:extLst>
              <a:ext uri="{FF2B5EF4-FFF2-40B4-BE49-F238E27FC236}">
                <a16:creationId xmlns:a16="http://schemas.microsoft.com/office/drawing/2014/main" id="{FF7C472C-7983-94A0-9B82-54ABC37239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167" y="1529754"/>
            <a:ext cx="1555668" cy="276563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No alternative text description for this image">
            <a:extLst>
              <a:ext uri="{FF2B5EF4-FFF2-40B4-BE49-F238E27FC236}">
                <a16:creationId xmlns:a16="http://schemas.microsoft.com/office/drawing/2014/main" id="{052093B4-B36C-7F1C-7CD7-3E0CF7236AD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629" r="37002"/>
          <a:stretch>
            <a:fillRect/>
          </a:stretch>
        </p:blipFill>
        <p:spPr bwMode="auto">
          <a:xfrm>
            <a:off x="5340246" y="4362123"/>
            <a:ext cx="1446464" cy="229021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No alternative text description for this image">
            <a:extLst>
              <a:ext uri="{FF2B5EF4-FFF2-40B4-BE49-F238E27FC236}">
                <a16:creationId xmlns:a16="http://schemas.microsoft.com/office/drawing/2014/main" id="{2CF67D64-CBAD-E985-06BA-57829D9CC3E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476"/>
          <a:stretch>
            <a:fillRect/>
          </a:stretch>
        </p:blipFill>
        <p:spPr bwMode="auto">
          <a:xfrm>
            <a:off x="4164152" y="1536177"/>
            <a:ext cx="2485745" cy="276563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No alternative text description for this image">
            <a:extLst>
              <a:ext uri="{FF2B5EF4-FFF2-40B4-BE49-F238E27FC236}">
                <a16:creationId xmlns:a16="http://schemas.microsoft.com/office/drawing/2014/main" id="{8C412D07-4B38-E0B0-6E1C-8CEEF68CEB8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69720" y="1530413"/>
            <a:ext cx="2083971" cy="277948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No alternative text description for this image">
            <a:extLst>
              <a:ext uri="{FF2B5EF4-FFF2-40B4-BE49-F238E27FC236}">
                <a16:creationId xmlns:a16="http://schemas.microsoft.com/office/drawing/2014/main" id="{5BC163BD-B29F-481B-3702-A33DA6F4131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4487"/>
          <a:stretch>
            <a:fillRect/>
          </a:stretch>
        </p:blipFill>
        <p:spPr bwMode="auto">
          <a:xfrm>
            <a:off x="6857559" y="136412"/>
            <a:ext cx="2461518" cy="313572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No alternative text description for this image">
            <a:extLst>
              <a:ext uri="{FF2B5EF4-FFF2-40B4-BE49-F238E27FC236}">
                <a16:creationId xmlns:a16="http://schemas.microsoft.com/office/drawing/2014/main" id="{609E66DB-73B8-0C39-7E49-5DA24EF9BA3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8289" t="394" r="7757" b="-394"/>
          <a:stretch>
            <a:fillRect/>
          </a:stretch>
        </p:blipFill>
        <p:spPr bwMode="auto">
          <a:xfrm>
            <a:off x="9399085" y="4063252"/>
            <a:ext cx="2655905" cy="2619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2851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7D3AEF6-62E5-E33C-247D-B0B8538A89B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CAA51D3-7527-68BC-C29A-99A65510EB6D}"/>
              </a:ext>
            </a:extLst>
          </p:cNvPr>
          <p:cNvSpPr/>
          <p:nvPr/>
        </p:nvSpPr>
        <p:spPr>
          <a:xfrm>
            <a:off x="-1" y="0"/>
            <a:ext cx="5336093" cy="6858000"/>
          </a:xfrm>
          <a:prstGeom prst="rect">
            <a:avLst/>
          </a:prstGeom>
          <a:solidFill>
            <a:srgbClr val="3A27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7D1F368-1CF8-4EB7-B8A8-FF6B78897CEB}"/>
              </a:ext>
            </a:extLst>
          </p:cNvPr>
          <p:cNvSpPr>
            <a:spLocks noGrp="1"/>
          </p:cNvSpPr>
          <p:nvPr>
            <p:ph type="title"/>
          </p:nvPr>
        </p:nvSpPr>
        <p:spPr>
          <a:xfrm>
            <a:off x="751823" y="2702538"/>
            <a:ext cx="3215799" cy="1452923"/>
          </a:xfrm>
        </p:spPr>
        <p:txBody>
          <a:bodyPr>
            <a:normAutofit/>
          </a:bodyPr>
          <a:lstStyle/>
          <a:p>
            <a:r>
              <a:rPr lang="en-US" dirty="0">
                <a:solidFill>
                  <a:schemeClr val="bg1"/>
                </a:solidFill>
                <a:cs typeface="Arial"/>
              </a:rPr>
              <a:t>What we’ll cover today</a:t>
            </a:r>
          </a:p>
        </p:txBody>
      </p:sp>
      <p:sp>
        <p:nvSpPr>
          <p:cNvPr id="8" name="Title 2">
            <a:extLst>
              <a:ext uri="{FF2B5EF4-FFF2-40B4-BE49-F238E27FC236}">
                <a16:creationId xmlns:a16="http://schemas.microsoft.com/office/drawing/2014/main" id="{817F3760-E183-C424-2DF2-81E8B86AA14E}"/>
              </a:ext>
            </a:extLst>
          </p:cNvPr>
          <p:cNvSpPr txBox="1">
            <a:spLocks/>
          </p:cNvSpPr>
          <p:nvPr/>
        </p:nvSpPr>
        <p:spPr>
          <a:xfrm>
            <a:off x="6466116" y="1153451"/>
            <a:ext cx="5336093" cy="512506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baseline="0">
                <a:solidFill>
                  <a:srgbClr val="3A2742"/>
                </a:solidFill>
                <a:latin typeface="+mj-lt"/>
                <a:ea typeface="+mj-ea"/>
                <a:cs typeface="+mj-cs"/>
              </a:defRPr>
            </a:lvl1pPr>
          </a:lstStyle>
          <a:p>
            <a:pPr>
              <a:lnSpc>
                <a:spcPct val="250000"/>
              </a:lnSpc>
            </a:pPr>
            <a:r>
              <a:rPr lang="en-US" sz="2000">
                <a:solidFill>
                  <a:schemeClr val="accent1"/>
                </a:solidFill>
                <a:cs typeface="Arial"/>
              </a:rPr>
              <a:t>What we learned about </a:t>
            </a:r>
            <a:r>
              <a:rPr lang="en-US" sz="2000">
                <a:solidFill>
                  <a:schemeClr val="accent1"/>
                </a:solidFill>
                <a:highlight>
                  <a:srgbClr val="FFFF00"/>
                </a:highlight>
                <a:cs typeface="Arial"/>
              </a:rPr>
              <a:t>[Company Name</a:t>
            </a:r>
            <a:r>
              <a:rPr lang="en-US" sz="2000">
                <a:solidFill>
                  <a:schemeClr val="accent1"/>
                </a:solidFill>
                <a:cs typeface="Arial"/>
              </a:rPr>
              <a:t>]</a:t>
            </a:r>
          </a:p>
          <a:p>
            <a:pPr>
              <a:lnSpc>
                <a:spcPct val="250000"/>
              </a:lnSpc>
            </a:pPr>
            <a:r>
              <a:rPr lang="en-US" sz="2000">
                <a:solidFill>
                  <a:schemeClr val="accent1"/>
                </a:solidFill>
                <a:cs typeface="Arial"/>
              </a:rPr>
              <a:t>Why Integris</a:t>
            </a:r>
          </a:p>
          <a:p>
            <a:pPr>
              <a:lnSpc>
                <a:spcPct val="250000"/>
              </a:lnSpc>
            </a:pPr>
            <a:r>
              <a:rPr lang="en-US" sz="2000">
                <a:solidFill>
                  <a:schemeClr val="accent1"/>
                </a:solidFill>
                <a:cs typeface="Arial"/>
              </a:rPr>
              <a:t>Recommended Services</a:t>
            </a:r>
          </a:p>
          <a:p>
            <a:pPr>
              <a:lnSpc>
                <a:spcPct val="250000"/>
              </a:lnSpc>
            </a:pPr>
            <a:r>
              <a:rPr lang="en-US" sz="2000">
                <a:solidFill>
                  <a:schemeClr val="accent1"/>
                </a:solidFill>
                <a:cs typeface="Arial"/>
              </a:rPr>
              <a:t>What to Expect</a:t>
            </a:r>
          </a:p>
          <a:p>
            <a:pPr>
              <a:lnSpc>
                <a:spcPct val="250000"/>
              </a:lnSpc>
            </a:pPr>
            <a:r>
              <a:rPr lang="en-US" sz="2000">
                <a:solidFill>
                  <a:schemeClr val="accent1"/>
                </a:solidFill>
                <a:cs typeface="Arial"/>
              </a:rPr>
              <a:t>Our Coverage and additional services</a:t>
            </a:r>
          </a:p>
          <a:p>
            <a:pPr>
              <a:lnSpc>
                <a:spcPct val="250000"/>
              </a:lnSpc>
            </a:pPr>
            <a:r>
              <a:rPr lang="en-US" sz="2000">
                <a:solidFill>
                  <a:schemeClr val="accent1"/>
                </a:solidFill>
                <a:cs typeface="Arial"/>
              </a:rPr>
              <a:t>Next steps</a:t>
            </a:r>
          </a:p>
        </p:txBody>
      </p:sp>
      <p:sp>
        <p:nvSpPr>
          <p:cNvPr id="26" name="Rectangle 25">
            <a:extLst>
              <a:ext uri="{FF2B5EF4-FFF2-40B4-BE49-F238E27FC236}">
                <a16:creationId xmlns:a16="http://schemas.microsoft.com/office/drawing/2014/main" id="{9AA29360-D24E-534E-D449-F348B47218EF}"/>
              </a:ext>
            </a:extLst>
          </p:cNvPr>
          <p:cNvSpPr/>
          <p:nvPr/>
        </p:nvSpPr>
        <p:spPr>
          <a:xfrm>
            <a:off x="847665" y="4083379"/>
            <a:ext cx="3640760" cy="72082"/>
          </a:xfrm>
          <a:prstGeom prst="rect">
            <a:avLst/>
          </a:prstGeom>
          <a:gradFill>
            <a:gsLst>
              <a:gs pos="0">
                <a:srgbClr val="502E99"/>
              </a:gs>
              <a:gs pos="50000">
                <a:srgbClr val="CE0019"/>
              </a:gs>
              <a:gs pos="100000">
                <a:srgbClr val="FF88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Badge 6 with solid fill">
            <a:extLst>
              <a:ext uri="{FF2B5EF4-FFF2-40B4-BE49-F238E27FC236}">
                <a16:creationId xmlns:a16="http://schemas.microsoft.com/office/drawing/2014/main" id="{630BB8E4-ABB2-DC51-5D2F-2E5F5873ED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70417" y="5106043"/>
            <a:ext cx="651166" cy="651166"/>
          </a:xfrm>
          <a:prstGeom prst="rect">
            <a:avLst/>
          </a:prstGeom>
        </p:spPr>
      </p:pic>
      <p:pic>
        <p:nvPicPr>
          <p:cNvPr id="31" name="Graphic 30" descr="Badge 5 with solid fill">
            <a:extLst>
              <a:ext uri="{FF2B5EF4-FFF2-40B4-BE49-F238E27FC236}">
                <a16:creationId xmlns:a16="http://schemas.microsoft.com/office/drawing/2014/main" id="{EC2C8B99-D285-BF0D-00DF-0891DDFD2CB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70417" y="4359767"/>
            <a:ext cx="651166" cy="651166"/>
          </a:xfrm>
          <a:prstGeom prst="rect">
            <a:avLst/>
          </a:prstGeom>
        </p:spPr>
      </p:pic>
      <p:pic>
        <p:nvPicPr>
          <p:cNvPr id="33" name="Graphic 32" descr="Badge 4 with solid fill">
            <a:extLst>
              <a:ext uri="{FF2B5EF4-FFF2-40B4-BE49-F238E27FC236}">
                <a16:creationId xmlns:a16="http://schemas.microsoft.com/office/drawing/2014/main" id="{78FE946B-8284-0991-1507-C58AB987D4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70417" y="3613491"/>
            <a:ext cx="651166" cy="651166"/>
          </a:xfrm>
          <a:prstGeom prst="rect">
            <a:avLst/>
          </a:prstGeom>
        </p:spPr>
      </p:pic>
      <p:pic>
        <p:nvPicPr>
          <p:cNvPr id="35" name="Graphic 34" descr="Badge 3 with solid fill">
            <a:extLst>
              <a:ext uri="{FF2B5EF4-FFF2-40B4-BE49-F238E27FC236}">
                <a16:creationId xmlns:a16="http://schemas.microsoft.com/office/drawing/2014/main" id="{A28C0B33-15CC-4329-0FF4-784D799A440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70417" y="2867215"/>
            <a:ext cx="651166" cy="651166"/>
          </a:xfrm>
          <a:prstGeom prst="rect">
            <a:avLst/>
          </a:prstGeom>
        </p:spPr>
      </p:pic>
      <p:pic>
        <p:nvPicPr>
          <p:cNvPr id="37" name="Graphic 36" descr="Badge with solid fill">
            <a:extLst>
              <a:ext uri="{FF2B5EF4-FFF2-40B4-BE49-F238E27FC236}">
                <a16:creationId xmlns:a16="http://schemas.microsoft.com/office/drawing/2014/main" id="{918D11A9-F183-F1A3-C23A-4E169843701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70417" y="2087618"/>
            <a:ext cx="651166" cy="651166"/>
          </a:xfrm>
          <a:prstGeom prst="rect">
            <a:avLst/>
          </a:prstGeom>
        </p:spPr>
      </p:pic>
      <p:pic>
        <p:nvPicPr>
          <p:cNvPr id="39" name="Graphic 38" descr="Badge 1 with solid fill">
            <a:extLst>
              <a:ext uri="{FF2B5EF4-FFF2-40B4-BE49-F238E27FC236}">
                <a16:creationId xmlns:a16="http://schemas.microsoft.com/office/drawing/2014/main" id="{EB112F14-345D-6658-A312-80D01CC0B73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770417" y="1331211"/>
            <a:ext cx="651166" cy="651166"/>
          </a:xfrm>
          <a:prstGeom prst="rect">
            <a:avLst/>
          </a:prstGeom>
        </p:spPr>
      </p:pic>
    </p:spTree>
    <p:extLst>
      <p:ext uri="{BB962C8B-B14F-4D97-AF65-F5344CB8AC3E}">
        <p14:creationId xmlns:p14="http://schemas.microsoft.com/office/powerpoint/2010/main" val="10688353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654C8-C8E7-D71D-DC2F-622E76EB9D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93ED98-1D9A-F6EC-B8E4-9ED1B2474FFE}"/>
              </a:ext>
            </a:extLst>
          </p:cNvPr>
          <p:cNvSpPr>
            <a:spLocks noGrp="1"/>
          </p:cNvSpPr>
          <p:nvPr>
            <p:ph type="ctrTitle"/>
          </p:nvPr>
        </p:nvSpPr>
        <p:spPr>
          <a:xfrm>
            <a:off x="452643" y="3429000"/>
            <a:ext cx="8713448" cy="551330"/>
          </a:xfrm>
        </p:spPr>
        <p:txBody>
          <a:bodyPr/>
          <a:lstStyle/>
          <a:p>
            <a:r>
              <a:rPr lang="en-US" dirty="0">
                <a:cs typeface="Arial"/>
              </a:rPr>
              <a:t>About Integris </a:t>
            </a:r>
            <a:endParaRPr lang="en-US" dirty="0"/>
          </a:p>
        </p:txBody>
      </p:sp>
    </p:spTree>
    <p:extLst>
      <p:ext uri="{BB962C8B-B14F-4D97-AF65-F5344CB8AC3E}">
        <p14:creationId xmlns:p14="http://schemas.microsoft.com/office/powerpoint/2010/main" val="85544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D47DB-7E6B-30EE-D400-12E5955A428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2ED3D1F-7209-A68E-BE86-E2B4780FF5B8}"/>
              </a:ext>
            </a:extLst>
          </p:cNvPr>
          <p:cNvSpPr/>
          <p:nvPr/>
        </p:nvSpPr>
        <p:spPr>
          <a:xfrm>
            <a:off x="0" y="1143000"/>
            <a:ext cx="9580385" cy="4590288"/>
          </a:xfrm>
          <a:prstGeom prst="rect">
            <a:avLst/>
          </a:prstGeom>
          <a:solidFill>
            <a:schemeClr val="bg1"/>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1B082B79-C5B4-2ABF-A226-3E78693EC282}"/>
              </a:ext>
            </a:extLst>
          </p:cNvPr>
          <p:cNvSpPr>
            <a:spLocks noGrp="1"/>
          </p:cNvSpPr>
          <p:nvPr>
            <p:ph sz="half" idx="10"/>
          </p:nvPr>
        </p:nvSpPr>
        <p:spPr>
          <a:xfrm>
            <a:off x="227008" y="1249456"/>
            <a:ext cx="9580385" cy="4483832"/>
          </a:xfrm>
        </p:spPr>
        <p:txBody>
          <a:bodyPr vert="horz" lIns="91440" tIns="45720" rIns="91440" bIns="45720" rtlCol="0" anchor="t">
            <a:normAutofit fontScale="62500" lnSpcReduction="20000"/>
          </a:bodyPr>
          <a:lstStyle/>
          <a:p>
            <a:pPr marL="285750" indent="-285750">
              <a:lnSpc>
                <a:spcPct val="150000"/>
              </a:lnSpc>
              <a:buClr>
                <a:srgbClr val="FF8800"/>
              </a:buClr>
            </a:pPr>
            <a:r>
              <a:rPr lang="en-US" sz="3300" dirty="0">
                <a:latin typeface="Arial Nova" panose="020B0504020202020204" pitchFamily="34" charset="0"/>
              </a:rPr>
              <a:t>Currently serving more than </a:t>
            </a:r>
            <a:r>
              <a:rPr lang="en-US" sz="3300" b="1" dirty="0">
                <a:solidFill>
                  <a:srgbClr val="3A2742"/>
                </a:solidFill>
                <a:latin typeface="Arial Nova" panose="020B0504020202020204" pitchFamily="34" charset="0"/>
              </a:rPr>
              <a:t>1,800 clients </a:t>
            </a:r>
            <a:r>
              <a:rPr lang="en-US" sz="3300" dirty="0">
                <a:latin typeface="Arial Nova" panose="020B0504020202020204" pitchFamily="34" charset="0"/>
              </a:rPr>
              <a:t>in over a dozen states </a:t>
            </a:r>
          </a:p>
          <a:p>
            <a:pPr marL="285750" indent="-285750">
              <a:lnSpc>
                <a:spcPct val="150000"/>
              </a:lnSpc>
              <a:buClr>
                <a:srgbClr val="FF8800"/>
              </a:buClr>
            </a:pPr>
            <a:r>
              <a:rPr lang="en-US" sz="3300" dirty="0">
                <a:latin typeface="Arial Nova" panose="020B0504020202020204" pitchFamily="34" charset="0"/>
              </a:rPr>
              <a:t>Offering best-in-class services like dedicated</a:t>
            </a:r>
            <a:r>
              <a:rPr lang="en-US" sz="3300" dirty="0">
                <a:solidFill>
                  <a:srgbClr val="CE1419"/>
                </a:solidFill>
                <a:latin typeface="Arial Nova" panose="020B0504020202020204" pitchFamily="34" charset="0"/>
              </a:rPr>
              <a:t> </a:t>
            </a:r>
            <a:r>
              <a:rPr lang="en-US" sz="3300" b="1" dirty="0" err="1">
                <a:solidFill>
                  <a:srgbClr val="3A2742"/>
                </a:solidFill>
                <a:latin typeface="Arial Nova" panose="020B0504020202020204" pitchFamily="34" charset="0"/>
              </a:rPr>
              <a:t>vCIOs</a:t>
            </a:r>
            <a:r>
              <a:rPr lang="en-US" sz="3300" dirty="0">
                <a:latin typeface="Arial Nova" panose="020B0504020202020204" pitchFamily="34" charset="0"/>
              </a:rPr>
              <a:t>, specialized </a:t>
            </a:r>
            <a:r>
              <a:rPr lang="en-US" sz="3300" b="1" dirty="0">
                <a:solidFill>
                  <a:srgbClr val="3A2742"/>
                </a:solidFill>
                <a:latin typeface="Arial Nova" panose="020B0504020202020204" pitchFamily="34" charset="0"/>
              </a:rPr>
              <a:t>security</a:t>
            </a:r>
            <a:r>
              <a:rPr lang="en-US" sz="3300" dirty="0">
                <a:solidFill>
                  <a:srgbClr val="CE1419"/>
                </a:solidFill>
                <a:latin typeface="Arial Nova" panose="020B0504020202020204" pitchFamily="34" charset="0"/>
              </a:rPr>
              <a:t> </a:t>
            </a:r>
            <a:r>
              <a:rPr lang="en-US" sz="3300" dirty="0">
                <a:latin typeface="Arial Nova" panose="020B0504020202020204" pitchFamily="34" charset="0"/>
              </a:rPr>
              <a:t>and </a:t>
            </a:r>
            <a:r>
              <a:rPr lang="en-US" sz="3300" b="1" dirty="0">
                <a:solidFill>
                  <a:srgbClr val="3A2742"/>
                </a:solidFill>
                <a:latin typeface="Arial Nova" panose="020B0504020202020204" pitchFamily="34" charset="0"/>
              </a:rPr>
              <a:t>compliance advisory </a:t>
            </a:r>
            <a:r>
              <a:rPr lang="en-US" sz="3300" dirty="0">
                <a:latin typeface="Arial Nova" panose="020B0504020202020204" pitchFamily="34" charset="0"/>
              </a:rPr>
              <a:t>services, a </a:t>
            </a:r>
            <a:r>
              <a:rPr lang="en-US" sz="3300" b="1" dirty="0">
                <a:solidFill>
                  <a:srgbClr val="3A2742"/>
                </a:solidFill>
                <a:latin typeface="Arial Nova" panose="020B0504020202020204" pitchFamily="34" charset="0"/>
              </a:rPr>
              <a:t>24/7 help desk</a:t>
            </a:r>
            <a:r>
              <a:rPr lang="en-US" sz="3300" dirty="0">
                <a:latin typeface="Arial Nova" panose="020B0504020202020204" pitchFamily="34" charset="0"/>
              </a:rPr>
              <a:t>, and more</a:t>
            </a:r>
          </a:p>
          <a:p>
            <a:pPr marL="285750" indent="-285750">
              <a:lnSpc>
                <a:spcPct val="150000"/>
              </a:lnSpc>
              <a:buClr>
                <a:srgbClr val="FF8800"/>
              </a:buClr>
            </a:pPr>
            <a:r>
              <a:rPr lang="en-US" sz="3300" dirty="0">
                <a:latin typeface="Arial Nova" panose="020B0504020202020204" pitchFamily="34" charset="0"/>
              </a:rPr>
              <a:t>Expertise across multiple industries:</a:t>
            </a:r>
          </a:p>
          <a:p>
            <a:pPr marL="742950" lvl="1" indent="-285750">
              <a:lnSpc>
                <a:spcPct val="150000"/>
              </a:lnSpc>
              <a:buClr>
                <a:srgbClr val="FF8800"/>
              </a:buClr>
            </a:pPr>
            <a:r>
              <a:rPr lang="en-US" sz="3300" dirty="0">
                <a:latin typeface="Arial Nova" panose="020B0504020202020204" pitchFamily="34" charset="0"/>
              </a:rPr>
              <a:t>Financial Institutions  </a:t>
            </a:r>
          </a:p>
          <a:p>
            <a:pPr marL="742950" lvl="1" indent="-285750">
              <a:lnSpc>
                <a:spcPct val="150000"/>
              </a:lnSpc>
              <a:buClr>
                <a:srgbClr val="FF8800"/>
              </a:buClr>
            </a:pPr>
            <a:r>
              <a:rPr lang="en-US" sz="3300" dirty="0">
                <a:latin typeface="Arial Nova" panose="020B0504020202020204" pitchFamily="34" charset="0"/>
              </a:rPr>
              <a:t>Law firms </a:t>
            </a:r>
          </a:p>
          <a:p>
            <a:pPr marL="742950" lvl="1" indent="-285750">
              <a:lnSpc>
                <a:spcPct val="150000"/>
              </a:lnSpc>
              <a:buClr>
                <a:srgbClr val="FF8800"/>
              </a:buClr>
            </a:pPr>
            <a:r>
              <a:rPr lang="en-US" sz="3300" dirty="0">
                <a:latin typeface="Arial Nova" panose="020B0504020202020204" pitchFamily="34" charset="0"/>
              </a:rPr>
              <a:t>Manufacturing </a:t>
            </a:r>
          </a:p>
          <a:p>
            <a:pPr marL="742950" lvl="1" indent="-285750">
              <a:lnSpc>
                <a:spcPct val="150000"/>
              </a:lnSpc>
              <a:buClr>
                <a:srgbClr val="FF8800"/>
              </a:buClr>
            </a:pPr>
            <a:r>
              <a:rPr lang="en-US" sz="3300" dirty="0">
                <a:latin typeface="Arial Nova" panose="020B0504020202020204" pitchFamily="34" charset="0"/>
              </a:rPr>
              <a:t>Healthcare </a:t>
            </a:r>
          </a:p>
          <a:p>
            <a:pPr marL="742950" lvl="1" indent="-285750">
              <a:lnSpc>
                <a:spcPct val="150000"/>
              </a:lnSpc>
              <a:buClr>
                <a:srgbClr val="FF8800"/>
              </a:buClr>
            </a:pPr>
            <a:r>
              <a:rPr lang="en-US" sz="3300" dirty="0">
                <a:latin typeface="Arial Nova" panose="020B0504020202020204" pitchFamily="34" charset="0"/>
              </a:rPr>
              <a:t>Non-profits </a:t>
            </a:r>
          </a:p>
          <a:p>
            <a:pPr>
              <a:buClr>
                <a:schemeClr val="accent2"/>
              </a:buClr>
            </a:pPr>
            <a:endParaRPr lang="en-US" dirty="0">
              <a:cs typeface="Arial"/>
            </a:endParaRPr>
          </a:p>
        </p:txBody>
      </p:sp>
      <p:sp>
        <p:nvSpPr>
          <p:cNvPr id="6" name="TextBox 5">
            <a:extLst>
              <a:ext uri="{FF2B5EF4-FFF2-40B4-BE49-F238E27FC236}">
                <a16:creationId xmlns:a16="http://schemas.microsoft.com/office/drawing/2014/main" id="{525E5768-90FD-7B1D-EB77-FD19B81AFB9A}"/>
              </a:ext>
            </a:extLst>
          </p:cNvPr>
          <p:cNvSpPr txBox="1"/>
          <p:nvPr/>
        </p:nvSpPr>
        <p:spPr>
          <a:xfrm>
            <a:off x="581891" y="6211669"/>
            <a:ext cx="10407534" cy="646331"/>
          </a:xfrm>
          <a:prstGeom prst="rect">
            <a:avLst/>
          </a:prstGeom>
          <a:noFill/>
        </p:spPr>
        <p:txBody>
          <a:bodyPr wrap="square" rtlCol="0">
            <a:spAutoFit/>
          </a:bodyPr>
          <a:lstStyle/>
          <a:p>
            <a:r>
              <a:rPr lang="en-US" i="1" dirty="0">
                <a:latin typeface="neue-haas-grotesk-text"/>
              </a:rPr>
              <a:t>“Integris,” stands for </a:t>
            </a:r>
            <a:r>
              <a:rPr lang="en-US" b="1" i="1" dirty="0">
                <a:solidFill>
                  <a:srgbClr val="3A2742"/>
                </a:solidFill>
                <a:latin typeface="neue-haas-grotesk-text"/>
              </a:rPr>
              <a:t>integrity</a:t>
            </a:r>
            <a:r>
              <a:rPr lang="en-US" i="1" dirty="0">
                <a:latin typeface="neue-haas-grotesk-text"/>
              </a:rPr>
              <a:t>. And it’s something we aim to deliver, every day.</a:t>
            </a:r>
            <a:endParaRPr lang="en-US" i="1" dirty="0"/>
          </a:p>
          <a:p>
            <a:endParaRPr lang="en-US" dirty="0"/>
          </a:p>
        </p:txBody>
      </p:sp>
    </p:spTree>
    <p:extLst>
      <p:ext uri="{BB962C8B-B14F-4D97-AF65-F5344CB8AC3E}">
        <p14:creationId xmlns:p14="http://schemas.microsoft.com/office/powerpoint/2010/main" val="23847459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350FE-B55F-332C-8586-06126C1676D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AEF6AA8-62ED-224B-2E23-FF70CB4CCF7E}"/>
              </a:ext>
            </a:extLst>
          </p:cNvPr>
          <p:cNvSpPr/>
          <p:nvPr/>
        </p:nvSpPr>
        <p:spPr>
          <a:xfrm>
            <a:off x="0" y="1143000"/>
            <a:ext cx="9580385" cy="4590288"/>
          </a:xfrm>
          <a:prstGeom prst="rect">
            <a:avLst/>
          </a:prstGeom>
          <a:solidFill>
            <a:schemeClr val="bg1"/>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0D897D29-FB7C-D233-EADC-0E8CC3FF93F5}"/>
              </a:ext>
            </a:extLst>
          </p:cNvPr>
          <p:cNvSpPr>
            <a:spLocks noGrp="1"/>
          </p:cNvSpPr>
          <p:nvPr>
            <p:ph sz="half" idx="10"/>
          </p:nvPr>
        </p:nvSpPr>
        <p:spPr>
          <a:xfrm>
            <a:off x="227008" y="1249456"/>
            <a:ext cx="9580385" cy="4483832"/>
          </a:xfrm>
        </p:spPr>
        <p:txBody>
          <a:bodyPr vert="horz" lIns="91440" tIns="45720" rIns="91440" bIns="45720" rtlCol="0" anchor="t">
            <a:normAutofit fontScale="92500" lnSpcReduction="10000"/>
          </a:bodyPr>
          <a:lstStyle/>
          <a:p>
            <a:pPr marL="285750" indent="-285750">
              <a:lnSpc>
                <a:spcPct val="150000"/>
              </a:lnSpc>
              <a:buClr>
                <a:srgbClr val="FF8800"/>
              </a:buClr>
            </a:pPr>
            <a:r>
              <a:rPr lang="en-US" sz="2100" dirty="0">
                <a:latin typeface="Arial Nova" panose="020B0504020202020204" pitchFamily="34" charset="0"/>
              </a:rPr>
              <a:t>Our Financial Institution Division is over</a:t>
            </a:r>
            <a:r>
              <a:rPr lang="en-US" sz="2100" b="1" dirty="0">
                <a:latin typeface="Arial Nova" panose="020B0504020202020204" pitchFamily="34" charset="0"/>
              </a:rPr>
              <a:t> </a:t>
            </a:r>
            <a:r>
              <a:rPr lang="en-US" sz="2100" b="1" dirty="0">
                <a:solidFill>
                  <a:srgbClr val="3A2742"/>
                </a:solidFill>
                <a:latin typeface="Arial Nova" panose="020B0504020202020204" pitchFamily="34" charset="0"/>
              </a:rPr>
              <a:t>175 employees </a:t>
            </a:r>
            <a:r>
              <a:rPr lang="en-US" sz="2100" dirty="0">
                <a:latin typeface="Arial Nova" panose="020B0504020202020204" pitchFamily="34" charset="0"/>
              </a:rPr>
              <a:t>strong that work exclusively with community banks </a:t>
            </a:r>
          </a:p>
          <a:p>
            <a:pPr marL="285750" indent="-285750">
              <a:lnSpc>
                <a:spcPct val="150000"/>
              </a:lnSpc>
              <a:buClr>
                <a:srgbClr val="FF8800"/>
              </a:buClr>
            </a:pPr>
            <a:r>
              <a:rPr lang="en-US" sz="2100" dirty="0">
                <a:latin typeface="Arial Nova" panose="020B0504020202020204" pitchFamily="34" charset="0"/>
              </a:rPr>
              <a:t>Currently serving more than </a:t>
            </a:r>
            <a:r>
              <a:rPr lang="en-US" sz="2100" b="1" dirty="0">
                <a:solidFill>
                  <a:srgbClr val="3A2742"/>
                </a:solidFill>
                <a:latin typeface="Arial Nova" panose="020B0504020202020204" pitchFamily="34" charset="0"/>
              </a:rPr>
              <a:t>120 banks </a:t>
            </a:r>
            <a:r>
              <a:rPr lang="en-US" sz="2100" dirty="0">
                <a:latin typeface="Arial Nova" panose="020B0504020202020204" pitchFamily="34" charset="0"/>
              </a:rPr>
              <a:t>coast to coast</a:t>
            </a:r>
          </a:p>
          <a:p>
            <a:pPr marL="285750" indent="-285750">
              <a:lnSpc>
                <a:spcPct val="150000"/>
              </a:lnSpc>
              <a:buClr>
                <a:srgbClr val="FF8800"/>
              </a:buClr>
            </a:pPr>
            <a:r>
              <a:rPr lang="en-US" sz="2100" dirty="0">
                <a:latin typeface="Arial Nova" panose="020B0504020202020204" pitchFamily="34" charset="0"/>
              </a:rPr>
              <a:t>IT Solutions for Financial Institutions</a:t>
            </a:r>
          </a:p>
          <a:p>
            <a:pPr marL="742950" lvl="1" indent="-285750">
              <a:lnSpc>
                <a:spcPct val="150000"/>
              </a:lnSpc>
              <a:buClr>
                <a:srgbClr val="FF8800"/>
              </a:buClr>
            </a:pPr>
            <a:r>
              <a:rPr lang="en-US" sz="2100" dirty="0">
                <a:latin typeface="Arial Nova" panose="020B0504020202020204" pitchFamily="34" charset="0"/>
              </a:rPr>
              <a:t>Managed IT Support </a:t>
            </a:r>
          </a:p>
          <a:p>
            <a:pPr marL="742950" lvl="1" indent="-285750">
              <a:lnSpc>
                <a:spcPct val="150000"/>
              </a:lnSpc>
              <a:buClr>
                <a:srgbClr val="FF8800"/>
              </a:buClr>
            </a:pPr>
            <a:r>
              <a:rPr lang="en-US" sz="2100" dirty="0">
                <a:latin typeface="Arial Nova" panose="020B0504020202020204" pitchFamily="34" charset="0"/>
              </a:rPr>
              <a:t>Cybersecurity </a:t>
            </a:r>
          </a:p>
          <a:p>
            <a:pPr marL="742950" lvl="1" indent="-285750">
              <a:lnSpc>
                <a:spcPct val="150000"/>
              </a:lnSpc>
              <a:buClr>
                <a:srgbClr val="FF8800"/>
              </a:buClr>
            </a:pPr>
            <a:r>
              <a:rPr lang="en-US" sz="2100" dirty="0">
                <a:latin typeface="Arial Nova" panose="020B0504020202020204" pitchFamily="34" charset="0"/>
              </a:rPr>
              <a:t>Hosting </a:t>
            </a:r>
          </a:p>
          <a:p>
            <a:pPr marL="742950" lvl="1" indent="-285750">
              <a:lnSpc>
                <a:spcPct val="150000"/>
              </a:lnSpc>
              <a:buClr>
                <a:srgbClr val="FF8800"/>
              </a:buClr>
            </a:pPr>
            <a:r>
              <a:rPr lang="en-US" sz="2100" dirty="0">
                <a:latin typeface="Arial Nova" panose="020B0504020202020204" pitchFamily="34" charset="0"/>
              </a:rPr>
              <a:t>IT Operations Assessment </a:t>
            </a:r>
          </a:p>
          <a:p>
            <a:pPr marL="742950" lvl="1" indent="-285750">
              <a:lnSpc>
                <a:spcPct val="150000"/>
              </a:lnSpc>
              <a:buClr>
                <a:srgbClr val="FF8800"/>
              </a:buClr>
            </a:pPr>
            <a:r>
              <a:rPr lang="en-US" sz="2100" dirty="0" err="1">
                <a:latin typeface="Arial Nova" panose="020B0504020202020204" pitchFamily="34" charset="0"/>
              </a:rPr>
              <a:t>vCISO</a:t>
            </a:r>
            <a:r>
              <a:rPr lang="en-US" sz="2100" dirty="0">
                <a:latin typeface="Arial Nova" panose="020B0504020202020204" pitchFamily="34" charset="0"/>
              </a:rPr>
              <a:t>  </a:t>
            </a:r>
          </a:p>
          <a:p>
            <a:pPr>
              <a:buClr>
                <a:schemeClr val="accent2"/>
              </a:buClr>
            </a:pPr>
            <a:endParaRPr lang="en-US" dirty="0">
              <a:cs typeface="Arial"/>
            </a:endParaRPr>
          </a:p>
        </p:txBody>
      </p:sp>
      <p:sp>
        <p:nvSpPr>
          <p:cNvPr id="6" name="TextBox 5">
            <a:extLst>
              <a:ext uri="{FF2B5EF4-FFF2-40B4-BE49-F238E27FC236}">
                <a16:creationId xmlns:a16="http://schemas.microsoft.com/office/drawing/2014/main" id="{3B901B23-AEEA-4F6D-1D7F-4FD645809DC9}"/>
              </a:ext>
            </a:extLst>
          </p:cNvPr>
          <p:cNvSpPr txBox="1"/>
          <p:nvPr/>
        </p:nvSpPr>
        <p:spPr>
          <a:xfrm>
            <a:off x="581891" y="6211669"/>
            <a:ext cx="10407534" cy="646331"/>
          </a:xfrm>
          <a:prstGeom prst="rect">
            <a:avLst/>
          </a:prstGeom>
          <a:noFill/>
        </p:spPr>
        <p:txBody>
          <a:bodyPr wrap="square" rtlCol="0">
            <a:spAutoFit/>
          </a:bodyPr>
          <a:lstStyle/>
          <a:p>
            <a:r>
              <a:rPr lang="en-US" i="1" dirty="0">
                <a:latin typeface="neue-haas-grotesk-text"/>
              </a:rPr>
              <a:t>“Integris,” stands for </a:t>
            </a:r>
            <a:r>
              <a:rPr lang="en-US" b="1" i="1" dirty="0">
                <a:solidFill>
                  <a:srgbClr val="3A2742"/>
                </a:solidFill>
                <a:latin typeface="neue-haas-grotesk-text"/>
              </a:rPr>
              <a:t>integrity</a:t>
            </a:r>
            <a:r>
              <a:rPr lang="en-US" i="1" dirty="0">
                <a:latin typeface="neue-haas-grotesk-text"/>
              </a:rPr>
              <a:t>. And it’s something we aim to deliver, every day.</a:t>
            </a:r>
            <a:endParaRPr lang="en-US" i="1" dirty="0"/>
          </a:p>
          <a:p>
            <a:endParaRPr lang="en-US" dirty="0"/>
          </a:p>
        </p:txBody>
      </p:sp>
    </p:spTree>
    <p:extLst>
      <p:ext uri="{BB962C8B-B14F-4D97-AF65-F5344CB8AC3E}">
        <p14:creationId xmlns:p14="http://schemas.microsoft.com/office/powerpoint/2010/main" val="16449636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descr="A purple and black logo&#10;&#10;Description automatically generated">
            <a:extLst>
              <a:ext uri="{FF2B5EF4-FFF2-40B4-BE49-F238E27FC236}">
                <a16:creationId xmlns:a16="http://schemas.microsoft.com/office/drawing/2014/main" id="{DE2A493A-ED91-26E1-00C6-AEB2D468EC63}"/>
              </a:ext>
            </a:extLst>
          </p:cNvPr>
          <p:cNvPicPr>
            <a:picLocks noGrp="1" noChangeAspect="1"/>
          </p:cNvPicPr>
          <p:nvPr>
            <p:ph type="pic" sz="quarter" idx="4294967295"/>
          </p:nvPr>
        </p:nvPicPr>
        <p:blipFill>
          <a:blip r:embed="rId3"/>
          <a:stretch/>
        </p:blipFill>
        <p:spPr>
          <a:xfrm>
            <a:off x="1033455" y="2386698"/>
            <a:ext cx="1014354" cy="876481"/>
          </a:xfrm>
          <a:prstGeom prst="rect">
            <a:avLst/>
          </a:prstGeom>
        </p:spPr>
      </p:pic>
      <p:pic>
        <p:nvPicPr>
          <p:cNvPr id="26" name="Picture Placeholder 25" descr="A white logo in a purple circle&#10;&#10;Description automatically generated">
            <a:extLst>
              <a:ext uri="{FF2B5EF4-FFF2-40B4-BE49-F238E27FC236}">
                <a16:creationId xmlns:a16="http://schemas.microsoft.com/office/drawing/2014/main" id="{8EADFD5C-4DB9-DC78-7B8E-236966FBE44C}"/>
              </a:ext>
            </a:extLst>
          </p:cNvPr>
          <p:cNvPicPr>
            <a:picLocks noGrp="1" noChangeAspect="1"/>
          </p:cNvPicPr>
          <p:nvPr>
            <p:ph type="pic" sz="quarter" idx="4294967295"/>
          </p:nvPr>
        </p:nvPicPr>
        <p:blipFill>
          <a:blip r:embed="rId4"/>
          <a:stretch/>
        </p:blipFill>
        <p:spPr>
          <a:xfrm>
            <a:off x="3316503" y="2386698"/>
            <a:ext cx="1042302" cy="1042302"/>
          </a:xfrm>
          <a:prstGeom prst="rect">
            <a:avLst/>
          </a:prstGeom>
        </p:spPr>
      </p:pic>
      <p:pic>
        <p:nvPicPr>
          <p:cNvPr id="28" name="Picture Placeholder 27" descr="A red circle with white stars&#10;&#10;Description automatically generated">
            <a:extLst>
              <a:ext uri="{FF2B5EF4-FFF2-40B4-BE49-F238E27FC236}">
                <a16:creationId xmlns:a16="http://schemas.microsoft.com/office/drawing/2014/main" id="{41C6EE8D-C818-470A-700B-B9DC23C966C8}"/>
              </a:ext>
            </a:extLst>
          </p:cNvPr>
          <p:cNvPicPr>
            <a:picLocks noGrp="1" noChangeAspect="1"/>
          </p:cNvPicPr>
          <p:nvPr>
            <p:ph type="pic" sz="quarter" idx="4294967295"/>
          </p:nvPr>
        </p:nvPicPr>
        <p:blipFill>
          <a:blip r:embed="rId5"/>
          <a:stretch/>
        </p:blipFill>
        <p:spPr>
          <a:xfrm>
            <a:off x="5535081" y="2386698"/>
            <a:ext cx="1042302" cy="1042302"/>
          </a:xfrm>
          <a:prstGeom prst="rect">
            <a:avLst/>
          </a:prstGeom>
        </p:spPr>
      </p:pic>
      <p:pic>
        <p:nvPicPr>
          <p:cNvPr id="30" name="Picture Placeholder 29" descr="A white bar in a red circle&#10;&#10;Description automatically generated">
            <a:extLst>
              <a:ext uri="{FF2B5EF4-FFF2-40B4-BE49-F238E27FC236}">
                <a16:creationId xmlns:a16="http://schemas.microsoft.com/office/drawing/2014/main" id="{D6CECF17-F843-E1EA-7E35-AE2A711EE2E8}"/>
              </a:ext>
            </a:extLst>
          </p:cNvPr>
          <p:cNvPicPr>
            <a:picLocks noGrp="1" noChangeAspect="1"/>
          </p:cNvPicPr>
          <p:nvPr>
            <p:ph type="pic" sz="quarter" idx="4294967295"/>
          </p:nvPr>
        </p:nvPicPr>
        <p:blipFill>
          <a:blip r:embed="rId6"/>
          <a:stretch/>
        </p:blipFill>
        <p:spPr>
          <a:xfrm>
            <a:off x="7753659" y="2359676"/>
            <a:ext cx="1069323" cy="1069323"/>
          </a:xfrm>
          <a:prstGeom prst="rect">
            <a:avLst/>
          </a:prstGeom>
        </p:spPr>
      </p:pic>
      <p:sp>
        <p:nvSpPr>
          <p:cNvPr id="16" name="Text Placeholder 15">
            <a:extLst>
              <a:ext uri="{FF2B5EF4-FFF2-40B4-BE49-F238E27FC236}">
                <a16:creationId xmlns:a16="http://schemas.microsoft.com/office/drawing/2014/main" id="{0D767190-6A36-881F-E238-207157018176}"/>
              </a:ext>
            </a:extLst>
          </p:cNvPr>
          <p:cNvSpPr>
            <a:spLocks noGrp="1"/>
          </p:cNvSpPr>
          <p:nvPr>
            <p:ph type="body" sz="quarter" idx="4294967295"/>
          </p:nvPr>
        </p:nvSpPr>
        <p:spPr>
          <a:xfrm>
            <a:off x="606824" y="3602860"/>
            <a:ext cx="1742327" cy="974449"/>
          </a:xfrm>
        </p:spPr>
        <p:txBody>
          <a:bodyPr>
            <a:normAutofit/>
          </a:bodyPr>
          <a:lstStyle/>
          <a:p>
            <a:pPr marL="0" indent="0" algn="ctr">
              <a:buNone/>
            </a:pPr>
            <a:r>
              <a:rPr lang="en-US" sz="2000" b="1"/>
              <a:t>People first</a:t>
            </a:r>
            <a:br>
              <a:rPr lang="en-US" sz="2000" b="1"/>
            </a:br>
            <a:endParaRPr lang="en-US" sz="2000" b="1"/>
          </a:p>
        </p:txBody>
      </p:sp>
      <p:pic>
        <p:nvPicPr>
          <p:cNvPr id="32" name="Picture Placeholder 31" descr="A white people with a graph and arrow in a circle&#10;&#10;Description automatically generated with medium confidence">
            <a:extLst>
              <a:ext uri="{FF2B5EF4-FFF2-40B4-BE49-F238E27FC236}">
                <a16:creationId xmlns:a16="http://schemas.microsoft.com/office/drawing/2014/main" id="{02FD62AF-95AC-6388-10E3-CC52037CAB5B}"/>
              </a:ext>
            </a:extLst>
          </p:cNvPr>
          <p:cNvPicPr>
            <a:picLocks noGrp="1" noChangeAspect="1"/>
          </p:cNvPicPr>
          <p:nvPr>
            <p:ph type="pic" sz="quarter" idx="4294967295"/>
          </p:nvPr>
        </p:nvPicPr>
        <p:blipFill>
          <a:blip r:embed="rId7"/>
          <a:stretch/>
        </p:blipFill>
        <p:spPr>
          <a:xfrm>
            <a:off x="9999258" y="2359676"/>
            <a:ext cx="1069323" cy="1069323"/>
          </a:xfrm>
          <a:prstGeom prst="rect">
            <a:avLst/>
          </a:prstGeom>
        </p:spPr>
      </p:pic>
      <p:sp>
        <p:nvSpPr>
          <p:cNvPr id="19" name="Text Placeholder 18">
            <a:extLst>
              <a:ext uri="{FF2B5EF4-FFF2-40B4-BE49-F238E27FC236}">
                <a16:creationId xmlns:a16="http://schemas.microsoft.com/office/drawing/2014/main" id="{59AAE076-4175-6A90-284A-9AA45F7A63A1}"/>
              </a:ext>
            </a:extLst>
          </p:cNvPr>
          <p:cNvSpPr>
            <a:spLocks noGrp="1"/>
          </p:cNvSpPr>
          <p:nvPr>
            <p:ph type="body" sz="quarter" idx="4294967295"/>
          </p:nvPr>
        </p:nvSpPr>
        <p:spPr>
          <a:xfrm>
            <a:off x="2890928" y="3602860"/>
            <a:ext cx="1742327" cy="974449"/>
          </a:xfrm>
        </p:spPr>
        <p:txBody>
          <a:bodyPr>
            <a:normAutofit/>
          </a:bodyPr>
          <a:lstStyle/>
          <a:p>
            <a:pPr marL="0" indent="0" algn="ctr">
              <a:buNone/>
            </a:pPr>
            <a:r>
              <a:rPr lang="en-US" sz="2000" b="1"/>
              <a:t>Do the right thing</a:t>
            </a:r>
          </a:p>
        </p:txBody>
      </p:sp>
      <p:sp>
        <p:nvSpPr>
          <p:cNvPr id="20" name="Text Placeholder 19">
            <a:extLst>
              <a:ext uri="{FF2B5EF4-FFF2-40B4-BE49-F238E27FC236}">
                <a16:creationId xmlns:a16="http://schemas.microsoft.com/office/drawing/2014/main" id="{A66D9B4A-AAFE-E2A2-B489-18F05DEFC055}"/>
              </a:ext>
            </a:extLst>
          </p:cNvPr>
          <p:cNvSpPr>
            <a:spLocks noGrp="1"/>
          </p:cNvSpPr>
          <p:nvPr>
            <p:ph type="body" sz="quarter" idx="4294967295"/>
          </p:nvPr>
        </p:nvSpPr>
        <p:spPr>
          <a:xfrm>
            <a:off x="5144644" y="3602860"/>
            <a:ext cx="1742327" cy="974449"/>
          </a:xfrm>
        </p:spPr>
        <p:txBody>
          <a:bodyPr>
            <a:normAutofit/>
          </a:bodyPr>
          <a:lstStyle/>
          <a:p>
            <a:pPr marL="0" indent="0" algn="ctr">
              <a:buNone/>
            </a:pPr>
            <a:r>
              <a:rPr lang="en-US" sz="2000" b="1"/>
              <a:t>Get it done right</a:t>
            </a:r>
          </a:p>
        </p:txBody>
      </p:sp>
      <p:sp>
        <p:nvSpPr>
          <p:cNvPr id="21" name="Text Placeholder 20">
            <a:extLst>
              <a:ext uri="{FF2B5EF4-FFF2-40B4-BE49-F238E27FC236}">
                <a16:creationId xmlns:a16="http://schemas.microsoft.com/office/drawing/2014/main" id="{80D0BAF7-1E7E-E778-C41B-5F9F52673F6F}"/>
              </a:ext>
            </a:extLst>
          </p:cNvPr>
          <p:cNvSpPr>
            <a:spLocks noGrp="1"/>
          </p:cNvSpPr>
          <p:nvPr>
            <p:ph type="body" sz="quarter" idx="4294967295"/>
          </p:nvPr>
        </p:nvSpPr>
        <p:spPr>
          <a:xfrm>
            <a:off x="7427526" y="3602860"/>
            <a:ext cx="1742327" cy="974449"/>
          </a:xfrm>
        </p:spPr>
        <p:txBody>
          <a:bodyPr>
            <a:normAutofit/>
          </a:bodyPr>
          <a:lstStyle/>
          <a:p>
            <a:pPr marL="0" indent="0" algn="ctr">
              <a:buNone/>
            </a:pPr>
            <a:r>
              <a:rPr lang="en-US" sz="2000" b="1"/>
              <a:t>Own it</a:t>
            </a:r>
          </a:p>
        </p:txBody>
      </p:sp>
      <p:sp>
        <p:nvSpPr>
          <p:cNvPr id="22" name="Text Placeholder 21">
            <a:extLst>
              <a:ext uri="{FF2B5EF4-FFF2-40B4-BE49-F238E27FC236}">
                <a16:creationId xmlns:a16="http://schemas.microsoft.com/office/drawing/2014/main" id="{B2A14478-65C9-DF20-9937-037F1B10B017}"/>
              </a:ext>
            </a:extLst>
          </p:cNvPr>
          <p:cNvSpPr>
            <a:spLocks noGrp="1"/>
          </p:cNvSpPr>
          <p:nvPr>
            <p:ph type="body" sz="quarter" idx="4294967295"/>
          </p:nvPr>
        </p:nvSpPr>
        <p:spPr>
          <a:xfrm>
            <a:off x="9710407" y="3602860"/>
            <a:ext cx="1742327" cy="974449"/>
          </a:xfrm>
        </p:spPr>
        <p:txBody>
          <a:bodyPr>
            <a:normAutofit/>
          </a:bodyPr>
          <a:lstStyle/>
          <a:p>
            <a:pPr marL="0" indent="0" algn="ctr">
              <a:buNone/>
            </a:pPr>
            <a:r>
              <a:rPr lang="en-US" sz="2000" b="1"/>
              <a:t>Build for better</a:t>
            </a:r>
          </a:p>
        </p:txBody>
      </p:sp>
      <p:sp>
        <p:nvSpPr>
          <p:cNvPr id="11" name="Title 10">
            <a:extLst>
              <a:ext uri="{FF2B5EF4-FFF2-40B4-BE49-F238E27FC236}">
                <a16:creationId xmlns:a16="http://schemas.microsoft.com/office/drawing/2014/main" id="{EDE96E04-963B-2D14-8339-04636B250AC0}"/>
              </a:ext>
            </a:extLst>
          </p:cNvPr>
          <p:cNvSpPr>
            <a:spLocks noGrp="1"/>
          </p:cNvSpPr>
          <p:nvPr>
            <p:ph type="title"/>
          </p:nvPr>
        </p:nvSpPr>
        <p:spPr>
          <a:xfrm>
            <a:off x="730573" y="540965"/>
            <a:ext cx="10962988" cy="671514"/>
          </a:xfrm>
        </p:spPr>
        <p:txBody>
          <a:bodyPr/>
          <a:lstStyle/>
          <a:p>
            <a:pPr algn="ctr"/>
            <a:r>
              <a:rPr lang="en-US"/>
              <a:t>Driven by our values</a:t>
            </a:r>
          </a:p>
        </p:txBody>
      </p:sp>
      <p:sp>
        <p:nvSpPr>
          <p:cNvPr id="34" name="TextBox 33">
            <a:extLst>
              <a:ext uri="{FF2B5EF4-FFF2-40B4-BE49-F238E27FC236}">
                <a16:creationId xmlns:a16="http://schemas.microsoft.com/office/drawing/2014/main" id="{EF904825-A49B-E314-FC36-F8AC761FD945}"/>
              </a:ext>
            </a:extLst>
          </p:cNvPr>
          <p:cNvSpPr txBox="1"/>
          <p:nvPr/>
        </p:nvSpPr>
        <p:spPr>
          <a:xfrm>
            <a:off x="378504" y="4004610"/>
            <a:ext cx="2198966" cy="1569660"/>
          </a:xfrm>
          <a:prstGeom prst="rect">
            <a:avLst/>
          </a:prstGeom>
          <a:noFill/>
        </p:spPr>
        <p:txBody>
          <a:bodyPr wrap="square">
            <a:spAutoFit/>
          </a:bodyPr>
          <a:lstStyle/>
          <a:p>
            <a:pPr algn="ctr"/>
            <a:r>
              <a:rPr lang="en-US" sz="1600" b="0"/>
              <a:t>Integris is powered by people, so it’s important we don’t get wrapped up in the wires. Our people always come first.</a:t>
            </a:r>
            <a:endParaRPr lang="en-US" sz="1600"/>
          </a:p>
        </p:txBody>
      </p:sp>
      <p:sp>
        <p:nvSpPr>
          <p:cNvPr id="35" name="TextBox 34">
            <a:extLst>
              <a:ext uri="{FF2B5EF4-FFF2-40B4-BE49-F238E27FC236}">
                <a16:creationId xmlns:a16="http://schemas.microsoft.com/office/drawing/2014/main" id="{09F066BC-ADE3-9AF6-FCF7-D8214B47C836}"/>
              </a:ext>
            </a:extLst>
          </p:cNvPr>
          <p:cNvSpPr txBox="1"/>
          <p:nvPr/>
        </p:nvSpPr>
        <p:spPr>
          <a:xfrm>
            <a:off x="2768456" y="4181868"/>
            <a:ext cx="1987270" cy="1569660"/>
          </a:xfrm>
          <a:prstGeom prst="rect">
            <a:avLst/>
          </a:prstGeom>
          <a:noFill/>
        </p:spPr>
        <p:txBody>
          <a:bodyPr wrap="square">
            <a:spAutoFit/>
          </a:bodyPr>
          <a:lstStyle/>
          <a:p>
            <a:pPr algn="ctr"/>
            <a:r>
              <a:rPr lang="en-US" sz="1600" b="0"/>
              <a:t>Our name is rooted in integrity. It’s the heart of how we run the business and guides everything we do.</a:t>
            </a:r>
            <a:endParaRPr lang="en-US" sz="1600"/>
          </a:p>
        </p:txBody>
      </p:sp>
      <p:sp>
        <p:nvSpPr>
          <p:cNvPr id="36" name="TextBox 35">
            <a:extLst>
              <a:ext uri="{FF2B5EF4-FFF2-40B4-BE49-F238E27FC236}">
                <a16:creationId xmlns:a16="http://schemas.microsoft.com/office/drawing/2014/main" id="{C1A38D9D-119B-F86D-7CD3-F3B9B47A0277}"/>
              </a:ext>
            </a:extLst>
          </p:cNvPr>
          <p:cNvSpPr txBox="1"/>
          <p:nvPr/>
        </p:nvSpPr>
        <p:spPr>
          <a:xfrm>
            <a:off x="5060437" y="4181868"/>
            <a:ext cx="1902613" cy="1569660"/>
          </a:xfrm>
          <a:prstGeom prst="rect">
            <a:avLst/>
          </a:prstGeom>
          <a:noFill/>
        </p:spPr>
        <p:txBody>
          <a:bodyPr wrap="square">
            <a:spAutoFit/>
          </a:bodyPr>
          <a:lstStyle/>
          <a:p>
            <a:pPr algn="ctr"/>
            <a:r>
              <a:rPr lang="en-US" sz="1600" b="0"/>
              <a:t>A single checkbox can make or break our business. No detail is too small. We want to make it right.</a:t>
            </a:r>
            <a:endParaRPr lang="en-US" sz="1600"/>
          </a:p>
        </p:txBody>
      </p:sp>
      <p:sp>
        <p:nvSpPr>
          <p:cNvPr id="37" name="TextBox 36">
            <a:extLst>
              <a:ext uri="{FF2B5EF4-FFF2-40B4-BE49-F238E27FC236}">
                <a16:creationId xmlns:a16="http://schemas.microsoft.com/office/drawing/2014/main" id="{837FDD42-E59C-F3A2-4E85-83360044A104}"/>
              </a:ext>
            </a:extLst>
          </p:cNvPr>
          <p:cNvSpPr txBox="1"/>
          <p:nvPr/>
        </p:nvSpPr>
        <p:spPr>
          <a:xfrm>
            <a:off x="7186698" y="4004610"/>
            <a:ext cx="2223982" cy="1569660"/>
          </a:xfrm>
          <a:prstGeom prst="rect">
            <a:avLst/>
          </a:prstGeom>
          <a:noFill/>
        </p:spPr>
        <p:txBody>
          <a:bodyPr wrap="square" lIns="91440" tIns="45720" rIns="91440" bIns="45720" anchor="t">
            <a:spAutoFit/>
          </a:bodyPr>
          <a:lstStyle/>
          <a:p>
            <a:pPr algn="ctr"/>
            <a:r>
              <a:rPr lang="en-US" sz="1600" b="0"/>
              <a:t>Every team member owns their part. We take responsibility </a:t>
            </a:r>
            <a:br>
              <a:rPr lang="en-US" sz="1600" b="0"/>
            </a:br>
            <a:r>
              <a:rPr lang="en-US" sz="1600" b="0"/>
              <a:t>for our clients and hold each other accountable.</a:t>
            </a:r>
            <a:endParaRPr lang="en-US" sz="1600">
              <a:cs typeface="Arial"/>
            </a:endParaRPr>
          </a:p>
        </p:txBody>
      </p:sp>
      <p:sp>
        <p:nvSpPr>
          <p:cNvPr id="38" name="TextBox 37">
            <a:extLst>
              <a:ext uri="{FF2B5EF4-FFF2-40B4-BE49-F238E27FC236}">
                <a16:creationId xmlns:a16="http://schemas.microsoft.com/office/drawing/2014/main" id="{0D08D3C8-E5D8-6F05-95BF-200E124B6095}"/>
              </a:ext>
            </a:extLst>
          </p:cNvPr>
          <p:cNvSpPr txBox="1"/>
          <p:nvPr/>
        </p:nvSpPr>
        <p:spPr>
          <a:xfrm>
            <a:off x="9469579" y="4181868"/>
            <a:ext cx="2223982" cy="1569660"/>
          </a:xfrm>
          <a:prstGeom prst="rect">
            <a:avLst/>
          </a:prstGeom>
          <a:noFill/>
        </p:spPr>
        <p:txBody>
          <a:bodyPr wrap="square">
            <a:spAutoFit/>
          </a:bodyPr>
          <a:lstStyle/>
          <a:p>
            <a:pPr algn="ctr"/>
            <a:r>
              <a:rPr lang="en-US" sz="1600" b="0"/>
              <a:t>We don’t just build for today—we build for what’s next. Decisions are rooted in purpose, with an eye on long-term impact.</a:t>
            </a:r>
            <a:endParaRPr lang="en-US" sz="1600"/>
          </a:p>
        </p:txBody>
      </p:sp>
      <p:sp>
        <p:nvSpPr>
          <p:cNvPr id="2" name="Rectangle 1">
            <a:extLst>
              <a:ext uri="{FF2B5EF4-FFF2-40B4-BE49-F238E27FC236}">
                <a16:creationId xmlns:a16="http://schemas.microsoft.com/office/drawing/2014/main" id="{1812D96B-0D59-4546-894F-F24E31CD291C}"/>
              </a:ext>
            </a:extLst>
          </p:cNvPr>
          <p:cNvSpPr/>
          <p:nvPr/>
        </p:nvSpPr>
        <p:spPr>
          <a:xfrm>
            <a:off x="4549856" y="1277502"/>
            <a:ext cx="3012752" cy="55269"/>
          </a:xfrm>
          <a:prstGeom prst="rect">
            <a:avLst/>
          </a:prstGeom>
          <a:gradFill>
            <a:gsLst>
              <a:gs pos="0">
                <a:srgbClr val="502E99"/>
              </a:gs>
              <a:gs pos="50000">
                <a:srgbClr val="CE0019"/>
              </a:gs>
              <a:gs pos="100000">
                <a:srgbClr val="FF88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04817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E6EF9-7EFE-A5EB-C6AD-90191B2D1F86}"/>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413973F-ED36-AFCD-4407-E7F6B6025C3C}"/>
              </a:ext>
            </a:extLst>
          </p:cNvPr>
          <p:cNvSpPr/>
          <p:nvPr/>
        </p:nvSpPr>
        <p:spPr>
          <a:xfrm>
            <a:off x="3648363" y="-129309"/>
            <a:ext cx="8713447" cy="70658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2">
            <a:extLst>
              <a:ext uri="{FF2B5EF4-FFF2-40B4-BE49-F238E27FC236}">
                <a16:creationId xmlns:a16="http://schemas.microsoft.com/office/drawing/2014/main" id="{D78C77CC-DCB2-7756-F275-D40D99C2CD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8043" y="2721382"/>
            <a:ext cx="3335913" cy="14152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ue circle with white text and yellow flower in center&#10;&#10;Description automatically generated">
            <a:extLst>
              <a:ext uri="{FF2B5EF4-FFF2-40B4-BE49-F238E27FC236}">
                <a16:creationId xmlns:a16="http://schemas.microsoft.com/office/drawing/2014/main" id="{F19FB4F2-286C-BE7B-3170-42FADBBB44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9713" y="595938"/>
            <a:ext cx="1661633" cy="1661287"/>
          </a:xfrm>
          <a:prstGeom prst="rect">
            <a:avLst/>
          </a:prstGeom>
          <a:effectLst>
            <a:outerShdw blurRad="50800" dist="38100" dir="2700000" algn="tl" rotWithShape="0">
              <a:prstClr val="black">
                <a:alpha val="40000"/>
              </a:prstClr>
            </a:outerShdw>
          </a:effectLst>
        </p:spPr>
      </p:pic>
      <p:pic>
        <p:nvPicPr>
          <p:cNvPr id="9" name="Picture 8" descr="A white and grey logo&#10;&#10;AI-generated content may be incorrect.">
            <a:extLst>
              <a:ext uri="{FF2B5EF4-FFF2-40B4-BE49-F238E27FC236}">
                <a16:creationId xmlns:a16="http://schemas.microsoft.com/office/drawing/2014/main" id="{D5E513AB-D92A-8AE3-E87F-C3BFCC8983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1529" y="595938"/>
            <a:ext cx="1661287" cy="1661287"/>
          </a:xfrm>
          <a:prstGeom prst="rect">
            <a:avLst/>
          </a:prstGeom>
        </p:spPr>
      </p:pic>
      <p:pic>
        <p:nvPicPr>
          <p:cNvPr id="13" name="Picture 12" descr="A logo on a black background&#10;&#10;AI-generated content may be incorrect.">
            <a:extLst>
              <a:ext uri="{FF2B5EF4-FFF2-40B4-BE49-F238E27FC236}">
                <a16:creationId xmlns:a16="http://schemas.microsoft.com/office/drawing/2014/main" id="{56459A7E-89F7-ED9D-36C4-2CF2AAEC86C0}"/>
              </a:ext>
            </a:extLst>
          </p:cNvPr>
          <p:cNvPicPr>
            <a:picLocks noChangeAspect="1"/>
          </p:cNvPicPr>
          <p:nvPr/>
        </p:nvPicPr>
        <p:blipFill>
          <a:blip r:embed="rId6"/>
          <a:srcRect t="35412" b="35273"/>
          <a:stretch>
            <a:fillRect/>
          </a:stretch>
        </p:blipFill>
        <p:spPr>
          <a:xfrm>
            <a:off x="4428043" y="4600775"/>
            <a:ext cx="5353805" cy="1569462"/>
          </a:xfrm>
          <a:prstGeom prst="rect">
            <a:avLst/>
          </a:prstGeom>
        </p:spPr>
      </p:pic>
      <p:sp>
        <p:nvSpPr>
          <p:cNvPr id="14" name="Title 1">
            <a:extLst>
              <a:ext uri="{FF2B5EF4-FFF2-40B4-BE49-F238E27FC236}">
                <a16:creationId xmlns:a16="http://schemas.microsoft.com/office/drawing/2014/main" id="{3E7E2A81-2088-2FB1-F3E7-1D2EE71B28CC}"/>
              </a:ext>
            </a:extLst>
          </p:cNvPr>
          <p:cNvSpPr>
            <a:spLocks noGrp="1"/>
          </p:cNvSpPr>
          <p:nvPr>
            <p:ph type="ctrTitle"/>
          </p:nvPr>
        </p:nvSpPr>
        <p:spPr>
          <a:xfrm>
            <a:off x="230971" y="3429000"/>
            <a:ext cx="3662157" cy="551330"/>
          </a:xfrm>
        </p:spPr>
        <p:txBody>
          <a:bodyPr/>
          <a:lstStyle/>
          <a:p>
            <a:r>
              <a:rPr lang="en-US" dirty="0">
                <a:cs typeface="Arial"/>
              </a:rPr>
              <a:t>Endorsements</a:t>
            </a:r>
            <a:endParaRPr lang="en-US" dirty="0"/>
          </a:p>
        </p:txBody>
      </p:sp>
      <p:pic>
        <p:nvPicPr>
          <p:cNvPr id="3074" name="Picture 2" descr="Data Center Inc. Conference - Overland Park Convention Center">
            <a:extLst>
              <a:ext uri="{FF2B5EF4-FFF2-40B4-BE49-F238E27FC236}">
                <a16:creationId xmlns:a16="http://schemas.microsoft.com/office/drawing/2014/main" id="{7C62AF55-CE3E-6D03-9121-AB228FFDE8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20222" y="781080"/>
            <a:ext cx="2692833" cy="129100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ANKERS LOGO | Bankers Helping Bankers">
            <a:extLst>
              <a:ext uri="{FF2B5EF4-FFF2-40B4-BE49-F238E27FC236}">
                <a16:creationId xmlns:a16="http://schemas.microsoft.com/office/drawing/2014/main" id="{2E2C32B6-A9C1-4BE2-7735-0BBB6820AB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20798" y="2013695"/>
            <a:ext cx="3459462" cy="3459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7531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56116-195E-B7F5-4CCE-976435F746B0}"/>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C261964-DC45-D7F9-09E9-32505A27C1EA}"/>
              </a:ext>
            </a:extLst>
          </p:cNvPr>
          <p:cNvSpPr/>
          <p:nvPr/>
        </p:nvSpPr>
        <p:spPr>
          <a:xfrm>
            <a:off x="3648363" y="-129309"/>
            <a:ext cx="8713447" cy="70658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13CC59-C9F4-709A-DADF-94E98855AA9F}"/>
              </a:ext>
            </a:extLst>
          </p:cNvPr>
          <p:cNvSpPr>
            <a:spLocks noGrp="1"/>
          </p:cNvSpPr>
          <p:nvPr>
            <p:ph type="ctrTitle"/>
          </p:nvPr>
        </p:nvSpPr>
        <p:spPr>
          <a:xfrm>
            <a:off x="452643" y="3429000"/>
            <a:ext cx="3329501" cy="551330"/>
          </a:xfrm>
        </p:spPr>
        <p:txBody>
          <a:bodyPr/>
          <a:lstStyle/>
          <a:p>
            <a:r>
              <a:rPr lang="en-US" dirty="0">
                <a:cs typeface="Arial"/>
              </a:rPr>
              <a:t>Associate Members</a:t>
            </a:r>
            <a:endParaRPr lang="en-US" dirty="0"/>
          </a:p>
        </p:txBody>
      </p:sp>
      <p:pic>
        <p:nvPicPr>
          <p:cNvPr id="3" name="Picture 8" descr="Community Bankers Association of Kansas">
            <a:extLst>
              <a:ext uri="{FF2B5EF4-FFF2-40B4-BE49-F238E27FC236}">
                <a16:creationId xmlns:a16="http://schemas.microsoft.com/office/drawing/2014/main" id="{E49FAFCF-BC82-8F32-5078-9A48795A48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11" t="14646" r="10310" b="20707"/>
          <a:stretch/>
        </p:blipFill>
        <p:spPr bwMode="auto">
          <a:xfrm>
            <a:off x="4277919" y="3549154"/>
            <a:ext cx="1792509" cy="14434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What to Know About Notary Law Changes in Kentucky">
            <a:extLst>
              <a:ext uri="{FF2B5EF4-FFF2-40B4-BE49-F238E27FC236}">
                <a16:creationId xmlns:a16="http://schemas.microsoft.com/office/drawing/2014/main" id="{BF1AF8D4-562F-D0EC-A192-D555144F56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8268" y="2689120"/>
            <a:ext cx="2017730" cy="10155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ankIn Minnesota">
            <a:extLst>
              <a:ext uri="{FF2B5EF4-FFF2-40B4-BE49-F238E27FC236}">
                <a16:creationId xmlns:a16="http://schemas.microsoft.com/office/drawing/2014/main" id="{C9F33FDE-6541-8D7A-4BF9-59D8ADEF73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4089" y="2784756"/>
            <a:ext cx="1860870" cy="7643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Wisconsin Bankers Association - The Exclusive Voice for Wisconsin Community  Banks">
            <a:extLst>
              <a:ext uri="{FF2B5EF4-FFF2-40B4-BE49-F238E27FC236}">
                <a16:creationId xmlns:a16="http://schemas.microsoft.com/office/drawing/2014/main" id="{5C948AF9-6EF9-7FBB-CCEB-98A024D519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4803" y="374743"/>
            <a:ext cx="2198925" cy="8619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logo of a company&#10;&#10;Description automatically generated">
            <a:extLst>
              <a:ext uri="{FF2B5EF4-FFF2-40B4-BE49-F238E27FC236}">
                <a16:creationId xmlns:a16="http://schemas.microsoft.com/office/drawing/2014/main" id="{53A26FCB-1AC4-658F-6570-A76AC07A1C40}"/>
              </a:ext>
            </a:extLst>
          </p:cNvPr>
          <p:cNvPicPr>
            <a:picLocks noChangeAspect="1"/>
          </p:cNvPicPr>
          <p:nvPr/>
        </p:nvPicPr>
        <p:blipFill rotWithShape="1">
          <a:blip r:embed="rId6">
            <a:extLst>
              <a:ext uri="{28A0092B-C50C-407E-A947-70E740481C1C}">
                <a14:useLocalDpi xmlns:a14="http://schemas.microsoft.com/office/drawing/2010/main" val="0"/>
              </a:ext>
            </a:extLst>
          </a:blip>
          <a:srcRect t="35718" b="38927"/>
          <a:stretch/>
        </p:blipFill>
        <p:spPr>
          <a:xfrm>
            <a:off x="6758400" y="3787945"/>
            <a:ext cx="2452249" cy="621782"/>
          </a:xfrm>
          <a:prstGeom prst="rect">
            <a:avLst/>
          </a:prstGeom>
        </p:spPr>
      </p:pic>
      <p:pic>
        <p:nvPicPr>
          <p:cNvPr id="8" name="Picture 7" descr="A white rectangular sign with blue and red text&#10;&#10;Description automatically generated">
            <a:extLst>
              <a:ext uri="{FF2B5EF4-FFF2-40B4-BE49-F238E27FC236}">
                <a16:creationId xmlns:a16="http://schemas.microsoft.com/office/drawing/2014/main" id="{F4339637-DACA-787D-2454-2639920C7B83}"/>
              </a:ext>
            </a:extLst>
          </p:cNvPr>
          <p:cNvPicPr>
            <a:picLocks noChangeAspect="1"/>
          </p:cNvPicPr>
          <p:nvPr/>
        </p:nvPicPr>
        <p:blipFill rotWithShape="1">
          <a:blip r:embed="rId7">
            <a:extLst>
              <a:ext uri="{28A0092B-C50C-407E-A947-70E740481C1C}">
                <a14:useLocalDpi xmlns:a14="http://schemas.microsoft.com/office/drawing/2010/main" val="0"/>
              </a:ext>
            </a:extLst>
          </a:blip>
          <a:srcRect t="19517" b="13281"/>
          <a:stretch/>
        </p:blipFill>
        <p:spPr>
          <a:xfrm>
            <a:off x="4320158" y="2401307"/>
            <a:ext cx="1708031" cy="1147847"/>
          </a:xfrm>
          <a:prstGeom prst="rect">
            <a:avLst/>
          </a:prstGeom>
        </p:spPr>
      </p:pic>
      <p:pic>
        <p:nvPicPr>
          <p:cNvPr id="9" name="Picture 8" descr="A logo for a company&#10;&#10;Description automatically generated">
            <a:extLst>
              <a:ext uri="{FF2B5EF4-FFF2-40B4-BE49-F238E27FC236}">
                <a16:creationId xmlns:a16="http://schemas.microsoft.com/office/drawing/2014/main" id="{F3C65F0F-9033-D33C-C69E-08905D7613F1}"/>
              </a:ext>
            </a:extLst>
          </p:cNvPr>
          <p:cNvPicPr>
            <a:picLocks noChangeAspect="1"/>
          </p:cNvPicPr>
          <p:nvPr/>
        </p:nvPicPr>
        <p:blipFill rotWithShape="1">
          <a:blip r:embed="rId8">
            <a:extLst>
              <a:ext uri="{28A0092B-C50C-407E-A947-70E740481C1C}">
                <a14:useLocalDpi xmlns:a14="http://schemas.microsoft.com/office/drawing/2010/main" val="0"/>
              </a:ext>
            </a:extLst>
          </a:blip>
          <a:srcRect t="24539" b="30206"/>
          <a:stretch/>
        </p:blipFill>
        <p:spPr>
          <a:xfrm>
            <a:off x="6725780" y="1214164"/>
            <a:ext cx="2517489" cy="1139309"/>
          </a:xfrm>
          <a:prstGeom prst="rect">
            <a:avLst/>
          </a:prstGeom>
        </p:spPr>
      </p:pic>
      <p:pic>
        <p:nvPicPr>
          <p:cNvPr id="11" name="Picture 10" descr="Texas Bankers Association (@texasbankers) / Twitter">
            <a:extLst>
              <a:ext uri="{FF2B5EF4-FFF2-40B4-BE49-F238E27FC236}">
                <a16:creationId xmlns:a16="http://schemas.microsoft.com/office/drawing/2014/main" id="{122ED5F4-9FA8-7DB5-57C0-2CAA0ACBEB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48054" y="0"/>
            <a:ext cx="1578157" cy="15781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CBA Brand">
            <a:extLst>
              <a:ext uri="{FF2B5EF4-FFF2-40B4-BE49-F238E27FC236}">
                <a16:creationId xmlns:a16="http://schemas.microsoft.com/office/drawing/2014/main" id="{974DE02C-836C-CDB8-B34C-C846CDBF4DB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72673" y="1531598"/>
            <a:ext cx="1803000" cy="65431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BenchPrep Teams with American Bankers Association to">
            <a:extLst>
              <a:ext uri="{FF2B5EF4-FFF2-40B4-BE49-F238E27FC236}">
                <a16:creationId xmlns:a16="http://schemas.microsoft.com/office/drawing/2014/main" id="{83CF8E5A-FF04-1834-3F5E-99B9AEF315D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30390" y="1343742"/>
            <a:ext cx="2213487" cy="12727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Oklahoma Bankers Association">
            <a:extLst>
              <a:ext uri="{FF2B5EF4-FFF2-40B4-BE49-F238E27FC236}">
                <a16:creationId xmlns:a16="http://schemas.microsoft.com/office/drawing/2014/main" id="{4BEBB007-515C-9C6C-057A-CAEF69738C5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53627" y="3880732"/>
            <a:ext cx="1767012" cy="17127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ssociation Profile: Missouri Bankers Association - The Missouri Times">
            <a:extLst>
              <a:ext uri="{FF2B5EF4-FFF2-40B4-BE49-F238E27FC236}">
                <a16:creationId xmlns:a16="http://schemas.microsoft.com/office/drawing/2014/main" id="{B0AD25BE-F0C7-1269-A7DB-51D8A31F2E6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51753" y="229258"/>
            <a:ext cx="2044841" cy="9437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0F9026B1-133A-AEC5-8301-DACCACB65876}"/>
              </a:ext>
            </a:extLst>
          </p:cNvPr>
          <p:cNvPicPr>
            <a:picLocks noChangeAspect="1"/>
          </p:cNvPicPr>
          <p:nvPr/>
        </p:nvPicPr>
        <p:blipFill>
          <a:blip r:embed="rId14"/>
          <a:stretch>
            <a:fillRect/>
          </a:stretch>
        </p:blipFill>
        <p:spPr>
          <a:xfrm>
            <a:off x="6758400" y="4629823"/>
            <a:ext cx="2452249" cy="664151"/>
          </a:xfrm>
          <a:prstGeom prst="rect">
            <a:avLst/>
          </a:prstGeom>
        </p:spPr>
      </p:pic>
      <p:pic>
        <p:nvPicPr>
          <p:cNvPr id="18" name="Picture 17" descr="A green letter on a black background&#10;&#10;AI-generated content may be incorrect.">
            <a:extLst>
              <a:ext uri="{FF2B5EF4-FFF2-40B4-BE49-F238E27FC236}">
                <a16:creationId xmlns:a16="http://schemas.microsoft.com/office/drawing/2014/main" id="{F41D1F45-2ED3-263C-91F1-AC98FF711E55}"/>
              </a:ext>
            </a:extLst>
          </p:cNvPr>
          <p:cNvPicPr>
            <a:picLocks noChangeAspect="1"/>
          </p:cNvPicPr>
          <p:nvPr/>
        </p:nvPicPr>
        <p:blipFill>
          <a:blip r:embed="rId15"/>
          <a:stretch>
            <a:fillRect/>
          </a:stretch>
        </p:blipFill>
        <p:spPr>
          <a:xfrm>
            <a:off x="6784803" y="5835466"/>
            <a:ext cx="2399442" cy="467934"/>
          </a:xfrm>
          <a:prstGeom prst="rect">
            <a:avLst/>
          </a:prstGeom>
        </p:spPr>
      </p:pic>
      <p:pic>
        <p:nvPicPr>
          <p:cNvPr id="20" name="Picture 19" descr="A logo for a bank&#10;&#10;AI-generated content may be incorrect.">
            <a:extLst>
              <a:ext uri="{FF2B5EF4-FFF2-40B4-BE49-F238E27FC236}">
                <a16:creationId xmlns:a16="http://schemas.microsoft.com/office/drawing/2014/main" id="{FB56E777-2CF2-F7D7-1045-D3D4DA2C0845}"/>
              </a:ext>
            </a:extLst>
          </p:cNvPr>
          <p:cNvPicPr>
            <a:picLocks noChangeAspect="1"/>
          </p:cNvPicPr>
          <p:nvPr/>
        </p:nvPicPr>
        <p:blipFill>
          <a:blip r:embed="rId16"/>
          <a:stretch>
            <a:fillRect/>
          </a:stretch>
        </p:blipFill>
        <p:spPr>
          <a:xfrm>
            <a:off x="4272673" y="4992605"/>
            <a:ext cx="1803000" cy="1803000"/>
          </a:xfrm>
          <a:prstGeom prst="rect">
            <a:avLst/>
          </a:prstGeom>
        </p:spPr>
      </p:pic>
      <p:sp>
        <p:nvSpPr>
          <p:cNvPr id="21" name="AutoShape 2" descr="Independent Community Bankers Association of New Mexico | Farmington NM">
            <a:extLst>
              <a:ext uri="{FF2B5EF4-FFF2-40B4-BE49-F238E27FC236}">
                <a16:creationId xmlns:a16="http://schemas.microsoft.com/office/drawing/2014/main" id="{5390D261-C2CD-E382-1190-24834E71407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3" name="Picture 22">
            <a:extLst>
              <a:ext uri="{FF2B5EF4-FFF2-40B4-BE49-F238E27FC236}">
                <a16:creationId xmlns:a16="http://schemas.microsoft.com/office/drawing/2014/main" id="{140CB0F6-F71F-FB77-DEEA-DFB71AD0BD1A}"/>
              </a:ext>
            </a:extLst>
          </p:cNvPr>
          <p:cNvPicPr>
            <a:picLocks noChangeAspect="1"/>
          </p:cNvPicPr>
          <p:nvPr/>
        </p:nvPicPr>
        <p:blipFill>
          <a:blip r:embed="rId17"/>
          <a:srcRect l="23739" t="35197" r="23373" b="36652"/>
          <a:stretch>
            <a:fillRect/>
          </a:stretch>
        </p:blipFill>
        <p:spPr>
          <a:xfrm>
            <a:off x="9756385" y="5738738"/>
            <a:ext cx="2089512" cy="666382"/>
          </a:xfrm>
          <a:prstGeom prst="rect">
            <a:avLst/>
          </a:prstGeom>
        </p:spPr>
      </p:pic>
    </p:spTree>
    <p:extLst>
      <p:ext uri="{BB962C8B-B14F-4D97-AF65-F5344CB8AC3E}">
        <p14:creationId xmlns:p14="http://schemas.microsoft.com/office/powerpoint/2010/main" val="24640050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5A774-E770-B768-E8EA-3236A521D45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4477EC4-CD88-CFE7-6A8C-242186980C35}"/>
              </a:ext>
            </a:extLst>
          </p:cNvPr>
          <p:cNvSpPr>
            <a:spLocks noGrp="1"/>
          </p:cNvSpPr>
          <p:nvPr>
            <p:ph type="title"/>
          </p:nvPr>
        </p:nvSpPr>
        <p:spPr>
          <a:xfrm>
            <a:off x="2921766" y="319061"/>
            <a:ext cx="6348468" cy="671514"/>
          </a:xfrm>
        </p:spPr>
        <p:txBody>
          <a:bodyPr/>
          <a:lstStyle/>
          <a:p>
            <a:pPr algn="ctr"/>
            <a:r>
              <a:rPr lang="en-US"/>
              <a:t>Why our clients trust us</a:t>
            </a:r>
          </a:p>
        </p:txBody>
      </p:sp>
      <p:sp>
        <p:nvSpPr>
          <p:cNvPr id="7" name="Rounded Rectangle 21">
            <a:extLst>
              <a:ext uri="{FF2B5EF4-FFF2-40B4-BE49-F238E27FC236}">
                <a16:creationId xmlns:a16="http://schemas.microsoft.com/office/drawing/2014/main" id="{49128A87-1FB1-69EA-52FB-074A2243D34C}"/>
              </a:ext>
            </a:extLst>
          </p:cNvPr>
          <p:cNvSpPr/>
          <p:nvPr/>
        </p:nvSpPr>
        <p:spPr>
          <a:xfrm>
            <a:off x="390172" y="1739760"/>
            <a:ext cx="3727048" cy="3026560"/>
          </a:xfrm>
          <a:prstGeom prst="roundRect">
            <a:avLst/>
          </a:prstGeom>
          <a:solidFill>
            <a:srgbClr val="3A2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accent1"/>
              </a:solidFill>
            </a:endParaRPr>
          </a:p>
        </p:txBody>
      </p:sp>
      <p:sp>
        <p:nvSpPr>
          <p:cNvPr id="8" name="TextBox 22">
            <a:extLst>
              <a:ext uri="{FF2B5EF4-FFF2-40B4-BE49-F238E27FC236}">
                <a16:creationId xmlns:a16="http://schemas.microsoft.com/office/drawing/2014/main" id="{96B061FD-3AFF-AE22-BFFF-9819F64B0C8A}"/>
              </a:ext>
            </a:extLst>
          </p:cNvPr>
          <p:cNvSpPr txBox="1"/>
          <p:nvPr/>
        </p:nvSpPr>
        <p:spPr>
          <a:xfrm>
            <a:off x="553744" y="2482674"/>
            <a:ext cx="3327900" cy="1323439"/>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bg1"/>
                </a:solidFill>
                <a:cs typeface="Arial"/>
              </a:rPr>
              <a:t>This partnership has been built on clear communication and strategic alignment with a company that truly has the best interest of community banking at heart. </a:t>
            </a:r>
          </a:p>
        </p:txBody>
      </p:sp>
      <p:sp>
        <p:nvSpPr>
          <p:cNvPr id="9" name="Rounded Rectangle 25">
            <a:extLst>
              <a:ext uri="{FF2B5EF4-FFF2-40B4-BE49-F238E27FC236}">
                <a16:creationId xmlns:a16="http://schemas.microsoft.com/office/drawing/2014/main" id="{BCC2FF25-5740-B689-185F-FDA3D8180CA5}"/>
              </a:ext>
            </a:extLst>
          </p:cNvPr>
          <p:cNvSpPr/>
          <p:nvPr/>
        </p:nvSpPr>
        <p:spPr>
          <a:xfrm>
            <a:off x="4274149" y="1760488"/>
            <a:ext cx="3510318" cy="3005831"/>
          </a:xfrm>
          <a:prstGeom prst="roundRect">
            <a:avLst/>
          </a:prstGeom>
          <a:solidFill>
            <a:srgbClr val="CE0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TextBox 15">
            <a:extLst>
              <a:ext uri="{FF2B5EF4-FFF2-40B4-BE49-F238E27FC236}">
                <a16:creationId xmlns:a16="http://schemas.microsoft.com/office/drawing/2014/main" id="{FBEA45DF-40F4-1F32-2D9D-CAFDBC5352B2}"/>
              </a:ext>
            </a:extLst>
          </p:cNvPr>
          <p:cNvSpPr txBox="1"/>
          <p:nvPr/>
        </p:nvSpPr>
        <p:spPr>
          <a:xfrm>
            <a:off x="4522385" y="2482674"/>
            <a:ext cx="3125324" cy="2062103"/>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bg1"/>
                </a:solidFill>
                <a:latin typeface="Arial"/>
                <a:cs typeface="Arial"/>
              </a:rPr>
              <a:t>Their [Integris] team consistently delivers exceptional support and education to community bankers. We are proud to recommend Integris, confident that the banks we refer will receive outstanding service and trusted guidance.</a:t>
            </a:r>
            <a:endParaRPr lang="en-US" sz="1600" dirty="0">
              <a:solidFill>
                <a:schemeClr val="bg1"/>
              </a:solidFill>
              <a:effectLst/>
              <a:latin typeface="Arial"/>
              <a:cs typeface="Arial"/>
            </a:endParaRPr>
          </a:p>
        </p:txBody>
      </p:sp>
      <p:sp>
        <p:nvSpPr>
          <p:cNvPr id="11" name="Rounded Rectangle 26">
            <a:extLst>
              <a:ext uri="{FF2B5EF4-FFF2-40B4-BE49-F238E27FC236}">
                <a16:creationId xmlns:a16="http://schemas.microsoft.com/office/drawing/2014/main" id="{EC2EF13C-8820-2771-D301-19B3D58394FC}"/>
              </a:ext>
            </a:extLst>
          </p:cNvPr>
          <p:cNvSpPr/>
          <p:nvPr/>
        </p:nvSpPr>
        <p:spPr>
          <a:xfrm>
            <a:off x="7979340" y="1760488"/>
            <a:ext cx="3608289" cy="300583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TextBox 18">
            <a:extLst>
              <a:ext uri="{FF2B5EF4-FFF2-40B4-BE49-F238E27FC236}">
                <a16:creationId xmlns:a16="http://schemas.microsoft.com/office/drawing/2014/main" id="{D5328B13-A234-BF40-DF7E-C097C8331AAE}"/>
              </a:ext>
            </a:extLst>
          </p:cNvPr>
          <p:cNvSpPr txBox="1"/>
          <p:nvPr/>
        </p:nvSpPr>
        <p:spPr>
          <a:xfrm>
            <a:off x="8185387" y="2482674"/>
            <a:ext cx="3227723" cy="1815882"/>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bg1"/>
                </a:solidFill>
                <a:latin typeface="Arial"/>
                <a:cs typeface="Arial"/>
              </a:rPr>
              <a:t>For us, when choosing a preferred cybersecurity provider, Integris was the clear choice. Their dedication to understanding the unique needs and challenges of community banks makes them the perfect partner.</a:t>
            </a:r>
          </a:p>
        </p:txBody>
      </p:sp>
      <p:sp>
        <p:nvSpPr>
          <p:cNvPr id="15" name="TextBox 20">
            <a:extLst>
              <a:ext uri="{FF2B5EF4-FFF2-40B4-BE49-F238E27FC236}">
                <a16:creationId xmlns:a16="http://schemas.microsoft.com/office/drawing/2014/main" id="{EFBD5386-B746-EEA8-1AF2-4A8A78C66E7C}"/>
              </a:ext>
            </a:extLst>
          </p:cNvPr>
          <p:cNvSpPr txBox="1"/>
          <p:nvPr/>
        </p:nvSpPr>
        <p:spPr>
          <a:xfrm>
            <a:off x="9156574" y="5184932"/>
            <a:ext cx="3333191" cy="76944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chemeClr val="accent2"/>
                </a:solidFill>
                <a:latin typeface="Arial" panose="020B0604020202020204" pitchFamily="34" charset="0"/>
                <a:cs typeface="Arial" panose="020B0604020202020204" pitchFamily="34" charset="0"/>
              </a:rPr>
              <a:t>John McNair</a:t>
            </a:r>
          </a:p>
          <a:p>
            <a:r>
              <a:rPr lang="en-US" sz="1200" i="1" dirty="0">
                <a:latin typeface="Arial" panose="020B0604020202020204" pitchFamily="34" charset="0"/>
                <a:cs typeface="Arial" panose="020B0604020202020204" pitchFamily="34" charset="0"/>
              </a:rPr>
              <a:t>CEO</a:t>
            </a:r>
          </a:p>
          <a:p>
            <a:r>
              <a:rPr lang="en-US" sz="1600" dirty="0">
                <a:latin typeface="Arial" panose="020B0604020202020204" pitchFamily="34" charset="0"/>
                <a:cs typeface="Arial" panose="020B0604020202020204" pitchFamily="34" charset="0"/>
              </a:rPr>
              <a:t>CBA of Georgia </a:t>
            </a:r>
          </a:p>
        </p:txBody>
      </p:sp>
      <p:sp>
        <p:nvSpPr>
          <p:cNvPr id="16" name="TextBox 14">
            <a:extLst>
              <a:ext uri="{FF2B5EF4-FFF2-40B4-BE49-F238E27FC236}">
                <a16:creationId xmlns:a16="http://schemas.microsoft.com/office/drawing/2014/main" id="{7CB24523-80F3-C4B5-DC1E-DAC5B59B2D44}"/>
              </a:ext>
            </a:extLst>
          </p:cNvPr>
          <p:cNvSpPr txBox="1"/>
          <p:nvPr/>
        </p:nvSpPr>
        <p:spPr>
          <a:xfrm>
            <a:off x="5476066" y="5165229"/>
            <a:ext cx="2821118" cy="76944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chemeClr val="accent3"/>
                </a:solidFill>
                <a:latin typeface="Arial" panose="020B0604020202020204" pitchFamily="34" charset="0"/>
                <a:cs typeface="Arial" panose="020B0604020202020204" pitchFamily="34" charset="0"/>
              </a:rPr>
              <a:t>Julie Courtney</a:t>
            </a:r>
          </a:p>
          <a:p>
            <a:r>
              <a:rPr lang="en-US" sz="1200" i="1" dirty="0">
                <a:latin typeface="Arial" panose="020B0604020202020204" pitchFamily="34" charset="0"/>
                <a:cs typeface="Arial" panose="020B0604020202020204" pitchFamily="34" charset="0"/>
              </a:rPr>
              <a:t>President, IBAT Services</a:t>
            </a:r>
          </a:p>
          <a:p>
            <a:r>
              <a:rPr lang="en-US" sz="1600" dirty="0">
                <a:latin typeface="Arial" panose="020B0604020202020204" pitchFamily="34" charset="0"/>
                <a:cs typeface="Arial" panose="020B0604020202020204" pitchFamily="34" charset="0"/>
              </a:rPr>
              <a:t>IBAT </a:t>
            </a:r>
          </a:p>
        </p:txBody>
      </p:sp>
      <p:sp>
        <p:nvSpPr>
          <p:cNvPr id="17" name="TextBox 17">
            <a:extLst>
              <a:ext uri="{FF2B5EF4-FFF2-40B4-BE49-F238E27FC236}">
                <a16:creationId xmlns:a16="http://schemas.microsoft.com/office/drawing/2014/main" id="{60FFFED2-20CC-1186-40E4-E58F4FC83DBA}"/>
              </a:ext>
            </a:extLst>
          </p:cNvPr>
          <p:cNvSpPr txBox="1"/>
          <p:nvPr/>
        </p:nvSpPr>
        <p:spPr>
          <a:xfrm>
            <a:off x="1463901" y="5115842"/>
            <a:ext cx="3049248" cy="95410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chemeClr val="accent1"/>
                </a:solidFill>
                <a:latin typeface="Arial" panose="020B0604020202020204" pitchFamily="34" charset="0"/>
                <a:cs typeface="Arial" panose="020B0604020202020204" pitchFamily="34" charset="0"/>
              </a:rPr>
              <a:t>Brenda Unruh</a:t>
            </a:r>
          </a:p>
          <a:p>
            <a:r>
              <a:rPr lang="en-US" sz="1200" i="1" dirty="0">
                <a:latin typeface="Arial" panose="020B0604020202020204" pitchFamily="34" charset="0"/>
                <a:cs typeface="Arial" panose="020B0604020202020204" pitchFamily="34" charset="0"/>
              </a:rPr>
              <a:t>EVP – Director of Education &amp; Conferences, Strategic Partnerships</a:t>
            </a:r>
          </a:p>
          <a:p>
            <a:r>
              <a:rPr lang="en-US" sz="1600" dirty="0">
                <a:latin typeface="Arial" panose="020B0604020202020204" pitchFamily="34" charset="0"/>
                <a:cs typeface="Arial" panose="020B0604020202020204" pitchFamily="34" charset="0"/>
              </a:rPr>
              <a:t>Kansas Bankers Association</a:t>
            </a:r>
          </a:p>
        </p:txBody>
      </p:sp>
      <p:pic>
        <p:nvPicPr>
          <p:cNvPr id="2" name="Picture 1">
            <a:extLst>
              <a:ext uri="{FF2B5EF4-FFF2-40B4-BE49-F238E27FC236}">
                <a16:creationId xmlns:a16="http://schemas.microsoft.com/office/drawing/2014/main" id="{B97B396A-98C9-315C-641C-0262843139D2}"/>
              </a:ext>
            </a:extLst>
          </p:cNvPr>
          <p:cNvPicPr>
            <a:picLocks noChangeAspect="1"/>
          </p:cNvPicPr>
          <p:nvPr/>
        </p:nvPicPr>
        <p:blipFill>
          <a:blip r:embed="rId3"/>
          <a:srcRect l="2662" t="595" r="-2662" b="2649"/>
          <a:stretch>
            <a:fillRect/>
          </a:stretch>
        </p:blipFill>
        <p:spPr>
          <a:xfrm>
            <a:off x="4513149" y="5162185"/>
            <a:ext cx="858853" cy="830998"/>
          </a:xfrm>
          <a:prstGeom prst="ellipse">
            <a:avLst/>
          </a:prstGeom>
        </p:spPr>
      </p:pic>
      <p:pic>
        <p:nvPicPr>
          <p:cNvPr id="1028" name="Picture 4">
            <a:extLst>
              <a:ext uri="{FF2B5EF4-FFF2-40B4-BE49-F238E27FC236}">
                <a16:creationId xmlns:a16="http://schemas.microsoft.com/office/drawing/2014/main" id="{35761F40-8DCC-E561-88DE-C8566D33AA78}"/>
              </a:ext>
            </a:extLst>
          </p:cNvPr>
          <p:cNvPicPr>
            <a:picLocks noChangeAspect="1" noChangeArrowheads="1"/>
          </p:cNvPicPr>
          <p:nvPr/>
        </p:nvPicPr>
        <p:blipFill rotWithShape="1">
          <a:blip r:embed="rId4"/>
          <a:srcRect t="206" b="28460"/>
          <a:stretch>
            <a:fillRect/>
          </a:stretch>
        </p:blipFill>
        <p:spPr bwMode="auto">
          <a:xfrm>
            <a:off x="553744" y="5118241"/>
            <a:ext cx="830998" cy="830998"/>
          </a:xfrm>
          <a:prstGeom prst="ellipse">
            <a:avLst/>
          </a:prstGeom>
          <a:noFill/>
          <a:extLst>
            <a:ext uri="{909E8E84-426E-40DD-AFC4-6F175D3DCCD1}">
              <a14:hiddenFill xmlns:a14="http://schemas.microsoft.com/office/drawing/2010/main">
                <a:solidFill>
                  <a:srgbClr val="FFFFFF"/>
                </a:solidFill>
              </a14:hiddenFill>
            </a:ext>
          </a:extLst>
        </p:spPr>
      </p:pic>
      <p:pic>
        <p:nvPicPr>
          <p:cNvPr id="21" name="Graphic 20" descr="Open quotation mark with solid fill">
            <a:extLst>
              <a:ext uri="{FF2B5EF4-FFF2-40B4-BE49-F238E27FC236}">
                <a16:creationId xmlns:a16="http://schemas.microsoft.com/office/drawing/2014/main" id="{2E660250-4D50-541B-FA3A-FFFB802A70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2043" y="1688572"/>
            <a:ext cx="914400" cy="914400"/>
          </a:xfrm>
          <a:prstGeom prst="rect">
            <a:avLst/>
          </a:prstGeom>
        </p:spPr>
      </p:pic>
      <p:sp>
        <p:nvSpPr>
          <p:cNvPr id="22" name="Rectangle 21">
            <a:extLst>
              <a:ext uri="{FF2B5EF4-FFF2-40B4-BE49-F238E27FC236}">
                <a16:creationId xmlns:a16="http://schemas.microsoft.com/office/drawing/2014/main" id="{7AD7D547-13B2-AEA2-A2AD-FB93104D276C}"/>
              </a:ext>
            </a:extLst>
          </p:cNvPr>
          <p:cNvSpPr/>
          <p:nvPr/>
        </p:nvSpPr>
        <p:spPr>
          <a:xfrm>
            <a:off x="4513149" y="1036918"/>
            <a:ext cx="3012752" cy="55269"/>
          </a:xfrm>
          <a:prstGeom prst="rect">
            <a:avLst/>
          </a:prstGeom>
          <a:gradFill>
            <a:gsLst>
              <a:gs pos="0">
                <a:srgbClr val="502E99"/>
              </a:gs>
              <a:gs pos="50000">
                <a:srgbClr val="CE0019"/>
              </a:gs>
              <a:gs pos="100000">
                <a:srgbClr val="FF88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descr="Open quotation mark with solid fill">
            <a:extLst>
              <a:ext uri="{FF2B5EF4-FFF2-40B4-BE49-F238E27FC236}">
                <a16:creationId xmlns:a16="http://schemas.microsoft.com/office/drawing/2014/main" id="{5177D29D-255E-793F-503D-29DFFF45CA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34738" y="1706302"/>
            <a:ext cx="914400" cy="914400"/>
          </a:xfrm>
          <a:prstGeom prst="rect">
            <a:avLst/>
          </a:prstGeom>
        </p:spPr>
      </p:pic>
      <p:pic>
        <p:nvPicPr>
          <p:cNvPr id="24" name="Graphic 23" descr="Open quotation mark with solid fill">
            <a:extLst>
              <a:ext uri="{FF2B5EF4-FFF2-40B4-BE49-F238E27FC236}">
                <a16:creationId xmlns:a16="http://schemas.microsoft.com/office/drawing/2014/main" id="{6C3E3A9C-0F9B-93D3-0657-0F8AC013FEE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01985" y="1706302"/>
            <a:ext cx="914400" cy="914400"/>
          </a:xfrm>
          <a:prstGeom prst="rect">
            <a:avLst/>
          </a:prstGeom>
        </p:spPr>
      </p:pic>
      <p:pic>
        <p:nvPicPr>
          <p:cNvPr id="6" name="Picture 5">
            <a:extLst>
              <a:ext uri="{FF2B5EF4-FFF2-40B4-BE49-F238E27FC236}">
                <a16:creationId xmlns:a16="http://schemas.microsoft.com/office/drawing/2014/main" id="{AECE5356-3B08-E157-AE2B-B276BCF02285}"/>
              </a:ext>
            </a:extLst>
          </p:cNvPr>
          <p:cNvPicPr>
            <a:picLocks noChangeAspect="1"/>
          </p:cNvPicPr>
          <p:nvPr/>
        </p:nvPicPr>
        <p:blipFill>
          <a:blip r:embed="rId7"/>
          <a:srcRect t="1784" b="1784"/>
          <a:stretch/>
        </p:blipFill>
        <p:spPr>
          <a:xfrm>
            <a:off x="8101985" y="5162185"/>
            <a:ext cx="858853" cy="830998"/>
          </a:xfrm>
          <a:prstGeom prst="ellipse">
            <a:avLst/>
          </a:prstGeom>
        </p:spPr>
      </p:pic>
    </p:spTree>
    <p:extLst>
      <p:ext uri="{BB962C8B-B14F-4D97-AF65-F5344CB8AC3E}">
        <p14:creationId xmlns:p14="http://schemas.microsoft.com/office/powerpoint/2010/main" val="8841138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Integris Color Theme">
      <a:dk1>
        <a:srgbClr val="000000"/>
      </a:dk1>
      <a:lt1>
        <a:srgbClr val="FFFFFF"/>
      </a:lt1>
      <a:dk2>
        <a:srgbClr val="392641"/>
      </a:dk2>
      <a:lt2>
        <a:srgbClr val="E8E8E8"/>
      </a:lt2>
      <a:accent1>
        <a:srgbClr val="4F2D98"/>
      </a:accent1>
      <a:accent2>
        <a:srgbClr val="FF8701"/>
      </a:accent2>
      <a:accent3>
        <a:srgbClr val="CD1419"/>
      </a:accent3>
      <a:accent4>
        <a:srgbClr val="741870"/>
      </a:accent4>
      <a:accent5>
        <a:srgbClr val="4F2D98"/>
      </a:accent5>
      <a:accent6>
        <a:srgbClr val="E23D11"/>
      </a:accent6>
      <a:hlink>
        <a:srgbClr val="392641"/>
      </a:hlink>
      <a:folHlink>
        <a:srgbClr val="4F2D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ntegris Powerpoint Template(Final-080125_3)" id="{892E54A0-E921-2D4E-800E-F12AA49FD268}" vid="{0F77C791-7DFE-0443-B8ED-3063D2950A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18068079-6aff-49dc-bc3a-025b61ca3ff3" ContentTypeId="0x01010036DA27A744AD7449805651079D5BA7F4"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F1247B773D7AF42B31268DF6ECBEE93" ma:contentTypeVersion="16" ma:contentTypeDescription="Create a new document." ma:contentTypeScope="" ma:versionID="0156ce5a235a90c9dbd10632deb0cf37">
  <xsd:schema xmlns:xsd="http://www.w3.org/2001/XMLSchema" xmlns:xs="http://www.w3.org/2001/XMLSchema" xmlns:p="http://schemas.microsoft.com/office/2006/metadata/properties" xmlns:ns2="bb3675d7-82db-44b2-9da9-48c6a56c6e92" xmlns:ns3="4e2c1b22-888d-430b-9d68-c33f20129457" targetNamespace="http://schemas.microsoft.com/office/2006/metadata/properties" ma:root="true" ma:fieldsID="99d427b57cd078ac13b5b3fd116c4196" ns2:_="" ns3:_="">
    <xsd:import namespace="bb3675d7-82db-44b2-9da9-48c6a56c6e92"/>
    <xsd:import namespace="4e2c1b22-888d-430b-9d68-c33f2012945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3675d7-82db-44b2-9da9-48c6a56c6e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190cdfe-97b9-45a7-9fbe-812de5b203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e2c1b22-888d-430b-9d68-c33f20129457"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d876f95-37ed-4fc7-ba9d-d61638fbd221}" ma:internalName="TaxCatchAll" ma:showField="CatchAllData" ma:web="4e2c1b22-888d-430b-9d68-c33f201294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5.xml><?xml version="1.0" encoding="utf-8"?>
<p:properties xmlns:p="http://schemas.microsoft.com/office/2006/metadata/properties" xmlns:xsi="http://www.w3.org/2001/XMLSchema-instance" xmlns:pc="http://schemas.microsoft.com/office/infopath/2007/PartnerControls">
  <documentManagement>
    <TaxCatchAll xmlns="4e2c1b22-888d-430b-9d68-c33f20129457" xsi:nil="true"/>
    <lcf76f155ced4ddcb4097134ff3c332f xmlns="bb3675d7-82db-44b2-9da9-48c6a56c6e9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144DF40-E3FC-420F-9BB1-4BE549CC4BFB}">
  <ds:schemaRefs>
    <ds:schemaRef ds:uri="Microsoft.SharePoint.Taxonomy.ContentTypeSync"/>
  </ds:schemaRefs>
</ds:datastoreItem>
</file>

<file path=customXml/itemProps2.xml><?xml version="1.0" encoding="utf-8"?>
<ds:datastoreItem xmlns:ds="http://schemas.openxmlformats.org/officeDocument/2006/customXml" ds:itemID="{BA89A0C5-B2C9-4A01-B468-3048CC8BFEF1}">
  <ds:schemaRefs>
    <ds:schemaRef ds:uri="http://schemas.microsoft.com/sharepoint/v3/contenttype/forms"/>
  </ds:schemaRefs>
</ds:datastoreItem>
</file>

<file path=customXml/itemProps3.xml><?xml version="1.0" encoding="utf-8"?>
<ds:datastoreItem xmlns:ds="http://schemas.openxmlformats.org/officeDocument/2006/customXml" ds:itemID="{FE679086-7808-472B-8B75-8086971FD2E0}"/>
</file>

<file path=customXml/itemProps4.xml><?xml version="1.0" encoding="utf-8"?>
<ds:datastoreItem xmlns:ds="http://schemas.openxmlformats.org/officeDocument/2006/customXml" ds:itemID="{C9DA94CA-BD37-43B9-A266-3CDA92067AB4}">
  <ds:schemaRefs>
    <ds:schemaRef ds:uri="http://schemas.microsoft.com/sharepoint/events"/>
    <ds:schemaRef ds:uri="http://www.w3.org/2000/xmlns/"/>
  </ds:schemaRefs>
</ds:datastoreItem>
</file>

<file path=customXml/itemProps5.xml><?xml version="1.0" encoding="utf-8"?>
<ds:datastoreItem xmlns:ds="http://schemas.openxmlformats.org/officeDocument/2006/customXml" ds:itemID="{0898F2B9-E47E-4A37-957F-9948C5F411FB}">
  <ds:schemaRefs>
    <ds:schemaRef ds:uri="http://schemas.microsoft.com/office/2006/documentManagement/types"/>
    <ds:schemaRef ds:uri="http://www.w3.org/XML/1998/namespace"/>
    <ds:schemaRef ds:uri="http://schemas.openxmlformats.org/package/2006/metadata/core-properties"/>
    <ds:schemaRef ds:uri="http://purl.org/dc/terms/"/>
    <ds:schemaRef ds:uri="http://schemas.microsoft.com/sharepoint/v3/fields"/>
    <ds:schemaRef ds:uri="451613b0-78fc-4346-934d-6a7356ef9039"/>
    <ds:schemaRef ds:uri="http://purl.org/dc/elements/1.1/"/>
    <ds:schemaRef ds:uri="http://schemas.microsoft.com/office/infopath/2007/PartnerControls"/>
    <ds:schemaRef ds:uri="80068821-acfe-45f7-8bbe-0b7db9a97708"/>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6053</TotalTime>
  <Words>2594</Words>
  <Application>Microsoft Office PowerPoint</Application>
  <PresentationFormat>Widescreen</PresentationFormat>
  <Paragraphs>225</Paragraphs>
  <Slides>19</Slides>
  <Notes>18</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Aptos</vt:lpstr>
      <vt:lpstr>Arial</vt:lpstr>
      <vt:lpstr>Arial Nova</vt:lpstr>
      <vt:lpstr>Calibri</vt:lpstr>
      <vt:lpstr>Helvetica</vt:lpstr>
      <vt:lpstr>neue-haas-grotesk-text</vt:lpstr>
      <vt:lpstr>Office Theme</vt:lpstr>
      <vt:lpstr>SBA For Profit </vt:lpstr>
      <vt:lpstr>What we’ll cover today</vt:lpstr>
      <vt:lpstr>About Integris </vt:lpstr>
      <vt:lpstr>PowerPoint Presentation</vt:lpstr>
      <vt:lpstr>PowerPoint Presentation</vt:lpstr>
      <vt:lpstr>Driven by our values</vt:lpstr>
      <vt:lpstr>Endorsements</vt:lpstr>
      <vt:lpstr>Associate Members</vt:lpstr>
      <vt:lpstr>Why our clients trust us</vt:lpstr>
      <vt:lpstr>PowerPoint Presentation</vt:lpstr>
      <vt:lpstr>PowerPoint Presentation</vt:lpstr>
      <vt:lpstr>About our banks  </vt:lpstr>
      <vt:lpstr>Our core solutions</vt:lpstr>
      <vt:lpstr>Marketing</vt:lpstr>
      <vt:lpstr>integrisit.com/resources</vt:lpstr>
      <vt:lpstr>PowerPoint Presentation</vt:lpstr>
      <vt:lpstr>Thought Leadership – Reports / eBooks  </vt:lpstr>
      <vt:lpstr>Event Involvement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Partner Event</dc:title>
  <dc:creator>Debra Schoonfield</dc:creator>
  <cp:lastModifiedBy>Casey Wolfe</cp:lastModifiedBy>
  <cp:revision>5</cp:revision>
  <dcterms:created xsi:type="dcterms:W3CDTF">2025-06-25T14:38:06Z</dcterms:created>
  <dcterms:modified xsi:type="dcterms:W3CDTF">2025-10-13T16:56:16Z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0x0101003F1247B773D7AF42B31268DF6ECBEE93</vt:lpwstr>
  </property>
  <property fmtid="{D5CDD505-2E9C-101B-9397-08002B2CF9AE}" pid="3" name="Compliance Document Type">
    <vt:lpwstr>51;#Templates|2ce6b0c0-a743-4fba-8d7c-8cacc3abad45</vt:lpwstr>
  </property>
  <property fmtid="{D5CDD505-2E9C-101B-9397-08002B2CF9AE}" pid="4" name="xd_ProgID">
    <vt:lpwstr/>
  </property>
  <property fmtid="{D5CDD505-2E9C-101B-9397-08002B2CF9AE}" pid="5" name="MediaServiceImageTags">
    <vt:lpwstr/>
  </property>
  <property fmtid="{D5CDD505-2E9C-101B-9397-08002B2CF9AE}" pid="6" name="ComplianceAssetId">
    <vt:lpwstr/>
  </property>
  <property fmtid="{D5CDD505-2E9C-101B-9397-08002B2CF9AE}" pid="7" name="TemplateUrl">
    <vt:lpwstr/>
  </property>
  <property fmtid="{D5CDD505-2E9C-101B-9397-08002B2CF9AE}" pid="8" name="Integris_x0020_Department">
    <vt:lpwstr>31;#100.00 - Marketing|18147e16-0b5d-4286-9abb-e855d323dc97</vt:lpwstr>
  </property>
  <property fmtid="{D5CDD505-2E9C-101B-9397-08002B2CF9AE}" pid="9" name="Integris Department">
    <vt:lpwstr>31;#100.00 - Marketing|18147e16-0b5d-4286-9abb-e855d323dc97</vt:lpwstr>
  </property>
  <property fmtid="{D5CDD505-2E9C-101B-9397-08002B2CF9AE}" pid="10" name="Visibility">
    <vt:lpwstr>19;#Internal Only|bf41b3fe-e391-4a0a-857b-6b40f6757ec7</vt:lpwstr>
  </property>
  <property fmtid="{D5CDD505-2E9C-101B-9397-08002B2CF9AE}" pid="11" name="_ExtendedDescription">
    <vt:lpwstr/>
  </property>
  <property fmtid="{D5CDD505-2E9C-101B-9397-08002B2CF9AE}" pid="12" name="TriggerFlowInfo">
    <vt:lpwstr/>
  </property>
  <property fmtid="{D5CDD505-2E9C-101B-9397-08002B2CF9AE}" pid="13" name="Published Status">
    <vt:lpwstr/>
  </property>
  <property fmtid="{D5CDD505-2E9C-101B-9397-08002B2CF9AE}" pid="14" name="xd_Signature">
    <vt:lpwstr/>
  </property>
  <property fmtid="{D5CDD505-2E9C-101B-9397-08002B2CF9AE}" pid="15" name="o6c43fcf607f439ca4181c9a1599906a">
    <vt:lpwstr/>
  </property>
  <property fmtid="{D5CDD505-2E9C-101B-9397-08002B2CF9AE}" pid="16" name="Compliance_x0020_Document_x0020_Type">
    <vt:lpwstr>51;#Templates|2ce6b0c0-a743-4fba-8d7c-8cacc3abad45</vt:lpwstr>
  </property>
  <property fmtid="{D5CDD505-2E9C-101B-9397-08002B2CF9AE}" pid="17" name="a462c47850d94ee9a5dd2f8989561f08">
    <vt:lpwstr/>
  </property>
  <property fmtid="{D5CDD505-2E9C-101B-9397-08002B2CF9AE}" pid="18" name="gf6f5795283441eab344a477f2939ec2">
    <vt:lpwstr/>
  </property>
  <property fmtid="{D5CDD505-2E9C-101B-9397-08002B2CF9AE}" pid="19" name="Published_x0020_Status">
    <vt:lpwstr/>
  </property>
  <property fmtid="{D5CDD505-2E9C-101B-9397-08002B2CF9AE}" pid="20" name="pc080388dabc48188e9b12dd052c6ccc">
    <vt:lpwstr/>
  </property>
  <property fmtid="{D5CDD505-2E9C-101B-9397-08002B2CF9AE}" pid="21" name="Service_x0020_Family">
    <vt:lpwstr/>
  </property>
  <property fmtid="{D5CDD505-2E9C-101B-9397-08002B2CF9AE}" pid="22" name="Vanta Visibility">
    <vt:lpwstr/>
  </property>
  <property fmtid="{D5CDD505-2E9C-101B-9397-08002B2CF9AE}" pid="23" name="Vanta Questionnaire">
    <vt:lpwstr/>
  </property>
  <property fmtid="{D5CDD505-2E9C-101B-9397-08002B2CF9AE}" pid="24" name="f49f6ebc5fba401f959c2a093da15f30">
    <vt:lpwstr/>
  </property>
  <property fmtid="{D5CDD505-2E9C-101B-9397-08002B2CF9AE}" pid="25" name="Vanta_x0020_Questionnaire">
    <vt:lpwstr/>
  </property>
  <property fmtid="{D5CDD505-2E9C-101B-9397-08002B2CF9AE}" pid="26" name="ie0d6270260e4e3c851fdaf14362181f">
    <vt:lpwstr/>
  </property>
  <property fmtid="{D5CDD505-2E9C-101B-9397-08002B2CF9AE}" pid="27" name="m69200115b0741119a7858b315753e65">
    <vt:lpwstr/>
  </property>
  <property fmtid="{D5CDD505-2E9C-101B-9397-08002B2CF9AE}" pid="28" name="Service Family">
    <vt:lpwstr/>
  </property>
  <property fmtid="{D5CDD505-2E9C-101B-9397-08002B2CF9AE}" pid="29" name="Category">
    <vt:lpwstr/>
  </property>
  <property fmtid="{D5CDD505-2E9C-101B-9397-08002B2CF9AE}" pid="30" name="g64276e6770b41b1a229ea26a33b9cf3">
    <vt:lpwstr/>
  </property>
  <property fmtid="{D5CDD505-2E9C-101B-9397-08002B2CF9AE}" pid="31" name="Product">
    <vt:lpwstr/>
  </property>
  <property fmtid="{D5CDD505-2E9C-101B-9397-08002B2CF9AE}" pid="32" name="lcf76f155ced4ddcb4097134ff3c332f">
    <vt:lpwstr/>
  </property>
  <property fmtid="{D5CDD505-2E9C-101B-9397-08002B2CF9AE}" pid="33" name="Vanta_x0020_Visibility">
    <vt:lpwstr/>
  </property>
  <property fmtid="{D5CDD505-2E9C-101B-9397-08002B2CF9AE}" pid="34" name="p8779e89fd244dd4bb2d85d4f006cc4d">
    <vt:lpwstr/>
  </property>
  <property fmtid="{D5CDD505-2E9C-101B-9397-08002B2CF9AE}" pid="35" name="_dlc_DocIdItemGuid">
    <vt:lpwstr>a1fe3187-446f-48c2-8503-a82f4088ace4</vt:lpwstr>
  </property>
</Properties>
</file>