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Lst>
  <p:notesMasterIdLst>
    <p:notesMasterId r:id="rId12"/>
  </p:notesMasterIdLst>
  <p:sldIdLst>
    <p:sldId id="1242" r:id="rId3"/>
    <p:sldId id="261" r:id="rId4"/>
    <p:sldId id="1302" r:id="rId5"/>
    <p:sldId id="4204" r:id="rId6"/>
    <p:sldId id="4197" r:id="rId7"/>
    <p:sldId id="4190" r:id="rId8"/>
    <p:sldId id="4199" r:id="rId9"/>
    <p:sldId id="4200" r:id="rId10"/>
    <p:sldId id="420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1136DC-19D6-41BB-AB71-CADE3EA7C659}" v="318" dt="2025-10-06T19:12:36.9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54" autoAdjust="0"/>
    <p:restoredTop sz="83961" autoAdjust="0"/>
  </p:normalViewPr>
  <p:slideViewPr>
    <p:cSldViewPr snapToGrid="0">
      <p:cViewPr>
        <p:scale>
          <a:sx n="75" d="100"/>
          <a:sy n="75" d="100"/>
        </p:scale>
        <p:origin x="320" y="-1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 Target="slides/slide1.xml"/><Relationship Id="rId21" Type="http://schemas.openxmlformats.org/officeDocument/2006/relationships/customXml" Target="../customXml/item3.xml"/><Relationship Id="rId7" Type="http://schemas.openxmlformats.org/officeDocument/2006/relationships/slide" Target="slides/slide5.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llian Belanger" userId="84c19bcc-99e8-4cf4-be85-ffb8c7a0fb47" providerId="ADAL" clId="{90C9ADB4-0E92-416C-8570-875229354762}"/>
    <pc:docChg chg="undo redo custSel addSld delSld modSld sldOrd">
      <pc:chgData name="Jillian Belanger" userId="84c19bcc-99e8-4cf4-be85-ffb8c7a0fb47" providerId="ADAL" clId="{90C9ADB4-0E92-416C-8570-875229354762}" dt="2025-10-06T20:42:59.015" v="14215" actId="20577"/>
      <pc:docMkLst>
        <pc:docMk/>
      </pc:docMkLst>
      <pc:sldChg chg="addSp delSp modSp add del mod modNotesTx">
        <pc:chgData name="Jillian Belanger" userId="84c19bcc-99e8-4cf4-be85-ffb8c7a0fb47" providerId="ADAL" clId="{90C9ADB4-0E92-416C-8570-875229354762}" dt="2025-10-06T19:01:17.417" v="12384" actId="20577"/>
        <pc:sldMkLst>
          <pc:docMk/>
          <pc:sldMk cId="0" sldId="261"/>
        </pc:sldMkLst>
        <pc:spChg chg="mod">
          <ac:chgData name="Jillian Belanger" userId="84c19bcc-99e8-4cf4-be85-ffb8c7a0fb47" providerId="ADAL" clId="{90C9ADB4-0E92-416C-8570-875229354762}" dt="2025-09-25T19:41:03.170" v="524" actId="313"/>
          <ac:spMkLst>
            <pc:docMk/>
            <pc:sldMk cId="0" sldId="261"/>
            <ac:spMk id="10" creationId="{E6D8B3DA-E3A6-6A6C-0782-15061072FD18}"/>
          </ac:spMkLst>
        </pc:spChg>
        <pc:spChg chg="mod">
          <ac:chgData name="Jillian Belanger" userId="84c19bcc-99e8-4cf4-be85-ffb8c7a0fb47" providerId="ADAL" clId="{90C9ADB4-0E92-416C-8570-875229354762}" dt="2025-09-26T14:31:49.364" v="9810" actId="20577"/>
          <ac:spMkLst>
            <pc:docMk/>
            <pc:sldMk cId="0" sldId="261"/>
            <ac:spMk id="13" creationId="{430C8EC9-379F-F602-CFDA-B7AC856249EB}"/>
          </ac:spMkLst>
        </pc:spChg>
        <pc:spChg chg="mod">
          <ac:chgData name="Jillian Belanger" userId="84c19bcc-99e8-4cf4-be85-ffb8c7a0fb47" providerId="ADAL" clId="{90C9ADB4-0E92-416C-8570-875229354762}" dt="2025-09-25T19:28:48.147" v="139" actId="20577"/>
          <ac:spMkLst>
            <pc:docMk/>
            <pc:sldMk cId="0" sldId="261"/>
            <ac:spMk id="47" creationId="{8C864AD9-6E73-4C75-BDAF-DD85A3447D07}"/>
          </ac:spMkLst>
        </pc:spChg>
        <pc:spChg chg="mod">
          <ac:chgData name="Jillian Belanger" userId="84c19bcc-99e8-4cf4-be85-ffb8c7a0fb47" providerId="ADAL" clId="{90C9ADB4-0E92-416C-8570-875229354762}" dt="2025-09-25T19:28:57.676" v="170" actId="20577"/>
          <ac:spMkLst>
            <pc:docMk/>
            <pc:sldMk cId="0" sldId="261"/>
            <ac:spMk id="48" creationId="{8BFFC30A-3449-4EDE-A1CC-92735B1657E4}"/>
          </ac:spMkLst>
        </pc:spChg>
        <pc:spChg chg="mod">
          <ac:chgData name="Jillian Belanger" userId="84c19bcc-99e8-4cf4-be85-ffb8c7a0fb47" providerId="ADAL" clId="{90C9ADB4-0E92-416C-8570-875229354762}" dt="2025-09-25T19:35:59.846" v="197" actId="20577"/>
          <ac:spMkLst>
            <pc:docMk/>
            <pc:sldMk cId="0" sldId="261"/>
            <ac:spMk id="51" creationId="{709720B5-D2D3-4E3E-8FFA-DA85AE14D8F9}"/>
          </ac:spMkLst>
        </pc:spChg>
        <pc:spChg chg="mod">
          <ac:chgData name="Jillian Belanger" userId="84c19bcc-99e8-4cf4-be85-ffb8c7a0fb47" providerId="ADAL" clId="{90C9ADB4-0E92-416C-8570-875229354762}" dt="2025-09-25T19:36:06.837" v="215" actId="20577"/>
          <ac:spMkLst>
            <pc:docMk/>
            <pc:sldMk cId="0" sldId="261"/>
            <ac:spMk id="52" creationId="{07DF4DAF-E75E-4A4F-A4F5-D9E4A695D34D}"/>
          </ac:spMkLst>
        </pc:spChg>
        <pc:picChg chg="add mod modCrop">
          <ac:chgData name="Jillian Belanger" userId="84c19bcc-99e8-4cf4-be85-ffb8c7a0fb47" providerId="ADAL" clId="{90C9ADB4-0E92-416C-8570-875229354762}" dt="2025-09-25T19:28:38.510" v="114" actId="1076"/>
          <ac:picMkLst>
            <pc:docMk/>
            <pc:sldMk cId="0" sldId="261"/>
            <ac:picMk id="5" creationId="{1B69D06A-E4B0-838E-B5BA-EEF50C221DA8}"/>
          </ac:picMkLst>
        </pc:picChg>
        <pc:picChg chg="add mod">
          <ac:chgData name="Jillian Belanger" userId="84c19bcc-99e8-4cf4-be85-ffb8c7a0fb47" providerId="ADAL" clId="{90C9ADB4-0E92-416C-8570-875229354762}" dt="2025-09-25T19:35:50.800" v="180" actId="1076"/>
          <ac:picMkLst>
            <pc:docMk/>
            <pc:sldMk cId="0" sldId="261"/>
            <ac:picMk id="9" creationId="{06B52DBE-3623-7D7D-27EC-836C0B149DA1}"/>
          </ac:picMkLst>
        </pc:picChg>
      </pc:sldChg>
      <pc:sldChg chg="add del">
        <pc:chgData name="Jillian Belanger" userId="84c19bcc-99e8-4cf4-be85-ffb8c7a0fb47" providerId="ADAL" clId="{90C9ADB4-0E92-416C-8570-875229354762}" dt="2025-09-26T12:58:13.812" v="8931" actId="47"/>
        <pc:sldMkLst>
          <pc:docMk/>
          <pc:sldMk cId="2532581717" sldId="272"/>
        </pc:sldMkLst>
      </pc:sldChg>
      <pc:sldChg chg="del">
        <pc:chgData name="Jillian Belanger" userId="84c19bcc-99e8-4cf4-be85-ffb8c7a0fb47" providerId="ADAL" clId="{90C9ADB4-0E92-416C-8570-875229354762}" dt="2025-09-22T12:37:21.184" v="0" actId="47"/>
        <pc:sldMkLst>
          <pc:docMk/>
          <pc:sldMk cId="2825128909" sldId="560"/>
        </pc:sldMkLst>
      </pc:sldChg>
      <pc:sldChg chg="delSp modSp add mod ord modNotesTx">
        <pc:chgData name="Jillian Belanger" userId="84c19bcc-99e8-4cf4-be85-ffb8c7a0fb47" providerId="ADAL" clId="{90C9ADB4-0E92-416C-8570-875229354762}" dt="2025-10-06T17:50:59.459" v="9991" actId="478"/>
        <pc:sldMkLst>
          <pc:docMk/>
          <pc:sldMk cId="573580254" sldId="1242"/>
        </pc:sldMkLst>
        <pc:spChg chg="mod">
          <ac:chgData name="Jillian Belanger" userId="84c19bcc-99e8-4cf4-be85-ffb8c7a0fb47" providerId="ADAL" clId="{90C9ADB4-0E92-416C-8570-875229354762}" dt="2025-09-22T12:40:35.373" v="38" actId="20577"/>
          <ac:spMkLst>
            <pc:docMk/>
            <pc:sldMk cId="573580254" sldId="1242"/>
            <ac:spMk id="2" creationId="{AB07A0AE-036E-F308-33B6-42F55E556A18}"/>
          </ac:spMkLst>
        </pc:spChg>
        <pc:spChg chg="mod">
          <ac:chgData name="Jillian Belanger" userId="84c19bcc-99e8-4cf4-be85-ffb8c7a0fb47" providerId="ADAL" clId="{90C9ADB4-0E92-416C-8570-875229354762}" dt="2025-09-22T12:40:46.178" v="83" actId="20577"/>
          <ac:spMkLst>
            <pc:docMk/>
            <pc:sldMk cId="573580254" sldId="1242"/>
            <ac:spMk id="3" creationId="{128A45AF-96F6-13BF-8402-623594415204}"/>
          </ac:spMkLst>
        </pc:spChg>
        <pc:spChg chg="del">
          <ac:chgData name="Jillian Belanger" userId="84c19bcc-99e8-4cf4-be85-ffb8c7a0fb47" providerId="ADAL" clId="{90C9ADB4-0E92-416C-8570-875229354762}" dt="2025-10-06T17:50:59.459" v="9991" actId="478"/>
          <ac:spMkLst>
            <pc:docMk/>
            <pc:sldMk cId="573580254" sldId="1242"/>
            <ac:spMk id="4" creationId="{C6D9BDFD-36A7-AF5F-FB07-C925C0503A64}"/>
          </ac:spMkLst>
        </pc:spChg>
      </pc:sldChg>
      <pc:sldChg chg="add ord modNotesTx">
        <pc:chgData name="Jillian Belanger" userId="84c19bcc-99e8-4cf4-be85-ffb8c7a0fb47" providerId="ADAL" clId="{90C9ADB4-0E92-416C-8570-875229354762}" dt="2025-10-06T19:05:19.425" v="12663" actId="20577"/>
        <pc:sldMkLst>
          <pc:docMk/>
          <pc:sldMk cId="3135751559" sldId="1302"/>
        </pc:sldMkLst>
      </pc:sldChg>
      <pc:sldChg chg="del">
        <pc:chgData name="Jillian Belanger" userId="84c19bcc-99e8-4cf4-be85-ffb8c7a0fb47" providerId="ADAL" clId="{90C9ADB4-0E92-416C-8570-875229354762}" dt="2025-09-25T18:26:36.963" v="89" actId="47"/>
        <pc:sldMkLst>
          <pc:docMk/>
          <pc:sldMk cId="18404447" sldId="1388"/>
        </pc:sldMkLst>
      </pc:sldChg>
      <pc:sldChg chg="modSp add mod modNotesTx">
        <pc:chgData name="Jillian Belanger" userId="84c19bcc-99e8-4cf4-be85-ffb8c7a0fb47" providerId="ADAL" clId="{90C9ADB4-0E92-416C-8570-875229354762}" dt="2025-10-06T18:23:33.166" v="11369" actId="20577"/>
        <pc:sldMkLst>
          <pc:docMk/>
          <pc:sldMk cId="129790562" sldId="4190"/>
        </pc:sldMkLst>
        <pc:spChg chg="mod">
          <ac:chgData name="Jillian Belanger" userId="84c19bcc-99e8-4cf4-be85-ffb8c7a0fb47" providerId="ADAL" clId="{90C9ADB4-0E92-416C-8570-875229354762}" dt="2025-09-25T20:55:57.482" v="1770" actId="20577"/>
          <ac:spMkLst>
            <pc:docMk/>
            <pc:sldMk cId="129790562" sldId="4190"/>
            <ac:spMk id="3" creationId="{A1D2123A-6E3B-106B-229B-545564CB01C4}"/>
          </ac:spMkLst>
        </pc:spChg>
      </pc:sldChg>
      <pc:sldChg chg="modSp mod modNotesTx">
        <pc:chgData name="Jillian Belanger" userId="84c19bcc-99e8-4cf4-be85-ffb8c7a0fb47" providerId="ADAL" clId="{90C9ADB4-0E92-416C-8570-875229354762}" dt="2025-10-06T20:21:17.133" v="14212" actId="20577"/>
        <pc:sldMkLst>
          <pc:docMk/>
          <pc:sldMk cId="3602469224" sldId="4197"/>
        </pc:sldMkLst>
        <pc:spChg chg="mod">
          <ac:chgData name="Jillian Belanger" userId="84c19bcc-99e8-4cf4-be85-ffb8c7a0fb47" providerId="ADAL" clId="{90C9ADB4-0E92-416C-8570-875229354762}" dt="2025-09-25T20:55:38.839" v="1735" actId="2711"/>
          <ac:spMkLst>
            <pc:docMk/>
            <pc:sldMk cId="3602469224" sldId="4197"/>
            <ac:spMk id="44" creationId="{54314A3B-612F-4EE4-B458-A9B022915937}"/>
          </ac:spMkLst>
        </pc:spChg>
      </pc:sldChg>
      <pc:sldChg chg="modSp add del mod">
        <pc:chgData name="Jillian Belanger" userId="84c19bcc-99e8-4cf4-be85-ffb8c7a0fb47" providerId="ADAL" clId="{90C9ADB4-0E92-416C-8570-875229354762}" dt="2025-09-25T19:48:50.289" v="1113" actId="47"/>
        <pc:sldMkLst>
          <pc:docMk/>
          <pc:sldMk cId="3159919404" sldId="4198"/>
        </pc:sldMkLst>
      </pc:sldChg>
      <pc:sldChg chg="addSp delSp modSp new mod modNotesTx">
        <pc:chgData name="Jillian Belanger" userId="84c19bcc-99e8-4cf4-be85-ffb8c7a0fb47" providerId="ADAL" clId="{90C9ADB4-0E92-416C-8570-875229354762}" dt="2025-10-06T18:05:59.831" v="10656" actId="20577"/>
        <pc:sldMkLst>
          <pc:docMk/>
          <pc:sldMk cId="2526041876" sldId="4199"/>
        </pc:sldMkLst>
        <pc:spChg chg="mod">
          <ac:chgData name="Jillian Belanger" userId="84c19bcc-99e8-4cf4-be85-ffb8c7a0fb47" providerId="ADAL" clId="{90C9ADB4-0E92-416C-8570-875229354762}" dt="2025-09-25T20:56:19.177" v="1806" actId="20577"/>
          <ac:spMkLst>
            <pc:docMk/>
            <pc:sldMk cId="2526041876" sldId="4199"/>
            <ac:spMk id="2" creationId="{2F9EDAB4-B777-07C5-F955-D252E919FA74}"/>
          </ac:spMkLst>
        </pc:spChg>
        <pc:spChg chg="add mod">
          <ac:chgData name="Jillian Belanger" userId="84c19bcc-99e8-4cf4-be85-ffb8c7a0fb47" providerId="ADAL" clId="{90C9ADB4-0E92-416C-8570-875229354762}" dt="2025-09-25T19:54:28.325" v="1143" actId="14100"/>
          <ac:spMkLst>
            <pc:docMk/>
            <pc:sldMk cId="2526041876" sldId="4199"/>
            <ac:spMk id="9" creationId="{7C45D22E-25C1-D38C-7CFF-94811931BD8B}"/>
          </ac:spMkLst>
        </pc:spChg>
        <pc:spChg chg="add mod">
          <ac:chgData name="Jillian Belanger" userId="84c19bcc-99e8-4cf4-be85-ffb8c7a0fb47" providerId="ADAL" clId="{90C9ADB4-0E92-416C-8570-875229354762}" dt="2025-09-25T19:54:39.164" v="1146" actId="14100"/>
          <ac:spMkLst>
            <pc:docMk/>
            <pc:sldMk cId="2526041876" sldId="4199"/>
            <ac:spMk id="10" creationId="{8F0E709B-9696-B23E-AE15-EB2E1E21D89B}"/>
          </ac:spMkLst>
        </pc:spChg>
        <pc:graphicFrameChg chg="add mod modGraphic">
          <ac:chgData name="Jillian Belanger" userId="84c19bcc-99e8-4cf4-be85-ffb8c7a0fb47" providerId="ADAL" clId="{90C9ADB4-0E92-416C-8570-875229354762}" dt="2025-09-26T14:55:17.468" v="9981" actId="1076"/>
          <ac:graphicFrameMkLst>
            <pc:docMk/>
            <pc:sldMk cId="2526041876" sldId="4199"/>
            <ac:graphicFrameMk id="16" creationId="{BB0C41EA-21D3-F9BA-1CC3-F79DFE2E5EB0}"/>
          </ac:graphicFrameMkLst>
        </pc:graphicFrameChg>
        <pc:picChg chg="add mod">
          <ac:chgData name="Jillian Belanger" userId="84c19bcc-99e8-4cf4-be85-ffb8c7a0fb47" providerId="ADAL" clId="{90C9ADB4-0E92-416C-8570-875229354762}" dt="2025-10-06T18:04:14.077" v="10655" actId="1076"/>
          <ac:picMkLst>
            <pc:docMk/>
            <pc:sldMk cId="2526041876" sldId="4199"/>
            <ac:picMk id="3" creationId="{954DFA9B-2A07-560A-ABCF-C66BE68AF305}"/>
          </ac:picMkLst>
        </pc:picChg>
        <pc:picChg chg="add mod">
          <ac:chgData name="Jillian Belanger" userId="84c19bcc-99e8-4cf4-be85-ffb8c7a0fb47" providerId="ADAL" clId="{90C9ADB4-0E92-416C-8570-875229354762}" dt="2025-09-25T19:58:27.282" v="1155" actId="1076"/>
          <ac:picMkLst>
            <pc:docMk/>
            <pc:sldMk cId="2526041876" sldId="4199"/>
            <ac:picMk id="13" creationId="{C731EB70-77B3-507C-D3F2-011BE187E065}"/>
          </ac:picMkLst>
        </pc:picChg>
        <pc:picChg chg="add mod">
          <ac:chgData name="Jillian Belanger" userId="84c19bcc-99e8-4cf4-be85-ffb8c7a0fb47" providerId="ADAL" clId="{90C9ADB4-0E92-416C-8570-875229354762}" dt="2025-10-06T18:04:08.239" v="10651" actId="1076"/>
          <ac:picMkLst>
            <pc:docMk/>
            <pc:sldMk cId="2526041876" sldId="4199"/>
            <ac:picMk id="20" creationId="{104F867D-AE83-91C9-D61E-E54165DE61FA}"/>
          </ac:picMkLst>
        </pc:picChg>
        <pc:picChg chg="add mod">
          <ac:chgData name="Jillian Belanger" userId="84c19bcc-99e8-4cf4-be85-ffb8c7a0fb47" providerId="ADAL" clId="{90C9ADB4-0E92-416C-8570-875229354762}" dt="2025-10-06T18:04:01.159" v="10647" actId="1076"/>
          <ac:picMkLst>
            <pc:docMk/>
            <pc:sldMk cId="2526041876" sldId="4199"/>
            <ac:picMk id="1026" creationId="{8C5C02C9-DCE2-F5F8-666D-B975869BF608}"/>
          </ac:picMkLst>
        </pc:picChg>
        <pc:picChg chg="add del mod">
          <ac:chgData name="Jillian Belanger" userId="84c19bcc-99e8-4cf4-be85-ffb8c7a0fb47" providerId="ADAL" clId="{90C9ADB4-0E92-416C-8570-875229354762}" dt="2025-10-06T18:03:46.848" v="10640" actId="1076"/>
          <ac:picMkLst>
            <pc:docMk/>
            <pc:sldMk cId="2526041876" sldId="4199"/>
            <ac:picMk id="1028" creationId="{3719D7DB-0491-9737-91B6-38800DC5E20D}"/>
          </ac:picMkLst>
        </pc:picChg>
        <pc:picChg chg="add mod">
          <ac:chgData name="Jillian Belanger" userId="84c19bcc-99e8-4cf4-be85-ffb8c7a0fb47" providerId="ADAL" clId="{90C9ADB4-0E92-416C-8570-875229354762}" dt="2025-10-06T18:04:07.400" v="10650" actId="1076"/>
          <ac:picMkLst>
            <pc:docMk/>
            <pc:sldMk cId="2526041876" sldId="4199"/>
            <ac:picMk id="1032" creationId="{3E36C424-076E-0A49-D554-02C9D198EA93}"/>
          </ac:picMkLst>
        </pc:picChg>
        <pc:picChg chg="add mod">
          <ac:chgData name="Jillian Belanger" userId="84c19bcc-99e8-4cf4-be85-ffb8c7a0fb47" providerId="ADAL" clId="{90C9ADB4-0E92-416C-8570-875229354762}" dt="2025-10-06T18:04:02.603" v="10648" actId="1076"/>
          <ac:picMkLst>
            <pc:docMk/>
            <pc:sldMk cId="2526041876" sldId="4199"/>
            <ac:picMk id="1042" creationId="{331DAC73-E75B-8EC9-4108-441BBA967F82}"/>
          </ac:picMkLst>
        </pc:picChg>
        <pc:picChg chg="add mod">
          <ac:chgData name="Jillian Belanger" userId="84c19bcc-99e8-4cf4-be85-ffb8c7a0fb47" providerId="ADAL" clId="{90C9ADB4-0E92-416C-8570-875229354762}" dt="2025-10-06T18:04:04.858" v="10649" actId="1076"/>
          <ac:picMkLst>
            <pc:docMk/>
            <pc:sldMk cId="2526041876" sldId="4199"/>
            <ac:picMk id="1044" creationId="{26A3A83E-5CED-89EA-38A7-A7231F0915D9}"/>
          </ac:picMkLst>
        </pc:picChg>
        <pc:picChg chg="add mod">
          <ac:chgData name="Jillian Belanger" userId="84c19bcc-99e8-4cf4-be85-ffb8c7a0fb47" providerId="ADAL" clId="{90C9ADB4-0E92-416C-8570-875229354762}" dt="2025-10-06T18:03:48.876" v="10641" actId="1076"/>
          <ac:picMkLst>
            <pc:docMk/>
            <pc:sldMk cId="2526041876" sldId="4199"/>
            <ac:picMk id="1046" creationId="{385CB6DB-80B2-670C-2E24-44D399ED1213}"/>
          </ac:picMkLst>
        </pc:picChg>
        <pc:picChg chg="add mod">
          <ac:chgData name="Jillian Belanger" userId="84c19bcc-99e8-4cf4-be85-ffb8c7a0fb47" providerId="ADAL" clId="{90C9ADB4-0E92-416C-8570-875229354762}" dt="2025-10-06T18:03:44.459" v="10639" actId="1076"/>
          <ac:picMkLst>
            <pc:docMk/>
            <pc:sldMk cId="2526041876" sldId="4199"/>
            <ac:picMk id="1048" creationId="{447D11A7-1E7C-9600-223F-3595087B5FBC}"/>
          </ac:picMkLst>
        </pc:picChg>
        <pc:picChg chg="add mod">
          <ac:chgData name="Jillian Belanger" userId="84c19bcc-99e8-4cf4-be85-ffb8c7a0fb47" providerId="ADAL" clId="{90C9ADB4-0E92-416C-8570-875229354762}" dt="2025-10-06T18:04:11.595" v="10653" actId="1076"/>
          <ac:picMkLst>
            <pc:docMk/>
            <pc:sldMk cId="2526041876" sldId="4199"/>
            <ac:picMk id="1050" creationId="{4DF7C0F6-CD0B-A83E-0D66-1E6A5F606022}"/>
          </ac:picMkLst>
        </pc:picChg>
        <pc:cxnChg chg="add mod">
          <ac:chgData name="Jillian Belanger" userId="84c19bcc-99e8-4cf4-be85-ffb8c7a0fb47" providerId="ADAL" clId="{90C9ADB4-0E92-416C-8570-875229354762}" dt="2025-09-25T20:02:59.475" v="1211" actId="1076"/>
          <ac:cxnSpMkLst>
            <pc:docMk/>
            <pc:sldMk cId="2526041876" sldId="4199"/>
            <ac:cxnSpMk id="15" creationId="{EA8646F5-B73B-9CE8-0920-B64A959EE84E}"/>
          </ac:cxnSpMkLst>
        </pc:cxnChg>
      </pc:sldChg>
      <pc:sldChg chg="addSp modSp new mod modNotesTx">
        <pc:chgData name="Jillian Belanger" userId="84c19bcc-99e8-4cf4-be85-ffb8c7a0fb47" providerId="ADAL" clId="{90C9ADB4-0E92-416C-8570-875229354762}" dt="2025-10-06T20:42:59.015" v="14215" actId="20577"/>
        <pc:sldMkLst>
          <pc:docMk/>
          <pc:sldMk cId="2579190361" sldId="4200"/>
        </pc:sldMkLst>
        <pc:spChg chg="mod">
          <ac:chgData name="Jillian Belanger" userId="84c19bcc-99e8-4cf4-be85-ffb8c7a0fb47" providerId="ADAL" clId="{90C9ADB4-0E92-416C-8570-875229354762}" dt="2025-10-06T18:49:12.334" v="12302" actId="27636"/>
          <ac:spMkLst>
            <pc:docMk/>
            <pc:sldMk cId="2579190361" sldId="4200"/>
            <ac:spMk id="2" creationId="{957E7372-FD89-A2B4-5B27-944F6B5F60A2}"/>
          </ac:spMkLst>
        </pc:spChg>
        <pc:spChg chg="mod">
          <ac:chgData name="Jillian Belanger" userId="84c19bcc-99e8-4cf4-be85-ffb8c7a0fb47" providerId="ADAL" clId="{90C9ADB4-0E92-416C-8570-875229354762}" dt="2025-10-06T18:50:20.231" v="12369" actId="207"/>
          <ac:spMkLst>
            <pc:docMk/>
            <pc:sldMk cId="2579190361" sldId="4200"/>
            <ac:spMk id="3" creationId="{07E02F8E-4801-2BC4-3C3E-0354F75EE29E}"/>
          </ac:spMkLst>
        </pc:spChg>
        <pc:spChg chg="add mod">
          <ac:chgData name="Jillian Belanger" userId="84c19bcc-99e8-4cf4-be85-ffb8c7a0fb47" providerId="ADAL" clId="{90C9ADB4-0E92-416C-8570-875229354762}" dt="2025-10-06T18:42:12.152" v="11739" actId="14100"/>
          <ac:spMkLst>
            <pc:docMk/>
            <pc:sldMk cId="2579190361" sldId="4200"/>
            <ac:spMk id="4" creationId="{70B6F95B-6EA6-1EBC-8143-2FA0D5C14514}"/>
          </ac:spMkLst>
        </pc:spChg>
        <pc:spChg chg="add mod">
          <ac:chgData name="Jillian Belanger" userId="84c19bcc-99e8-4cf4-be85-ffb8c7a0fb47" providerId="ADAL" clId="{90C9ADB4-0E92-416C-8570-875229354762}" dt="2025-10-06T18:47:48.761" v="11998" actId="1076"/>
          <ac:spMkLst>
            <pc:docMk/>
            <pc:sldMk cId="2579190361" sldId="4200"/>
            <ac:spMk id="5" creationId="{5F965683-D729-08A1-4941-0CB7F572DB1A}"/>
          </ac:spMkLst>
        </pc:spChg>
        <pc:spChg chg="add mod">
          <ac:chgData name="Jillian Belanger" userId="84c19bcc-99e8-4cf4-be85-ffb8c7a0fb47" providerId="ADAL" clId="{90C9ADB4-0E92-416C-8570-875229354762}" dt="2025-10-06T20:42:59.015" v="14215" actId="20577"/>
          <ac:spMkLst>
            <pc:docMk/>
            <pc:sldMk cId="2579190361" sldId="4200"/>
            <ac:spMk id="6" creationId="{A0DF3620-6F97-0B88-D727-5644537C6AE7}"/>
          </ac:spMkLst>
        </pc:spChg>
        <pc:picChg chg="add mod">
          <ac:chgData name="Jillian Belanger" userId="84c19bcc-99e8-4cf4-be85-ffb8c7a0fb47" providerId="ADAL" clId="{90C9ADB4-0E92-416C-8570-875229354762}" dt="2025-09-25T22:09:41.596" v="2137" actId="1076"/>
          <ac:picMkLst>
            <pc:docMk/>
            <pc:sldMk cId="2579190361" sldId="4200"/>
            <ac:picMk id="2050" creationId="{E96239E6-39A0-0919-C523-090BD0FA27AE}"/>
          </ac:picMkLst>
        </pc:picChg>
        <pc:picChg chg="add mod">
          <ac:chgData name="Jillian Belanger" userId="84c19bcc-99e8-4cf4-be85-ffb8c7a0fb47" providerId="ADAL" clId="{90C9ADB4-0E92-416C-8570-875229354762}" dt="2025-09-25T22:08:56.205" v="2122" actId="1076"/>
          <ac:picMkLst>
            <pc:docMk/>
            <pc:sldMk cId="2579190361" sldId="4200"/>
            <ac:picMk id="2054" creationId="{5BC1BC53-8BE4-0B8C-C097-4BD197D34B99}"/>
          </ac:picMkLst>
        </pc:picChg>
        <pc:picChg chg="add mod">
          <ac:chgData name="Jillian Belanger" userId="84c19bcc-99e8-4cf4-be85-ffb8c7a0fb47" providerId="ADAL" clId="{90C9ADB4-0E92-416C-8570-875229354762}" dt="2025-09-25T22:09:19.301" v="2130" actId="14100"/>
          <ac:picMkLst>
            <pc:docMk/>
            <pc:sldMk cId="2579190361" sldId="4200"/>
            <ac:picMk id="2056" creationId="{9B019933-441E-3BB3-7528-0AC8383787D3}"/>
          </ac:picMkLst>
        </pc:picChg>
        <pc:picChg chg="add mod">
          <ac:chgData name="Jillian Belanger" userId="84c19bcc-99e8-4cf4-be85-ffb8c7a0fb47" providerId="ADAL" clId="{90C9ADB4-0E92-416C-8570-875229354762}" dt="2025-09-25T22:08:13.674" v="2103" actId="14100"/>
          <ac:picMkLst>
            <pc:docMk/>
            <pc:sldMk cId="2579190361" sldId="4200"/>
            <ac:picMk id="2060" creationId="{6649B5AC-C894-4B8F-A0CC-95A6BC0F08AB}"/>
          </ac:picMkLst>
        </pc:picChg>
        <pc:picChg chg="add mod">
          <ac:chgData name="Jillian Belanger" userId="84c19bcc-99e8-4cf4-be85-ffb8c7a0fb47" providerId="ADAL" clId="{90C9ADB4-0E92-416C-8570-875229354762}" dt="2025-09-25T22:09:33.138" v="2134" actId="14100"/>
          <ac:picMkLst>
            <pc:docMk/>
            <pc:sldMk cId="2579190361" sldId="4200"/>
            <ac:picMk id="2062" creationId="{15153D7C-13FC-0377-108F-281CA701CE01}"/>
          </ac:picMkLst>
        </pc:picChg>
        <pc:picChg chg="add mod">
          <ac:chgData name="Jillian Belanger" userId="84c19bcc-99e8-4cf4-be85-ffb8c7a0fb47" providerId="ADAL" clId="{90C9ADB4-0E92-416C-8570-875229354762}" dt="2025-09-25T22:08:57.429" v="2123" actId="1076"/>
          <ac:picMkLst>
            <pc:docMk/>
            <pc:sldMk cId="2579190361" sldId="4200"/>
            <ac:picMk id="2064" creationId="{B260E302-7885-6DB4-6BD2-91C2FD3B9815}"/>
          </ac:picMkLst>
        </pc:picChg>
      </pc:sldChg>
      <pc:sldChg chg="add modNotesTx">
        <pc:chgData name="Jillian Belanger" userId="84c19bcc-99e8-4cf4-be85-ffb8c7a0fb47" providerId="ADAL" clId="{90C9ADB4-0E92-416C-8570-875229354762}" dt="2025-10-06T19:16:03.204" v="14050" actId="20577"/>
        <pc:sldMkLst>
          <pc:docMk/>
          <pc:sldMk cId="3401571381" sldId="4201"/>
        </pc:sldMkLst>
      </pc:sldChg>
      <pc:sldChg chg="modSp add del mod">
        <pc:chgData name="Jillian Belanger" userId="84c19bcc-99e8-4cf4-be85-ffb8c7a0fb47" providerId="ADAL" clId="{90C9ADB4-0E92-416C-8570-875229354762}" dt="2025-09-25T18:27:41.678" v="95" actId="47"/>
        <pc:sldMkLst>
          <pc:docMk/>
          <pc:sldMk cId="3610651287" sldId="4201"/>
        </pc:sldMkLst>
      </pc:sldChg>
      <pc:sldChg chg="new del">
        <pc:chgData name="Jillian Belanger" userId="84c19bcc-99e8-4cf4-be85-ffb8c7a0fb47" providerId="ADAL" clId="{90C9ADB4-0E92-416C-8570-875229354762}" dt="2025-10-06T17:52:13.267" v="10018" actId="47"/>
        <pc:sldMkLst>
          <pc:docMk/>
          <pc:sldMk cId="3407250097" sldId="4202"/>
        </pc:sldMkLst>
      </pc:sldChg>
      <pc:sldChg chg="modSp add del mod modNotesTx">
        <pc:chgData name="Jillian Belanger" userId="84c19bcc-99e8-4cf4-be85-ffb8c7a0fb47" providerId="ADAL" clId="{90C9ADB4-0E92-416C-8570-875229354762}" dt="2025-10-06T18:29:02.088" v="11370" actId="47"/>
        <pc:sldMkLst>
          <pc:docMk/>
          <pc:sldMk cId="180205933" sldId="4203"/>
        </pc:sldMkLst>
        <pc:spChg chg="mod">
          <ac:chgData name="Jillian Belanger" userId="84c19bcc-99e8-4cf4-be85-ffb8c7a0fb47" providerId="ADAL" clId="{90C9ADB4-0E92-416C-8570-875229354762}" dt="2025-10-06T17:52:29.630" v="10044" actId="20577"/>
          <ac:spMkLst>
            <pc:docMk/>
            <pc:sldMk cId="180205933" sldId="4203"/>
            <ac:spMk id="3" creationId="{5D3EBE23-F190-92FB-772F-DBDED475FE0C}"/>
          </ac:spMkLst>
        </pc:spChg>
        <pc:graphicFrameChg chg="mod">
          <ac:chgData name="Jillian Belanger" userId="84c19bcc-99e8-4cf4-be85-ffb8c7a0fb47" providerId="ADAL" clId="{90C9ADB4-0E92-416C-8570-875229354762}" dt="2025-10-06T17:57:17.529" v="10291"/>
          <ac:graphicFrameMkLst>
            <pc:docMk/>
            <pc:sldMk cId="180205933" sldId="4203"/>
            <ac:graphicFrameMk id="6" creationId="{C98B9999-25B0-F7B7-FAEF-AE2E8CCF7280}"/>
          </ac:graphicFrameMkLst>
        </pc:graphicFrameChg>
      </pc:sldChg>
      <pc:sldChg chg="addSp delSp modSp new mod modNotesTx">
        <pc:chgData name="Jillian Belanger" userId="84c19bcc-99e8-4cf4-be85-ffb8c7a0fb47" providerId="ADAL" clId="{90C9ADB4-0E92-416C-8570-875229354762}" dt="2025-10-06T19:23:14.227" v="14063" actId="20577"/>
        <pc:sldMkLst>
          <pc:docMk/>
          <pc:sldMk cId="2442492007" sldId="4204"/>
        </pc:sldMkLst>
        <pc:spChg chg="del">
          <ac:chgData name="Jillian Belanger" userId="84c19bcc-99e8-4cf4-be85-ffb8c7a0fb47" providerId="ADAL" clId="{90C9ADB4-0E92-416C-8570-875229354762}" dt="2025-10-06T17:59:16.089" v="10544"/>
          <ac:spMkLst>
            <pc:docMk/>
            <pc:sldMk cId="2442492007" sldId="4204"/>
            <ac:spMk id="2" creationId="{CDD7E63B-954D-2045-F42C-F29ECA79BE3F}"/>
          </ac:spMkLst>
        </pc:spChg>
        <pc:spChg chg="del mod">
          <ac:chgData name="Jillian Belanger" userId="84c19bcc-99e8-4cf4-be85-ffb8c7a0fb47" providerId="ADAL" clId="{90C9ADB4-0E92-416C-8570-875229354762}" dt="2025-10-06T17:59:45.698" v="10546"/>
          <ac:spMkLst>
            <pc:docMk/>
            <pc:sldMk cId="2442492007" sldId="4204"/>
            <ac:spMk id="3" creationId="{99DF7B60-4BCA-D6CA-5979-861CDF3CC613}"/>
          </ac:spMkLst>
        </pc:spChg>
        <pc:spChg chg="add mod">
          <ac:chgData name="Jillian Belanger" userId="84c19bcc-99e8-4cf4-be85-ffb8c7a0fb47" providerId="ADAL" clId="{90C9ADB4-0E92-416C-8570-875229354762}" dt="2025-10-06T17:59:16.089" v="10544"/>
          <ac:spMkLst>
            <pc:docMk/>
            <pc:sldMk cId="2442492007" sldId="4204"/>
            <ac:spMk id="4" creationId="{5518B394-7205-1271-6293-CE6950EEEF7E}"/>
          </ac:spMkLst>
        </pc:spChg>
        <pc:spChg chg="add del mod">
          <ac:chgData name="Jillian Belanger" userId="84c19bcc-99e8-4cf4-be85-ffb8c7a0fb47" providerId="ADAL" clId="{90C9ADB4-0E92-416C-8570-875229354762}" dt="2025-10-06T18:02:08.057" v="10606" actId="478"/>
          <ac:spMkLst>
            <pc:docMk/>
            <pc:sldMk cId="2442492007" sldId="4204"/>
            <ac:spMk id="5" creationId="{BCF606D4-E888-9D8E-BCE2-BF4AFCBAE90D}"/>
          </ac:spMkLst>
        </pc:spChg>
        <pc:spChg chg="add del mod">
          <ac:chgData name="Jillian Belanger" userId="84c19bcc-99e8-4cf4-be85-ffb8c7a0fb47" providerId="ADAL" clId="{90C9ADB4-0E92-416C-8570-875229354762}" dt="2025-10-06T18:02:18.316" v="10611" actId="478"/>
          <ac:spMkLst>
            <pc:docMk/>
            <pc:sldMk cId="2442492007" sldId="4204"/>
            <ac:spMk id="11" creationId="{26BB98EA-503C-1BA3-52D6-F02C77504088}"/>
          </ac:spMkLst>
        </pc:spChg>
        <pc:spChg chg="add mod">
          <ac:chgData name="Jillian Belanger" userId="84c19bcc-99e8-4cf4-be85-ffb8c7a0fb47" providerId="ADAL" clId="{90C9ADB4-0E92-416C-8570-875229354762}" dt="2025-10-06T18:11:03.650" v="11263" actId="20577"/>
          <ac:spMkLst>
            <pc:docMk/>
            <pc:sldMk cId="2442492007" sldId="4204"/>
            <ac:spMk id="12" creationId="{D2FB4B76-2CC2-9653-1FDC-292202A46348}"/>
          </ac:spMkLst>
        </pc:spChg>
        <pc:picChg chg="add mod">
          <ac:chgData name="Jillian Belanger" userId="84c19bcc-99e8-4cf4-be85-ffb8c7a0fb47" providerId="ADAL" clId="{90C9ADB4-0E92-416C-8570-875229354762}" dt="2025-10-06T18:02:39.751" v="10615" actId="1076"/>
          <ac:picMkLst>
            <pc:docMk/>
            <pc:sldMk cId="2442492007" sldId="4204"/>
            <ac:picMk id="9" creationId="{CC2327D4-904E-4A69-3AAB-6C0FA328A79C}"/>
          </ac:picMkLst>
        </pc:picChg>
      </pc:sldChg>
      <pc:sldMasterChg chg="addSldLayout delSldLayout">
        <pc:chgData name="Jillian Belanger" userId="84c19bcc-99e8-4cf4-be85-ffb8c7a0fb47" providerId="ADAL" clId="{90C9ADB4-0E92-416C-8570-875229354762}" dt="2025-09-26T12:58:13.812" v="8931" actId="47"/>
        <pc:sldMasterMkLst>
          <pc:docMk/>
          <pc:sldMasterMk cId="3926300057" sldId="2147483660"/>
        </pc:sldMasterMkLst>
        <pc:sldLayoutChg chg="del">
          <pc:chgData name="Jillian Belanger" userId="84c19bcc-99e8-4cf4-be85-ffb8c7a0fb47" providerId="ADAL" clId="{90C9ADB4-0E92-416C-8570-875229354762}" dt="2025-09-22T12:37:21.184" v="0" actId="47"/>
          <pc:sldLayoutMkLst>
            <pc:docMk/>
            <pc:sldMasterMk cId="3926300057" sldId="2147483660"/>
            <pc:sldLayoutMk cId="3238867704" sldId="2147483672"/>
          </pc:sldLayoutMkLst>
        </pc:sldLayoutChg>
        <pc:sldLayoutChg chg="del">
          <pc:chgData name="Jillian Belanger" userId="84c19bcc-99e8-4cf4-be85-ffb8c7a0fb47" providerId="ADAL" clId="{90C9ADB4-0E92-416C-8570-875229354762}" dt="2025-09-25T18:27:25.082" v="92" actId="47"/>
          <pc:sldLayoutMkLst>
            <pc:docMk/>
            <pc:sldMasterMk cId="3926300057" sldId="2147483660"/>
            <pc:sldLayoutMk cId="157366044" sldId="2147483675"/>
          </pc:sldLayoutMkLst>
        </pc:sldLayoutChg>
        <pc:sldLayoutChg chg="del">
          <pc:chgData name="Jillian Belanger" userId="84c19bcc-99e8-4cf4-be85-ffb8c7a0fb47" providerId="ADAL" clId="{90C9ADB4-0E92-416C-8570-875229354762}" dt="2025-09-25T18:27:41.678" v="95" actId="47"/>
          <pc:sldLayoutMkLst>
            <pc:docMk/>
            <pc:sldMasterMk cId="3926300057" sldId="2147483660"/>
            <pc:sldLayoutMk cId="253749443" sldId="2147483675"/>
          </pc:sldLayoutMkLst>
        </pc:sldLayoutChg>
        <pc:sldLayoutChg chg="del">
          <pc:chgData name="Jillian Belanger" userId="84c19bcc-99e8-4cf4-be85-ffb8c7a0fb47" providerId="ADAL" clId="{90C9ADB4-0E92-416C-8570-875229354762}" dt="2025-09-25T18:26:34.002" v="88" actId="47"/>
          <pc:sldLayoutMkLst>
            <pc:docMk/>
            <pc:sldMasterMk cId="3926300057" sldId="2147483660"/>
            <pc:sldLayoutMk cId="3551503455" sldId="2147483675"/>
          </pc:sldLayoutMkLst>
        </pc:sldLayoutChg>
        <pc:sldLayoutChg chg="add del">
          <pc:chgData name="Jillian Belanger" userId="84c19bcc-99e8-4cf4-be85-ffb8c7a0fb47" providerId="ADAL" clId="{90C9ADB4-0E92-416C-8570-875229354762}" dt="2025-09-25T19:25:53.553" v="102" actId="47"/>
          <pc:sldLayoutMkLst>
            <pc:docMk/>
            <pc:sldMasterMk cId="3926300057" sldId="2147483660"/>
            <pc:sldLayoutMk cId="2036662067" sldId="2147483676"/>
          </pc:sldLayoutMkLst>
        </pc:sldLayoutChg>
        <pc:sldLayoutChg chg="del">
          <pc:chgData name="Jillian Belanger" userId="84c19bcc-99e8-4cf4-be85-ffb8c7a0fb47" providerId="ADAL" clId="{90C9ADB4-0E92-416C-8570-875229354762}" dt="2025-09-26T12:58:13.812" v="8931" actId="47"/>
          <pc:sldLayoutMkLst>
            <pc:docMk/>
            <pc:sldMasterMk cId="3926300057" sldId="2147483660"/>
            <pc:sldLayoutMk cId="4214067414" sldId="2147483677"/>
          </pc:sldLayoutMkLst>
        </pc:sldLayoutChg>
      </pc:sldMaster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empyreansolutions-my.sharepoint.com/personal/jillian_belanger_empyreansolutions_com/Documents/WORK/Heat%20Map.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Sheet1!$A$3:$A$49</cx:f>
        <cx:nf>Sheet1!$A$2</cx:nf>
        <cx:lvl ptCount="47" name="State">
          <cx:pt idx="0">Alabama </cx:pt>
          <cx:pt idx="1">Arkansas</cx:pt>
          <cx:pt idx="2">Arizona</cx:pt>
          <cx:pt idx="3">California</cx:pt>
          <cx:pt idx="4">Colorado </cx:pt>
          <cx:pt idx="5">Connecticut</cx:pt>
          <cx:pt idx="6">Deleware</cx:pt>
          <cx:pt idx="7">Florida</cx:pt>
          <cx:pt idx="8">Georgia</cx:pt>
          <cx:pt idx="9">Hawaii</cx:pt>
          <cx:pt idx="10">Iowa</cx:pt>
          <cx:pt idx="11">Idaho</cx:pt>
          <cx:pt idx="12">Illinois</cx:pt>
          <cx:pt idx="13">Indiana</cx:pt>
          <cx:pt idx="14">Kansas</cx:pt>
          <cx:pt idx="15">Kentucky </cx:pt>
          <cx:pt idx="16">Louisiana</cx:pt>
          <cx:pt idx="17">Massachusetts</cx:pt>
          <cx:pt idx="18">Maryland</cx:pt>
          <cx:pt idx="19">Maine</cx:pt>
          <cx:pt idx="20">Michigan</cx:pt>
          <cx:pt idx="21">Minnesota</cx:pt>
          <cx:pt idx="22">Missouri</cx:pt>
          <cx:pt idx="23">Mississippi</cx:pt>
          <cx:pt idx="24">Montana</cx:pt>
          <cx:pt idx="25">North Carolina</cx:pt>
          <cx:pt idx="26">New Hampshire </cx:pt>
          <cx:pt idx="27">North Dakota</cx:pt>
          <cx:pt idx="28">Nebraska</cx:pt>
          <cx:pt idx="29">New Jersey </cx:pt>
          <cx:pt idx="30">New Mexico</cx:pt>
          <cx:pt idx="31">Nevada</cx:pt>
          <cx:pt idx="32">New York</cx:pt>
          <cx:pt idx="33">Ohio </cx:pt>
          <cx:pt idx="34">Oklahoma</cx:pt>
          <cx:pt idx="35">Oregon</cx:pt>
          <cx:pt idx="36">Pennsylvania</cx:pt>
          <cx:pt idx="37">Rhode Island</cx:pt>
          <cx:pt idx="38">South Carolina</cx:pt>
          <cx:pt idx="39">South Dakota</cx:pt>
          <cx:pt idx="40">Tennessee</cx:pt>
          <cx:pt idx="41">Texas</cx:pt>
          <cx:pt idx="42">Utah</cx:pt>
          <cx:pt idx="43">Virginia</cx:pt>
          <cx:pt idx="44">Vermont</cx:pt>
          <cx:pt idx="45">Washington</cx:pt>
          <cx:pt idx="46">Wisconsin </cx:pt>
        </cx:lvl>
      </cx:strDim>
      <cx:numDim type="colorVal">
        <cx:f>Sheet1!$B$3:$B$49</cx:f>
        <cx:nf>Sheet1!$B$2</cx:nf>
        <cx:lvl ptCount="47" formatCode="General" name="# of Clients ">
          <cx:pt idx="0">1</cx:pt>
          <cx:pt idx="1">5</cx:pt>
          <cx:pt idx="2">3</cx:pt>
          <cx:pt idx="3">28</cx:pt>
          <cx:pt idx="4">7</cx:pt>
          <cx:pt idx="5">5</cx:pt>
          <cx:pt idx="6">3</cx:pt>
          <cx:pt idx="7">21</cx:pt>
          <cx:pt idx="8">5</cx:pt>
          <cx:pt idx="9">3</cx:pt>
          <cx:pt idx="10">5</cx:pt>
          <cx:pt idx="11">1</cx:pt>
          <cx:pt idx="12">12</cx:pt>
          <cx:pt idx="13">6</cx:pt>
          <cx:pt idx="14">6</cx:pt>
          <cx:pt idx="15">2</cx:pt>
          <cx:pt idx="16">4</cx:pt>
          <cx:pt idx="17">19</cx:pt>
          <cx:pt idx="18">8</cx:pt>
          <cx:pt idx="19">3</cx:pt>
          <cx:pt idx="20">5</cx:pt>
          <cx:pt idx="21">3</cx:pt>
          <cx:pt idx="22">8</cx:pt>
          <cx:pt idx="23">5</cx:pt>
          <cx:pt idx="24">2</cx:pt>
          <cx:pt idx="25">3</cx:pt>
          <cx:pt idx="26">1</cx:pt>
          <cx:pt idx="27">4</cx:pt>
          <cx:pt idx="28">2</cx:pt>
          <cx:pt idx="29">9</cx:pt>
          <cx:pt idx="30">3</cx:pt>
          <cx:pt idx="31">2</cx:pt>
          <cx:pt idx="32">18</cx:pt>
          <cx:pt idx="33">3</cx:pt>
          <cx:pt idx="34">5</cx:pt>
          <cx:pt idx="35">3</cx:pt>
          <cx:pt idx="36">13</cx:pt>
          <cx:pt idx="37">2</cx:pt>
          <cx:pt idx="38">4</cx:pt>
          <cx:pt idx="39">4</cx:pt>
          <cx:pt idx="40">11</cx:pt>
          <cx:pt idx="41">21</cx:pt>
          <cx:pt idx="42">4</cx:pt>
          <cx:pt idx="43">8</cx:pt>
          <cx:pt idx="44">1</cx:pt>
          <cx:pt idx="45">7</cx:pt>
          <cx:pt idx="46">7</cx:pt>
        </cx:lvl>
      </cx:numDim>
    </cx:data>
  </cx:chartData>
  <cx:chart>
    <cx:title pos="t" align="ctr" overlay="0">
      <cx:tx>
        <cx:txData>
          <cx:v>Current Client Presence   </cx:v>
        </cx:txData>
      </cx:tx>
      <cx:txPr>
        <a:bodyPr spcFirstLastPara="1" vertOverflow="ellipsis" horzOverflow="overflow" wrap="square" lIns="0" tIns="0" rIns="0" bIns="0" anchor="ctr" anchorCtr="1"/>
        <a:lstStyle/>
        <a:p>
          <a:pPr algn="ctr" rtl="0">
            <a:defRPr/>
          </a:pPr>
          <a:r>
            <a:rPr lang="en-US" sz="2000" b="1" i="0" u="none" strike="noStrike" baseline="0" dirty="0">
              <a:solidFill>
                <a:sysClr val="windowText" lastClr="000000">
                  <a:lumMod val="65000"/>
                  <a:lumOff val="35000"/>
                </a:sysClr>
              </a:solidFill>
              <a:latin typeface="Aptos Narrow" panose="02110004020202020204"/>
            </a:rPr>
            <a:t>Current Client Presence   </a:t>
          </a:r>
        </a:p>
      </cx:txPr>
    </cx:title>
    <cx:plotArea>
      <cx:plotAreaRegion>
        <cx:series layoutId="regionMap" uniqueId="{2F4D477A-83A5-49F9-A287-EC2E9F105270}">
          <cx:tx>
            <cx:txData>
              <cx:f>Sheet1!$B$2</cx:f>
              <cx:v># of Clients </cx:v>
            </cx:txData>
          </cx:tx>
          <cx:dataId val="0"/>
          <cx:layoutPr>
            <cx:geography cultureLanguage="en-US" cultureRegion="US" attribution="Powered by Bing">
              <cx:geoCache provider="{E9337A44-BEBE-4D9F-B70C-5C5E7DAFC167}">
                <cx:binary>7H1pc9u4tu1fSeXzo5sYCAKnTt+qJiV5iO3EsZOTzheWYjucCc7Tr7+LluTYbCV26vrWK9d7SiqO
JUHYwMKeN7b+fd3/6zq5XZdv+jTJqn9d93++Deo6/9cff1TXwW26rg7S8LrUlf5eH1zr9A/9/Xt4
ffvHTbnuwsz/g5qE/3EdrMv6tn/7X//Gp/m3+lRfr+tQZxfNbTl8vK2apK5+8drel96sb9IwW4RV
XYbXNfnz7V/J+ts6Xb95++Y2q8N6uBry2z/fPnrX2zd/zD/rH/O+SUBa3dxgLKMHthCcUmq/fZPo
zN8+b0hxILnJGDWp2jx2k56vUwzckrJ7ch8ld3Ssb27K26rCUu5+Phj4iGw8f/r2zbVusnraLh87
9+fbT1lY3968uazX9W319k1YaXfzBldPtH+6vFvsH483/L/+PXsCy5898wCT+V499dI/IFklugxv
1r/ah99DhMoDS1kW4czcPMgMGHrApc04lds3sN3cG2CeQdB+YO4HzoBZvU5g/hNW1zqrwuwFuYXz
A8GUspgw75niEdOoA5tRoKf2Y3NP0w6y57PNg6EzfP5z/CoZ568yXmfVGnz9YrKMH0ilpMmItUFH
PuYcBc5hiliWJTecZe3m3oq0Z1C0n3V+rGWGzV8fXyU2i9vktluXt7v92XdMJ6n2vyhX3wehfknO
NQ84kCfK3nLu7GxI6EFTMchVe3M2ZlJ1IudXu7H/XGxGzc7E+6NXeSb+KsNRZy+o6Bg/oIpRKgnf
sOvMAiGEHMA0sZSwxB0mUIQbUbFj1ycJ2o/K/UpmwPz19VUCc3irSz98SWDogeCSSq7IfguEHXDO
mc3NrRyd8cozCNoPzP3AGTCHf71KYNx1En7XZfai2NgH1OJCKKL2YkOIOhDEpjbhZJ/Z/jya9sPz
cOwMIfd1IvThNsuqIWnXL4oRN2GHAKItd5gmBNdDK9G2DySTUtkPdNFDwfZcqvaj9Hj0DKcPrxMn
V8PLWt+8pEHA5AFsRcsyOd3PSKZ1YHFbMjGTbjtadspon220H5kfI2eouO9fp3zTWXZ7XYfXTf2r
zfg995eTA8u2iMWYtRcXG4Yag3IidGa9u8+j5mfQPFjKHJ2rV4nO0bpbh+HLAXOnWExpm0w8Fmcw
qw8sak98xO8gg7h7KM6eJmQ/JrtxMziOXqe7e67LOnizWMe6Xu/2Z5/o+E1usWGKCWZKgrDE3WOG
jQm/R0xW9tYaULu5Nzb0c6naj9Dj0TOczhevkm2OdfeS+NAD0+bCsvmGNUwok4emgGIHk5gTZMs6
JnjrIe88Rc1+XDajZngcv07V/z5O1oFOXxATBnElGdhmq2Dm5pmygckUXLXte556iMlzKNqPy4+R
M2zev3udvHIDaHYH9gWEGT9gUpk23bkusxgNIQi/IrRqS3Om+4+fImQ/HtthMzCOX6fgOguvg9Bf
Zy+Kh7S5rWy5VR4zPKQFU8xU4JLt6zPh9RyK9gPzY+QMm7PXqfyPkyTMdFi9IDbmAQGfwD3ZBs+g
2B8qFqkOCJeCWXIbC58p/udQtB+bHyNn2By/zjzRcXYTrl80rqkOJobgcpdmmOl8ZFbhvoBrkFu9
e8yF2dME/QSZ3cA5MOevUru8e+n0kETilNt0irvcPchjllES6sckyB9tWQbx6Id6/2l69sOyGzdD
5d3l60QFW9Jcx8ML5mYYDC5qUymsbanBP/UMlbZtM7LNqs4Y5t2WpB1c+yyRn0BzP3IOzt+vEpxT
3YTVC0sz80BJ5AGE+OFBPlQ0iiDYSSTSONvEGt/BsPEwn0XSfnQeDJ3Bc/o6fZmzdVWtr4Omuq3r
l7QF6AEi/sjHwBrbJ9hs5NFMC7U8cibRnk3Pfnxmw2cYnb1WjMohWWc3u1O8T5j8XoxmijRDvkGr
PNY3tkDKmSAFqrYmHOyEh/rmbP00JT8DZjdyjsnrdG0+35apzurd9vzPIUEdj2lbFH9mthmiy0JQ
oYTcxtNmquYZlOyH5H7gDJHPV69S0Zytw+z2BfGwDhiSmtx6YHo9VDJCHVAiCEcsbROS4bu5N0rm
SXL2g7IdNoPkbPkqITm/7d4crdO8CsLy9gWtM84OhLSg/XcJmTnLTAkbW1BlbjPS9DE2j+javbSP
hfdjNBs+w+r8ddbSnIVVNf3N8/BXO/KbegaZMYoEzb3HP9M3CAmgkoYi4bn1O/8RrnkWUftherSi
GUhnl6+Soc5C5ASrl03XCMg5hdLeXW3A3AXlB0Qh9Ix8ze5cbAXcc2j5GTL3y5jj8jrjAtNR0035
kpwDz1/YCNfwbcETdv+h+pkKR+F+2mSXRZtZBc+h6Gfg7NYyx+Z1lgScwUx70WAatw/guEx1m/sT
aMSEVOMWoYLNbYKnSfkJJruBc0hep6m2SdK661IjBr3eiZV9Cvg31Q3SaAzJGAspgLvHrHzTRgRa
WkwKsanenKc2n0/Xfpjm42donbuvUumc334r11X8gjhNBTUoB2Sw0TbRgblwUweI7yAsutNJM+H2
HIp+gtD9WubYvFYLu12/5E0fpg6YJTi8nv016YQIWGxgIVtuSglhLTwMEJzfPkXPz3DZjJuj8vmV
ckz35uS2rG5fMiSNEk5U1Ji46bPfIrCRiYahjZt/2xKBmfKZvJYNUTvI9gncn8HzY+wcopNXC9HZ
bR9ev2CxAG4PcAqpRvhWrM3cUmKKA4IyDoXaqB0G25onYPM0NT/HZjd2js3Zq8Xmb13Guz3ad05/
zzDg9AAxTcqnu6N3jxkytnUAL9RESGEbzJn5oRPvPEXRz9HZjJxj8/erxOZ9eevrlyzoYEBGCpQF
iK3YeuznEGoe4HIcMVH4vDsPG555mpL9iOzGzfB4//FV4vExwL3jN8fVy+YHYKAJKnFrFJcX7x6z
9CfSNxaBBTBdhbp7gJ8emgHPpWo/Qo9Hz3D6ePwqcbrUDWpt/xdcHvCPiXQNJVurYCbZ5HTxA7ei
cHNtg9RMsj2frv1YzcfP0Lp0XyVa/1kjZJ359YtKOtRFE8IsW25rOGfO6UbS4ZbbLuQzsxGeR9N+
lB6OnSH0n79eJUKbc/fiteuw4BiMAGQPNtwyxwi165SZiJeKmXX9XHr24/N49Ayhy8WrQOj6l40y
NtphY8k9eufvNgdRqIQGE+Gu515LTqkD1EvhhtQugz3Dada/4+dk7QdqNvzRSl5Hc5Cr2/5FGxwQ
XOZgkkPBbPCA1HoUp0ZAAVY3Ctx+FFI9tBSeJGc/DtthM065+vIqOOUR1Wihc4Urn+hHc3u7M6L+
5w4PLhRIjh03t2EacxZhQ8En44xO13LvYXsMyzNI+hk090MfLRTrfJ3JnU/1OnhBZMAQKIxCdnp7
12OGzF2LARvFa1TMTLWn6NgPx2bUDIlPV6+SUT6H6CrwoveipzpPQqVCrm2j8OeOjjyYLk1buAKy
eX3m6DyHov24/Bg5w+bz/yWD7OeNU+6bdS3W9Xp51+XrQU+qX796t3j0HpsN3XqLewXdRg4d3/z5
VkoGdXLfPGz6jEduJnrC4Ebpj54wP8bcrqv6z7cG4jow1tC2CkXWBBAL1B90t7uXYIkLS6JvATfB
jW/fZNN9SPQfQ/aB4QlbMRiCaN0DDq0m9w0voV4bRryF0lMLza4o7s7tFvhBJwMiI/e7sf39Tdak
H3SY1dWfb1Gv8vZNvnnfRKrF1RRyImhqRqTCNSNh4vXr9Ue4HtPb/08ctUFERlUcDWIIvtRRneUL
kbOucfox1W5vl2m9yovhQ6Lp2LlJ0Lq4I6bczDPzVdSGWeSMbCRfvLBJAyfLYuGGyuxu+1oYC4kP
d6XHYifx6w+ZNAynbJKv3CjlgjVhvsp8VR0OzPSXZa/E4GATwyMvtazLqO6y076vx/MksurOkY05
HtlF5XHXi9LyBJcH40Wjvd4x7CRw6qAsHKZE+a4vysgRKUsco7eiww7EUYeVIj+2x9A71kZZf8yU
z0/KKvwa2YXxJUxS48ovMuHwos8OG0X9Ze7nzMlllb8f+0ou0r66aKV/YxkxFulhpSSgF5wO8Uqp
OFgMFjOcyM/qQ9OPv+clCzvHVLVeZOZYL608HFe0qPNVMWL2oKUXgvWmE9r1Wa0L5jSUXoREXnlt
c0Y8lTlBn112xUhO+y6PnCTOWofKbvonPdVDespl/sVLa+qOpO5P4sH/qoR3LArdOgljF/EQfy2s
NnJsrS/7yBj/jpPMXOQsCBaxzJtVYw6tG4aZiyN41TNv6dmRcGJPTCQUjrDw0aro2aE92uZ7FhvG
qm5jfelXKvmsh4Z/Jj3LDlmW5G7he2wliOydrK4LJzDT79WYf0DkZjzyuHFS86FYa07Kq1zVrROE
HmUuy5NlJ2n+IemsI0+O0pFWXbwf2qD8wmN5JapQH+q+DA9JNfinwovt5WgrcqQKIZdlIj8lY24U
DmfdJ597/glPdWW7tl+lF1R5zbVhFmXm2oXJLmqasPM0LAKy6GjQS0cHxbhMguySGaRfsjIrgwXV
7GOV1GpVSS9bMBYI1wPnOFHYhosgMVq3TftCHZYFy+NjPyfE8cNBOxGxpFPLVuhzSvrmne8bdbPq
SsP6ZPMufMdTYX7lWPiiGurQTcOIhgsLe6lXRJZe6bB+MN91Q2HVxzoyLceyonr4bmTWaBzKUmvv
+6Ds7iyhJQscP+PxMrFDVjok8d08jcjlw3aAj0TEtc6HMvSDbQvG+1//60qn+HvXx+rHk1MHxx+/
4S7apvXjL9+F1jVTpLSav2kS9Pef9aMT4SRd79tnzcT1plnkTtT9zovPE/Rwt6F4fy7o9zRSmATo
ZthO1pMDGzIUYp7C/Zu6MfyQ9QxlaBDlJu5pclxzmtTAVtgjM4DQMpo3CHiUSuI/98IeCTcIZWgI
Zlmos8GVgt8R9mhHNBP26JCIHIRJ4SvZsP3oTNhbdECRrw7bI7S8JAsahMkyGDPlWnX9ZRDxN2lC
ZuQaIitreuXGkaicvh/iE0ni3DVreSVbGZ8YSR2f9U1y2kpeObYhzmlRMicxjcyxo1a5EBA9JHY2
rjhLzUUxCdNAFmqVKyN0lWiUayt6kXutuTADL3MiLuMlKeze8QnmNHyzdSOSYU6zMBdRXH1pE3XV
WKF2ilxTV1jRN2Hk5iJJ8faYjK2rW7s8ztvyC5FB7o5Wy5xotIxl6tmfjc78GDHyrS0xvbDyL4lG
jyK/Zk6v7dCFpXxBAlk5NMN6RN7XS7MsvggSKacu7czpDCwPGpO6fQo52hr2cVnKY8j7eulV2JpW
eUu/TpkzRvF3Ghu9IwS2UsuyWpgFPjRpsQU89j9hCdgGUx6nKOhaeCXe1Zqgoc25sQw8WjlNQPVR
xMt8pRM/WYhC4NWYX3SyqZfTyIh70glVA81LReb4A7YgTxj0TE3GC18nFwrdfZZJhSkTf7TeWRw6
JusYXTYFCGK5iBfm6H+KK9U7nt3IhdLZ9yEr9FHBSupa3hAvunigvqMS/9pLDIJ9UFcoda2XdzK/
MqPIDdIIANcSAtVsqVtGqrrypBefFlBGbm4k4yofobU7id1jFSbtLPtYEuPq7pCExSAXAy+qRW7j
HJCBXaStDN3SVFedJK1LY/yTmtZFG4IoP4r5MTNKtSJRUy20n/Yntqrpss2nU1TjvbiVex5WJF4U
uqJLezI+hCd6bBMOVpOkuQvL4hzn+XuvYubg9o50ki78hvZ3wH7Eb5Fn9U5LjGzR1bJy7VZjTIpd
qkguF9TOxzOzqJRbVuWXO7xTX2ZOm+BY1R3W6wc4MraCBaKLInAaIZMTk/jfweQ41QLvlQFOp7Rx
VPTEC35RD5+SAL8KGX1jBISA86TT5nF43mC7cL/lahiBfFeAT2y78046mY5ngQ3uUHb1xY7xgcIG
wrLBYZLgxrvNyHIwRWfgrXmcfkt1R5eeaRcnCa2sJfdwaJO48k6GTJGPaRXlLs27yOlKGAaszvPV
mFK6LGNtLtKSY0vNFjT4QfVOVkZ/6AtKTlnhhW5Rj3QZ22DKoWOnYRdlTtZonLIML/ZdFp9BzZsL
ZkIQwB5MlrBWkqUJPjGTNrxoA+v8jr1YNI5HJmnosueJhGkHg0I3kXbMFHDzQMUnfmBmh73J4mVL
JjaMpXbvsDVSLN/wslPRwiD0CY5AlhfKZR325u6Uj3Y8rnReqsPKhwod0kStBAuSRWfAhLk7ANMJ
B4tfhHyEZTNAjKkW/M1HNR7dwVw3HQMf4Bj1Ma2XbUS8dR5axpEVYKmjgbmyhhhHnmKQXlb4LRzw
n47E3/0Y9KE7KuSKAW5OWa1cmhHvxCyb7NQOzf7c6q1D2UXfDFgVMGlh/HoxnXQ9OKIZTePIt8Cn
erTI6WAHamULHLIsZdmpUSnMnkF82VGK26MQDmTMnLDnhypIKsc0enwY6VqXV0y4dm2yRVlalVPQ
qjzuBMxbO2vlog9T88jUFlsaiQ+h6BMItw7QGXasDr2GXgSo4D0cSTYc5jWESc7b1rUKLNtrQULX
EHCRneujVEKCpXbCNrKJqp4u75i2DUXrGj6sbVIHH6wSR6K0+AUdouFQeIZ0rFpPaqfDYSr6fFWJ
EPjpxFwEhQl3QPD+vLHj74pb2JoBHHC310JZ8SJO8ZENAa48E/GS93W1MFCK5yTcKhw7MbwPlIzp
QugiOZRe8b2w8XTaREswfQ5jDvKEG0m4ImV5LU3DWmYG8V1d2J9TzfUyNoIPRtec27qOHNZJ/2QI
ez9yjKRKyEI0g7mkcadNJ+sN0SzGZPwaW0naOiiZ4WKJ64SV4YxjGX2jke4XJI+U5YYmvbL8OFlU
Eob+2eBXzUnYmYCQmZ7vOZ5PeLOMzCJyAh3WHwKfC893BIw/e1VWfRu5Q1yby35QZbUceZATVxSF
cZJ7zdqotb6pVHvNQ1M3js/6+LssmDEKSIlxrFyI/+6ozkq9Umncq9wpjYK5eVSC5yPeGgsfqmhB
ifTOVKdHY5WwrKvOYxpI+zhTvEqP6mGsjS+Dz1s3aPw2OfUCxWqnLBMi3GKIi/DcagUdlj7NPONj
1sB8CGyB4NC9KbbHjYWF9MiJnTo/IwTMhLBNgVAK7K6HTmyiDDpyXTZHdjgMh+UYfA9jKBeWyaum
1AzHClzHQ5z0X8+LcNg/50W/AZMKaU73DB/PqwZ4gKrOmyPS3Qk78CAL45usM2Knz+Pvv54N8YB/
zmYLIqZWICZiQo9nGzvf4OGYNUfJgAMyWQIq9oylb1TmZl3b+Mp2Qzdxgodm+EOr/P9JJwC3qegv
wz27W+s/AkTbIVsPQHF00UGmAa1yLM4VKuPvPQBi3tn5FAcU5vdU3/jDAwCSu/COQAM+5MpxpJiQ
yPH9lsWPsq/HZwbNe6FW0K+PCFRMIp47OzOFV8sk8nvxLqW5JC4VNukWgnRDV7hNZeRw2G06ek3n
xCnT3rnOBmK5pWXC0FqMNePkMtGFaaQnVSVY2S+NsS+5dyS9BgzesBZ6xC7gi5/HARfSXqVlm/Lu
vDbjMOidgdodh94xRO2v6grW+mkLi+869ruLmoe25xJq2C4PhL1KUBg1rKrCX+R0HC4NOSL+MdYB
VEChoO8LhyoajYeUlJV5mvUksdyoMkvDsRHKqY6SQjbFh8jw4suy8NTfVTKyAJZa0RC3hJ2dvxNw
9L2lHtQXAx1ENKYYxLjsVULDwxz9ETKHDVm6ZDqU72PEg/4uYG8tDKW7r2HLow+jVdsr3QyQ22VQ
1k7U0r52NAuguWpt5IfxmCbHUZMEX0VlFV9oxah2iA7VtVbyOumHc2mWUei0cToc4x/vrG0Eex9a
oXmklE2WdcSU28NWwnuYKi6aKAs61xwGc1F3fhs6PLdVCrtIl9BrHiJmHbHao8wYU+i+pvrcB6l3
TMuhOxxHe7hQFR1ODBUVpTOEtDcczzPCoyCJwhucB+siituWLVtNjfdBmsnD3hLlUaV7ctp5dXYV
jHZ4OMpGf9Ajt9229wPtclnTM2619D+GTiruiIKy95r7zULliXZT9Cw4bkMyvktqa2gXYQMNRmjW
LA0EvuBKef2KISp3lPCo1+7gFeNXY0jzlQwT47AIi/GYB3S8NlNqHwewuy9Hc/DOG6PAt0sYfpMe
8tEY3vfNKFpCVn3Layogbrc/65jyNjgzLJrnDfRraoeFU7SKZ+VJlFd+l52kXtUlemHXXhGpFS2N
j9IgsjOdtkuqblzCIyXm9Z3s/v8SdW8+/Yd4pFMM4l6V/yN8Pktmz8ZthaqATETgAv3ioOHvQuU7
oYrc4ZQ8gcDEPUw0AJYwDLZRFdSHMRTsbeMwUKVbAUtw75xRXJ1RBPX/Cj2Bfyekwh6Hz6cZUTSj
BGHURkPBu9jNI8uDRGVGuti6lcSrG7WkOYfj65p5G46fLavJ4zWi3Va1yoqhGviipr0V9K6hPfOb
n5U8M1xN+9g+UYE1NItYGVlx1Kk0qc4SK82NwdFxb+XfrLgGtywMIZKIub5tc3Jr94jEfkyC3k7W
Ulq5d81SVohzX4QFXP+UhBVI4Tns7PcBMRFQX/iJVca5ozsrTU+JPRQg2U9TMryjcCWi70bVaox5
AOnWmHiYZEDFygO7BY0WTdS9KtT0T+1/sV04EQ/3yCZp2AQikLdep7OoOKpTnnCwf1uV9tFY+XXY
uWOYo210Ynoh9Va/nn6Kuj2ef7qlxlB6i7pnpAXUzDocIyYrYYrwJiIxi+Gpa2YhlqoUNYpoVfad
X9aLMqh9HjgGN8Y8+9BxNiDaQ/goOnZSiyCrYkcjVF+Sc5QsFnjt10ROe/AwDTOFDeFlTscctXII
Bz7eo24Y+7AcrfjIzowytlw7TW32VZRxUGYb427zfS974PjnVNzE7QmYrJxCFk9lRA/hSD2aDo0v
/COcV6M+bq1YM9PpaZHix69X9dj6wJcGoPAC/baQ20RV88Rsj6fqg9CgQcmMG2GUrUkX/mj7drFK
JK8xV1bWQsBJMr0aFZf3QmTPEmcnbpoXOTebIsFNcXN0Pm/eDNrWBpM3Phz9SiDClifVl4B7NPOd
Lgqb8H3m4cuOaicINNLgTywbRt4DMKdl25OJh+pVbiGNbk/b8iCn5lttaJh9wG6QmkJgxrU6U1jr
zXbrMbST89AgmpyxuBiay7gyzTFwUA6YPAnAY5cBlFgU5XyoXp7uOKOvwwwAuD1mNMSZd+2pMbPK
Q13kqTcsDS+t1HA4yLIHKr/e+38uHjdzBPpIovXNVBY6szgDO/CSaDDLGy46yK7VQMRI4pVVdk3F
l6H0uPhaNtj1wqkEjudXjVxUqZZtqM28e+IgkJl8xgYoE1Umk/hBF0V0sppBocbIUnltfEN/ADs1
jvoaLnTgpL0O8L1KTRfxkbthWg00d3pFGaiCMRY0l2kuosFFCKDMLlUapGDDwtIl/Zgi51l9+/We
PfZfkRhGDyf0QsWNTTR5BrfMWLLpPFmaxdh/68u6xCEwm9jEZpl9xyzD6UvWGpc5RRAJTFN3E7tm
Ye43v7tZuFqFtqzMRL0BR+J5ToZEQKgeKqG/ZYllQDNFkMlj57SDWQ/WO4YwSbyu/AZfGJNGVgY9
UeZpSawjaURGGzsFwph3+mwIMCoLx6R9x/s41+kTwnLyoh4xGCqJUS4BZ0VSICzETFr2rMtylY3s
W+VRYaTLqK7ypPlQjHWYZ25XDAWIM+y0xWt6KFI9LGQ8DsZll+fecaVK+ERuOsKwfJcGRVZ7TobU
uFe7DRyf5KNIlT+mLmWqh6CnRjSQ7MQcVYJPjUOvK4onBAaBk/loQSiDQghYCSgBC808rZnEwMnM
ijZr86+2pa3IcuHcWziKntcoVbpktA0oLG/YSM+k4XituZPeOfEkXuq7molihQDl0ww98yEhRpHL
QpmAIoTinsQ/jkXcx1XqBTr/mpfgomLJqljyM0oCNrxjVTNgO5TXJuPnNOiHwUYCo+yKwIXA78RH
vxg946hMeTR+Lo2mEucyFJPZ0/MWQdjDuLEmeHTFFI7Q0NpW+zEvo3j8PCYi7mLHTJJJFYfYfQCk
MxXgSYbE5vhZpigQ8BxmRQN+VKPp13KRWxWrVsJuJuzi3g9hNhV30yvpGwMqCXQf4SM0TCJQHhrZ
ZPHUuZXG674SWZGvVFuS9pIzJMJOyzJGkjZJ0pKmCF16aX/kc5gMf2cy8/jn1kS2IF3a0of11BaZ
huH1a9kwF+HYfRtNd1FRylErAkf+sQRj3oBcHTyrryNJq9KHojbtvHI6HenkmDVFB0Hx6xnn0ghd
y7mJqN5ka0N3z2esSrMKupR1f7OxmQ5j1/BJ/NHKjqG8RVtY4qsXsRGHsKNNXflnd5Uv5RNcPtW/
PGIKhu/gozYUF24UImU5dVh/qEZHhlIEQ4n0c8qzFLm6WjeWcauLoIA0CuIqI8vSs3X4oa2kD4mT
B5b2lz7c01Y7aJ3XJa1TU794l3hSXPYMVQODU3VEtB9raZhIXVhjr9/hEJmBE5ncC3MHPjWZmD0w
cQ51G8C6OPaiuJ44v0VM5/30nYH54LC4ZH17+OuNn8s1iWZk5lR1R+++YQFFQY9XHAsvyLqisj+1
TWbCNLfKksI0b+Hwdg6HkcWPAtL1OLZ9rBh++PWdvW6IfDrSrEHk3Lv0ejEdaVqEY1oehTllk4gs
xsokqwKJyAo+vTXE4DqvSydPgQzIKH0ubVKAjX69pCl89hBECQtIQm1CqgFBVOjORHXBsnTUUUY/
yTpg4K0alTUgoDZYM7HuHR+jQHQAbV7QTywOWTmJlDIvoGiMgMA5Ib01PaWLGJfEExXZ/Cjskmkf
iqHT4twrerwrDNi0xMFHTngVG3bJVrksW1YhM5XlWO4TS5tZmViags1OETJEeR6HvfcYrbqPiZ00
evjE/HaSVHVZ4Ggh8B/q69qUMc2cAeU942ebZpN+TA1NAEgv0sQflmMqCIJiihlN9wlWaont6Gxk
qbMT1o6QJlloKBwx3iX5JN0aiM2jEEk6iLUaFgkmDGvPxG/wHAm2IvU5tqKu7cCoXStpIrBEgIgZ
ftvszyQKpzv2v7K0ZzyKzAVKq6EiLAln2vyHqUu6kYtBFMZVm9oa0mFj3iJB0LexC3858LOnxMLE
9j9cJTQrRVMLdF1CIBXVbwJW0+NtNyMNEzLv7auqITgh9YC2guEhdD/2h0c51xbSVobukclP2IAN
T1ovg8kCoYdd6so+qT/YyHp50cqruYQwAEO2H0vUlEMDpAYYv+4zKKotbH7RZdjKPpEZeAVcNMHh
x/0EhBGFBD/UEKn2o6lRgxQeWnEM3RSLevK+f73bfFauNy1+UgIQEmj7DSto7tnAHKxQHNEPV0Ew
iMRz6iZmyIIhZRSdCyRBymFZBCh2k46iVEUBMjEIqZ2YScN6y8lh7RjvSj81+BmK2GzmFp3u/Wsz
TMyjzmu4WMR2ppMbHiVj+THVIsW3vY4k6d7zlpj9uJBRpiwEZGE/Vihz6izZnpdF4PUaNXdmipyw
WRK1yLJSETfq66b0HN3LYkQCK2tL3rt+j5hj7LRj2Q2J0xtWxKMVIukNvxRJPXDfNXvSdM1hrrqA
TOFaz6+P68CGZebaY9KNI5x1HMX8uI8Hr3GKKo/EqlW2zxZWavTjVSc0DT83PPG9BUN4kLgD/FM9
OMKvK7VQIe1i17cS/wiFPDWqBcxufIeyO9M8JB0K+1ZIqcjAXOaxTvmnwWr92PiktNn3V33ds/rM
qOrM+AiNYTc3VilE+Wm0Wz/TqJ3RJKguVD8m8aEXImazGjWXqXYUvGwauHY5VoX8RtJIZjcBzXXb
L3BUhuJWNXXXmW6cdBWJjmovKyxkwWPTSsShlxqxOFfENuL4sBU5rZLgNpAZq7HLPWGy5Gcj0y2O
9IjoeB5c4Ls6a2Eus4znuX3cKC8MktPM6uPCX0b/zd6XNUeKa+v+IiIYxKDHC2Sm00N6KrvL9UKU
q2ojCQSSQCDx689HufbdXb0juu95vx0dndF2OhMJaWmtb1gs7bwut2vatJwfGyJXmz41Q5zocyYI
a4sj1koG0aZathDpZz8VfKUl2KdMzzVrzCb8eW2ngPHTCto0G6uOrgQBdlHcpp/HwGbpdMbiANhb
rQnSluhiFbIuyGl8UrjsvgcygZf544cB5z1+BzKD4Ou2cSL6fbOaxsu1yIxq46vIBUGeV16knc1P
bhCR7MsUFCXOxTANOIbTJikOla+u8XhMKeh3RtP23q9qVfmDaAKx9se8S4JYnTvrabHcZyJJOS01
pTsmkZs5Zd1r3gIh324I6UFEHAKvEbLvELU1S2+CpDF5fxtxzaP+QYhVFM1hFQgE7WHk6JxgKoSs
/ZL8EvRhfAhb5rmuQ9UJCF6HGaTy8DkGE4rvk6Kn9MW2hdaVQR2MmY0Ly3GCVFHG9g/B9SNlKbWm
e05P2ITRV4pFQ5IdBVv3GUsgxMLLOLE5eB5kvod8ssxtkVd0nUcsgG1AvnGaqZF4n/oYKptT8BSl
FkCHcpwlU4Nv61mEInOI+H57IgUIPv0j6t0+zwOhAghZYAODWxEMXcHID61R0Oij4RyZVgW9js91
xQuW2gB3kFhtX2cxWD5gvgK2jSdmNxK5u0Lk+yVz3Gm1PWdYWfiGBL/S703g9gWWmWC/86kP8LOe
yn1qliXCW3HEFnrFNSx4wi3G+Gs8xiSJfgeMCFq6Sp0as+cuJVAGVGSlAIBKlbMIc/Fr9TTbRPGR
uQj2wTVgsPGiLVaNqX7luDTd0v3/kint7pKQm+D511QHH2//9yR/vA9IQdzd5bGSuIBoAM/x3vFM
cXPiQ+IxaB1veMh22cZJy8NnFODtSMv040aN2zJjqaHytqY9DxH1TVpGHVt8dk+lHTFLSyx7vCVW
wNhMBZgDeouyC/2e9LYS/aOxR/M21O/0YwZHhR2EuPYxJhZz1GiVGodsja68LfbqPPy4tR/LA+ra
HvOTEY6/OKR5vw/eQQ+OddpGZv8aBooOP/TgAnP2sgWc2PkaI0326f1YSJv1FleJQe6fEnEz4e/g
o0uwuqaZ7Zf+MaHBtm74n7FPRpIfgjAdOnHeoJ506tTuiFZ4WLkdsaepaHfkY1pxf/mSx/o9ytoB
y2dKkbFi8AZ6n+x+AkK/f2C87C9kaQu8QPC8bwe5pfv1DzZr2fpioahrOWTnBT6X6SRqk6tu8nk0
3yQfa4WLic756deUU7EYXI7jSYcPwQkw4suF4h3O+SXSWxa+IHMTxVIrHcwDr8KpbfDlqWB4BGI9
9wrYZg/AAJANbhOz53xs9+1scb7iZ523mSiOHZJF568TOvVuvJrJGEpZ9ZTs8pFmgqL4HNHI4v1s
1hNekDSm/UVqi/96uQJES0MQgUGpwVD0l6WbG4ACqxH49oi14/KaDY1DFdB4SP3neqUI5eLoEh0j
whSG9bY49BJHrDy4YGjodE4pjir3FmZOIN60/Th23dUvkFzMPTPiaFmPevebJxO6XlwpwTAdp+Tn
ntFj0WPCpmbtmu01YcW4zi8acqw1u5o/hu5oO2GKEuW2DiMCIwxdWraFEaLcbKDmGOrIqX3VAK/a
l/gHflpM3YoZgE5sH+/MeYwXgwWO92sOKDQoeb8BV6Yk7gZaArLwmbxLFGQ9Q535aK9hlxTc9/Mv
kGWL0t40Rzto08TnFnwkPmP7gN4alOVADXVKOuClTdSh9JUStdNQzT2AifRGdtm+n2ZovUEttF0x
I1QmWeNx5k0ekUYcUdnuk2d5skMFMSQwYBhEP7T4c7QsxijfVqRnTXC9NpMx/EITsYOUUL8h/ORd
k2TzI0T00jcH14jAs2O2qrSfakAXkBCUOUCg7Atp4SPRJQ5Dipu/BWTDqLJB7seGTJt9uZnYRFh8
HzMp5hFIdMJDnizX65ZCKPvYbXYNQJ9vM1CFTUHI+QXxFusrWNWGGRDwkezLSA0Bgj/Kyx2l6qFi
2rEACpGh+pJRz3T0Tlyf9Zcs08o3RxKP0xz8a+WRcM0BJ1rSp+XUA/8OqqKPcvMKRHLt5k9hq0Xb
QnnvE+ae1hy5jf5OF77o+A3CNkATJ9PZRdIKip+pe92IjclYQouAgqOco2hETgl5BgUZjlUuBY2r
BT8M8qWEpg75Z/1rJB/3UisBgLhCuym/D+tnuOn7ZY9/1Ld7NEH2v29ePsn9HcNP9L4R8f6zNAoD
vMNDgIuXJgE6IQ+o3Hdug/eNwlZukS02l232kToIbNR9V1K5/+bXkkVOiUhE4QbHrz7w8D2cBm1l
nDdJXkaxCYsHy/J2Hcs1HICeE781ND6veth3eRtsOxw4gf3CC0FaNp/1FmJ9kxD8wwW45X7lHQd/
+uXXF6WG4kjTWCrB80fFNnABiWQpBmXJY/cRsLoPoFGjNQpWQ9DrHYScTGYIqWUr9diUTGc2eLY8
VRgzFLACS4nH7Z7GMeLwHfnS75dlf264YIRIBDhmavdNruKdPK2H1e1rMm+2uONlyqZBygMTPXYj
9H87QQAceA96HTq44HPJFAXihsUJpJH/AHz9paAHloP4gBUcI7hBZvVXWJnN4BCAV8fPbBwzXHXe
tg67YR0RZnVA9h3ULwBeWLlwvV/7P1R3vxe2+9dnO3GCBlspZEV/hd+NdWOwTjmgqo/QKIAB4ypQ
B2An/f1X/QVAx24K4UXAdwGywn+zvaz/E0O1Fp0uGqSS/14jYefGsdKqIeQejz7aVzfN2H5TLRe4
wyMxBLfsV3D8+2v5HUJIQ6id8O/eExHsJ9Z5/Pu1NEsSA74V7TO6XSKM8TTa8/FpgujvsI1Inf9p
nv/7C2FLBnAApWAMcJH+BVcEpRpGvQybJ7i9cFC0EAjP59x3WGq/dvbfDzDaYbv/IBb7CIHdhj8d
HDGeafdXINP1gsAq0GdPvyLGyrYdtPdZ4tP06MhULEehms082jXxopZ22ON5YhAagmkjOI/+4Yp+
X+m4IpRS+wMqYDiBTg1U3e9z7mkYrLlP9FP/salW5HXY487CAqaPvFg4bgEjELXGNU1wOCC1CNh+
IUIl2m7VolHZH1NoxlJwxwgtHrpTpfF27I8mukD6jHqyWj/4LPURZv9+EH+9jbhxILJDdEcHJBvB
SPn7GHDu6hmSpuXCpm6PTNvPREhN6WAffVBYgicz/b9DXSkIEPQaCnEj93/2/p2/f1/ukI3geR/2
8uvYgxgKstxwRGQdSyjQ2v8VtJaGgPz3BkfYGBCWkv8KB8naAIleuLh8HEtIkve7kXc99sUw6f3A
+PsB/oWFQrEHhQae0BTj+5AxIwb9PsIhnFkjnKLfQgFA99cChLhqT6pMIvfCay2WQVahJCbOobvr
wQmUPZK2qZqTweUvYg0RLv7huj4kIn/aQUD7IFj4+WyonVpHs67frywMwazknE3Q9sYhmw5x6nY9
gUVbbzvCbjiAkq7GqQU6SkvZbKj3yjlt50je4LyFNAhC7k4Bu7mNCdCD8EE2aduOVx6nezpeGse7
yPmqiUEavU1aSxQyRsRk0AfZ2y2eq3AMs0nWhUkBlt0mLhqT7IF+MHJdhnIiuW8GGWl317VsoZDy
2CXjEVANAQnJFUqFnMu6D4RCPPuVYuQB/oxBebnuNxM5doFwn/0MRB/FQvdzNlcmYwRfFHf7Qb4u
cYCUdIR5pb8MscV0I0nKbH5Jpn5Px4KP7ESB3sR9CyH73HjZTbOMtnKYDB14nam8F7b8N2ihcfCx
8lcq8jMHAje2Yn43XezHcK4XYEOoDroMqv9ixFdCL76f9SH4Bt5WvZPoon4CIt+L/iVB4kqTS+Zn
StRZZGGwl/PTYoCU+o9Kiq5+SnTNOisBnAJDycETlILNxdhUgR3bNZSlxuPC0/iBaqry9dBqbE/9
KfV02cZPYAx2TgpZHLTZl3GeQAN84gp4cVtjnUMQcGRGR5GoZIS08V8exeNUXKeZW+MvUer8XFwA
fDXqcaBUdPFBDFMQopbF1ndzBZc22PDDMHrc23p18Wb8bqQAXlchuYrSovLEN+ttR6d52koQyitH
PUwLA2aTs3A6kbCf1/cslJ1ndUOQMg+lzAdpPg/ATgJbQv0Lp1D1K5poMNptdltIRF5xHFifxRZ5
8M9MCdD1nun5Yd6PjY+l0f/M54a871B0GQpNiyoXE2YyQixqxxyXEXcd9JZdsNBPCMNj8awGGvRH
ydM2LVnbrs+p56moPV+bEydLcsXDZDtL45YrYBHjU24yON5oyi45n/sQqO9iPjVY1FekTUc4S0jM
3oVR/ec25GPtaNSgmoQT7YRyFaBQPKQ3hQq/jB2247Cq7DZbuapzwhjuLiTGR5E7chAjt/eb6OFj
QF49Hwofwr3dTZn8xpR9jiOibgwJ2hu5TDC5TQCRISVpr5bR0prRtXjMFdNg5hX/zifd1D1TbenJ
MNRpQ/V1scXy6JsBPO6gUoKPLvxQETHkxxUfeS5QUb0bN9pT7FnzXdOuP3WQF2+lpyI9MhGOz4oA
XYebDu6vMkjG9mV1W/G1h00XxbiVMKzF/BDGc3hNQsp4OQZBcksAtB3NPKH1isibR8B/HIqjOaHf
I5A1qEgiFT0tsWD8qPwQHKJJzk8ThKznPRTAMOzsdTIZ35WpXIuqyWnDis98iak/Q0Ngv00xEdFh
tGpGocIl81ANp8WPYk5zWQdNYK4lhaCgJtEsHt2SdKh05HiTTnOkq6Zg49dQTOrWoc34zZRF+wpt
0p0FbZf12iEhvQvzbjkDvw6ueZewuC4Q/b5H65oM8LIUEYz30Du+rUqvP3QQuCqG8PfrNIkxhiZA
QdYInwlWLusV/PgRLBq12tbOXWe21W0ZRopffJQjEKMoqpY16ZNrtCfr1bVx2hxjZeMbmGhcCaz2
NV39t9A2zYVE2D7LZOca4GDIy9bJJa9TPyYHks/DRTFi3rxyyKpCENQtPHUdVAxdlfMWVp/AJuQr
uOWxTOJ+gMsctq44lPOji4bucWJ+7qpuntsXzbz+bJyScamddVUTGbjxBa4PnGkB1Awbz7GtIq5Y
H2g8sb4atkV8FVJtu4dVvuLxl7pUaokeKWiAs4pNUVkTNteED+TrVGTuVgCxX0AcEIsvbeaygdIZ
NaWF6b0IRl72UUe/mgBpSV0gwxJlKib9kK1Zd0Sgz7KK8i2/mqORPUBpA3XGysxLPA7qtFgXnYRa
sq8maV5WVLovm5ZbcdKK+FJo2f7wmJATm3NrD0jk/DM8cGlTGqLBuXbtXIZsWc4Z7dRJI5OE5T2f
6AsdZvqeOJV8EqYZ35dt2X5YLPB6gQvwjkAacApxUtTa6fkZGWJQpuuw3AZm6r5s4QhzXR810FYB
EL4wHxKcZQ4RKRS8AKKTdtlVDmqlUtMgTl1qzQvUWQmuf4mvo3BIjiJLpjcga/qBDsxcRb6nz1Ka
7aadhD64HCEXhazkl4GE87WxZH2AK858MkVBviXdguAQa79ciJfYPECl7qNktjfO5OuZry4ZgbwU
w6nJJIHvLIPyE8AFPW+BaW6bhpnHLS7YSwHw401vxfwJB357hc2W321RMEOFlPFjT5sUZsg+SqpZ
0r4uNj8kWO9mOG5tMD50ANEfWjcqXUHbER7NKvSbmi1pUR5v262hxN5AatShvpfjpzbZIPtn8Lwe
krwrriKwdrAMb+S+WNoE2LoJvgdNDBXZrU/JxmHBlg7Zap1bgNLFbZcmSw73IVre9nPZU9XcroFq
H4CT9JeA+OG1n81X/E0LqJZHr5NEBiNsLi6OCggoUxXxazqq+IsNYBZBG5A1vINYx77weFn0iaHF
Aqkoi/Ib0oymONJQDvRaskLVYGLJVi5grOuCbjKHLXumSymTZriMARj7Gx/oHHOdhetsYB6GDP8Y
OROt54FoeZ84EjzmA4UPJHOGjQdGlXkSLV8kGkGMnt1I3o28DsyQQtPYNFFwypdp2p58MRjLTnvq
EdZUu7EfO8zauLbddYeq2vRVlCNzqVJpm+UOeIeYqsRG7ac130ZfjWGf3UJw16BxRIQU8WZGKT2/
phz1m0EcMWpOMyRO7QBh0NUyZ/l1GrtwEJ+2xDfxUnqnQ2qvYwS78FwQYPonDduiqdkypfaZBm0H
y23c9tSUJmjavqsCQt0zT6B7KWNG+sfRR8F2WlEqigr23Ti8XalwQxUbIPF3eY9wWkPittUjsKlr
EaPHBFpudddz4N0k7nsfZHRLMP1D6GQNpEV2u85Kxam8n2ciirn2mcj6GBD5NGI/FCAoKxv5WB5I
BCvLLfzF6A0iBwC11TY7DZeM9KBuciu6q4GTdDy0oPruOg6gsxaOu6ukhWmuhmeO5QC1hInOXWsU
CEU4mn0Zr+CvszmeL0FKXV5J0cAhn5MuAZgG1O01UoH5vlCkJolRPj6hCUaUHNqFxRbm9MyxYKzA
rkNMtpY5y558QMYciZktPO8rRNIZbxjDgKP5NoKQLrIDU70q01ZHjh46mUc5O6jYjWl6FwVLZl9A
x8rmSuiCfG2X5cu2sfalZepLS1UqSpQJ8nmFOuMAf7s5hTg8QgSJzIDAymF08XF/Qc8Xe0T7Elop
rTZV5hBaqlLKVD6boc9qY+DWsQUniK/LLL/NbbMd87EH99S6BiZtnCtV5KZV1xsOG/JAJ5Y855AA
mZovQGuwHrBgSija1u/RqLpHpYepOEx53t5O4zA+Wz3N7cG6dkErmEG2eRlIR89yFLqOB90fO92k
z0MXRgc6s/Gma9LgLu4cuYkVaMexnUA/U5RFdRw3y9fB5va0uTjuSzw2rpd1SBc9HVSEVidQAK7z
WZm1Kem0hq7SXSsqkk2LKmkkG7gaIGm05ynD4A4eMPXz1hj+Hf0Nen0SYMhqg025lpvvzAWnPA5/
nsEHywXyC1xC84RThx8tOmlUdlDsVfA2+gLszB0hu6GnMaTymKtcPAQiNOjNkrHP4SBfegEtV4vC
7ZjHjXiD630eyzQZxzcYas21jRMYxBvjRFFxwJvXjYox6DYERs3dUkEyn9wLlCXXyxrxbx1L8i8d
TLifuyhZb+E6h8RA6fGcAPR9BXwed3tMc6pM4NG9y5omQd6K4LgvQvKNwFMXIm2X+6nt4ul9XIqA
H/qMg8oEHDxm5yEd+FhNhrsZbNE2Au7LVxFVSY84UmYBF+ldr6b4nTE2d2Xc4xpK0eesqDp8bgUA
C2uCeZWeZWbjvEYJv/QGuVbXXks1zn8oVG2s6lSShF9w8K6mpAFaCV0Fc5fVsxLBFddp/LIz/8do
Wzpbch+o+zR14t0uhcLxgMoTtrcGeqaxSZNbkG/mRnnIQkrTIqW5dZNV77DEO15NAAqXki+9+zbP
HnsFmxJ1mlXAIb8v4J2WEpzachjEklwDZobHeeVuQzIP4ecPPCJqaY4yZ/MN8ajfygDpyFz3jYYd
O9ASqt1wW9JXOAn7t1wtDub+ZKrReESHF7vm0TP4sYJC14McrszmlfWnFUnVNaLfsB6cZkwglaNI
PaHDCMZLwtYoqGyza+k8Wk2og1ELPALQlGARwZcomSDdcmyXDGSI7CrRIUkzh72MXarGax4jp0ar
g+3zMNmhu4/HaJ1qVBVNh5CGZiubqkxk296fgjAWA7nPbAL3bhdpnnztIfwMhmoJCieaIyivzoV3
HRszuOBRbTuiSrsxOdkqx4Gb+pqBgSr60kKPTXw9LL6R3Y0v0FEprCY0jojQUGmBxwSNTSDUpvZo
rNL8c9t2ZGzrFVsFRAhcQslgysXpMZuPLXK14WyZDdC3ScNSnh4YFExyOKQabNlzE8KhuZwUpE7z
UBtPglA8CKs63AcSQPCEPiTWAsVfIFTH8H/IgOYh5nESg4clkLn0c2rSmD1/wK2B2imDuac7uBlH
jVM36Hu3k+9g/HcmA/twy7+jqVPoshOU0Rv2m47Q5ODNqpUF6L9VwC4ToLJtxJrhiEA4nl8tA6BQ
3M5IKN0lFDT0pLKw0+vutIGfwt3CkSdG9NhAX5pF1mk/Wz/cJBbD20o+QicxoTXMlMjmOZnRsSs7
oFMA48l1aK32I5REfEaOg9qh1UelCoF4DId9DZN/exdDjoXUXVFETE85kqiCnPicS+8VcNQFWCiv
IIqy/UoO7eAIOu+oFZoZCuxgGAv4XC0pDk3QZw14rKWhypYR0ZQccr8l5ATmTr6qwvYvAfQxcxmP
MMWVxGLvHKAXkd/DoUOWBf06M91hzCbK6sVAabJ3P9GgD7fM+p86+WvK2+UBcOdyBSSX345hk1Rd
nNk7EXkvDyqRkFstFFSuCvpngR4B+VkjhcvLZFCelG5Yu+Fk5hA6RFeoFf1PwqX7jlYvTYfQSmQD
S2hBbD0nm3+aeLA6JAhBf0AGigqxESpNTyYjs6wbWbj3YGucV2XUrjp6KjrepfWKB799M2jnYspJ
LCgNhi1YUI0YEbED0gkzXVmWdsv3NnA74oKMOh6qrWPtEf6xpQmO0kYF5DWxpkPVhGQcD8SH01U0
jflbv/QEgGXexO1YAVDkKSrU3E8XWWShreMwtfNniBcgfCiNgk6ugipDL0iQohjKIIBblxaVtyyJ
Rh5+50CZuXJN0KEs77L+OminEWJ0Cxu1gjpOSYgvYo8eJsWQUpBKwcxOcB7gxuSuDcoE6rgrrXot
KgvA7H2D5ABro6GPNghHjHNT6K6m3IPHza4JbQp6EFBH/AggPwJ4KFR7GyAMT19QXK7sEU1AzJ51
JTG/QgaTXRuSoxcJQmTiTwlszE/jmjR3EDq231sTYeaLdXMQnDUWyMi2cVcqHq4vhUvtw2rQ8O+i
YK8Dv5vLEdE0R/M716X0Cb7mKK+pGNdzBNCC1yvULX+sCYG/Me0mcjUQNAnSq0mfddOOxzkews+Z
maKS5lASMtNv0NhPmy/hYPIXeD3RGS22E5qulP0AiTvlC13ObWagL5sG9OEr22ZFX6mVouHfalAN
V2rIfXwExwOmFG0U+VS3S7Ig9AZwLPByVjkEgkk7oRdPO/jpLrHK3rZxhHYnYdqq/Agpg/q0unyG
bngeMErw+fkXYljRlhIJ+L0O9ox3gqd/KJFTe15mXUMhKEFrC1bjQBfQTgEuedgkEIByy5TKDt0C
iVydwMZ92LTD37QpBHEQfkhVL4n61zqx4RA3k6vWOfVvOaLFcuPQiUPVvV6Kpyk1s8XXpalGQcCB
Asl4vEv6Jr4pWN/lEPo0XpYGvQJvgoDF777n3bUL1PQAtZ2ooOKKv8LXYgcwBTn1FU8nYSp48bmv
7eoFGlKZYm4OlvGiR/w1SX8jotinxzlb09egYcpdgFyhSxKkGNKXvZLRG6fQLJQSUorLCI1IeMjX
1KMooDF8CboJU3mQkWCfutSZtcK5iawO+XnNEqOLfd6y+zVZAUPDFt9cil4mnzV0Em252P4tmeT4
2aBlSYm++MAeoYmE1KldsOR789aihVeL3MoFVYDM485YGHQm4C5fhtYGZyOwqWvDu/x+tvN4Paca
bg2Td7fABfKroAmLVyDGPMcyaLN3NBhI0GYonJ4W4+Nzh+ddxpVYdg+4H0IJ8csAiCefpuJqStiQ
1RsNkDhJTt1pSOOlf4KLl9cG4FZtsNRJpZPUHpC+RDeDHxnUfWv0mTXefabNHJVqsiHMj2haI4u+
+ReEwWFNUjK/FEj3TxFpovcRGvLPcJ77FH0rMXEQ7X+Ga6a4c6DpT2qZsesK+xUS4/lBWTjiy2Ie
wwj7YHugbdAho4mIPOE8MAPKjCmpixzyEvz17apj84cA2FEXDoWKRq/QrXQsGl+DoifPgiVEVgSo
/lmpIQKZBa1klyTfvAX6bw6dAh5k3nFAdXKpwWLDh/QZFe0o1ZMh00jS+1kwjSg/FcWuLjIavmzQ
/M4LqcE1gDIc74mHGMaf1hhui7hOxtDN7BzavYfYGVJsP7803K3pt3QgY3clxkLO6PRJTDjvbURT
shoErw56FDhjoXAQNOIZWkDNOtqQNhahR+OwLjOhO1vvgGKWWezSIyHDWnzJBjRqm0utut71iGMp
C9MaeR6UBnXgs7aFJIVAJQVB8d5q5+g8PNrYNBCikxRiTqbGH6EOfD7VoCQhtTtMavUdA+fI2w56
H9U2uwwca1CDBmlFu4X6cUmKGSUMT1xmzOtYrM0ialCpBeo+mH64ExchxsmO9bTi6TTRIVSJnfS7
7bYl8iU+RXFfrSNBSlZuiiEyoJ8mqmJaAbHeR0KyNqT9ibVuyfUfNmi3OC15U3T4HdTseeZugnlC
wXwj/NT0WeXQVSZfjn9Pz/3OJYM1hFZifwT17nkFVfmz6eCftASAyoo5hM7/hxzVTmgsH2qQJB0M
KOUpZ8RCvLWELoBVgQtQdP9wAb8TwfsFgFKHzRXPJQNLCFLod3KQp+gykrY8/959XID80GjIjvZY
ccEIXuyDKf3/3Rz+oRtyFKLd8H9I8/9q5/B/+q/vXyV47v80cvj4k1+dHAqCR8Gg/yWsSiC3sVfA
MP9qhlygrzFaXCZgvWMAVGC+/28rB3SSR0thdKItQohVQIphBYKy/dkNGQ/DgLGfgu1AP2TYjf9X
7XJ258ifWObdJLwrNSLYzWAt+a+FJCIVkykhwRUNAiJKLvx2ZSmZPv1pTh4+PvDP/RB+X69ouYyv
QWdnVH/YLvCH/2W9bhEoHYDmwRWkHdEneAyQKtiwuJcr/Kr/wOnvlP1fhgTfJuzwMKvC6r83Hfqz
0Af3AnrWJWmufDTS+zAzyx2If5AsW+geVCb5P4kIkui/h5fvfRbSEI4oPIou3B1hf4oHrkPrG0j6
mivuDXqVNXqcb0H8tIDVAWWnONRX+hpCdxIfQ7QMA6LSwzB+yoDVDCedtrZKl4Ws6IM44OAT3FzR
0QUcZJwJ3wfHd4h4oifklPS0boafZOZj9KN2wzWSCfnYd7CV9mjz/BLN2XANM6c6wvDOLw0a8F5I
C+tynbQDO3mNo563Eywz8yQfYygmf4BI3V5ZR8xrrtq70Hp+WPN+qCxA+qstTro7QuKsqJhI7GM8
WfkvdL8e77dkFS9xyNGSL2z6I5riDUjC5FLZcVjRVK+BB3XT8alYQmhFYFo7RAyoUT8n000ezeMF
pQJEpDh2v4Z9G1z12Q4DmmC90h7nTUkcbTKE/Xj8NhVo3ZFt0oFS2pgtQ70iVzUFOYZTbN54F9C1
qx0z+YRiw6/Q1b7RNE79dMsGJY75kKMmWhus8ypk8NwjcZbDuzW5ehPwI/whaBc/UZwsrFrDiX4X
6IItSghx0QhVxn7soDDg7miWAhkZpE/svWN9gZ5IA+nv0dOxAE6P0/Q2h4nnxgMZeC38Bvtkw/+H
vTNpjttYu/R/6T0USMxY9KILNRdZnCdtEBQpYQYSSMy//nsg230l2i2Fe30jbjjC1xJRLEyZ5z3n
OQ3C4jLgS2dGchbS1hWW2Nt4TPQgHNPpNsZvulFCb14Ik/XbatTbLWRlzQbT6hTvTVHEu7iM36Ym
lesIM98p8j3m3mK242Kj+HLiMswv67yYn4ACaDcmIfQLfcY4ulKjyFBFe11bZ0ka6iutwiHpJPYh
JGKGsaVUG3NKsgs9jbr3SDntl0xMab6Zo9kpN1qb+Ee+AkX+xXmr2zwYkNLOZa4je7j5u26OAytc
6xRq7bjKAL36inVbHcp8p0mPlQJaLAvWocSmbukBgRxn5cr2lGqNhVrTRhiodC99xasV8ofdz2bY
mWukoImJllPfhkNuXDixurbHYRArz3MtLm3unpH1KCQJCwuD6L+Ohatt7UZrL4kfzl9aEDEBZ9b+
Ipl/XrGAx6A1t+0tuGktwE9wixk32XT2/Kx1jXk25tjYGNOszpo7z5vBd4a7svS7IBJ+v50K66Yc
iifXDCtjn6AB99aqRZef3konwWwAPJzljNNhDslXkycNELVs4NdZVGSYu41uyoIpr535whvyaTzk
vg6hI4gZj+irUGMB85ipAQM/KedODRFfRFWvu6lX6b2FzT5q8xUWYq8f7t2pjTe+UG7E4BfNI4D7
lUDPrnVn5bdeWe6GHs/N86hZBJpw9xkopN4AKg/M1ORtVaqS2iI+0eJuz4Y5uu0ze4k+yaSPzk7N
4GhVYTEZriMUVg8YvFOr+OSHWs9QFmO7/WJI5m44wAAbxhtyhb7xmGKftrcojLb77o6Ii4z7yeZA
aAfX0NxB/EK0xR2hshfNltmd3xfJrtFLHsNV4dr7Xm/zRzectMVPbITgvTrHPGJ2gis5zD1UfluL
/Z3dmqinRlhfiHG090ah6S6b8ondXTH74t6IK8iUql7+bzd0wrtp6oY3BwSjtyrBKm+ZtZiHKsep
suosZLqsy62DVHp5ZBHub9qim8ugqEMUHcTi6lRbFlMht3fFFj5ztc6bBH0QnntQKh1QKw4K9lth
6H9mQlcEdauVd7MilLiyS61j09sPxc1oWvKrxULugg+SRFtIXRU6sl/Ma9IZebwBW1YdmK77V7md
OK95wRabjFNPNFi5xY02ZC6TeZIfZUDimf9ma23xjaln/mjq7XidA6wmokhvwV1UwI1bLTXzgodH
BpATLMkfft3/rgJ/swq0aVz8YcXzt1Vg8AqqCbE6+Wkh+Mff+nMhKIRFlTAJan3B0tiezQ/8cyEo
DBrQdCyqLA+/IwhYP/xAShc4+ZZ+OuhM39eIfy0EAYGZ/EDX06nscPG2/hus1wcn5HevJ7Fudl1A
PVk7Wcsa54c1TEuYUtZdN56hZoOmGdBD4PwRXQsyd+hveCVNx3Tsy2yj61n70lZW/5BZasSH75f1
0w/f3j+sF8XPO6zvn8YCW7VsdHTsmc6HFRU3qMz8uOvBrJfiHGVzGa46t2KsM/YAc+HWWd2L20sW
SU3htXWAOR1BgKCba7Hccst3v231K35GjLyZ5+IBQ68ndpNjh18FObvxNzsy48NK+rtXlqQyBmue
dKxxP3hlITvGnNupPZMkjaK1Qx72obfQDratO1U2SJlRpGv4jx4qqINANmW6uStQYwSDwap9j0el
RJBo0l5jSKDWoi1iXrVuY2dEzKo0vs46/AXI3GqNNcZ/VHF9Ijtrj5sE2uQlgMa+2P36PPz9NLDR
1AHTw4MXLE+XX/qHi8KdNGRsmaszwBj/sYo8YYB0N7g0JLj862Fs/DsZivz514f9sJ7GB7zQP1hT
M8RZ/rF8rB8Oy8gzsgAXlufSm8WZZGB3xsZJ1jKMH399pGXj8cNm4fuRfIL1i8+ebPlSEf3jkWRJ
sqTGYXHGtGe9Eg1v8h0A0clYZTLe6DWhtcDUJ6jb2LGG4ncXzUeb/LL10w2b/Ry7PJ4OHw7vumaC
jMBC3a0zG8RQZ79m+fIZiKuqDTJwtZp0Tv1uyOsBS1ZWuV+ZI5E0BsQLHJpJEMTvFI9His/ywWyk
wQrKm6avUuvlWgeSST4UI1azt01n7n6z1fq48VkM20gh1G+TRwPlZi2hix9OlO50dmnboXYpurB4
TZBPo5XQsra0VuYExeU4xEn2hXAijru5JsSFtJMEiNHut5bVFizMOIKFWqX916Qx3ffelrFL9/mv
TOx4+z+eZOgJXERL1zGhd9v9sCN0Gi/RG0yIl6lF3sP31q0fz7sl1+5vW9ZvBI9q/aYvJruDjha7
jC/LHTsLucstCVEnr4tbCZtwhKk9RE9DWlSHSSGvSbuWD7ilvHVIMomdTwrplJkZAnmYqvI8SE0h
p6O8RqwmAWfPLIYCo4+LPa6a/NZIo+sIl9S4yju3PkPnvG9Z2Zhrp6eIQCSTwbPB6uZ5pQ9eepHH
tvcS6szwY0C6FzMimM+GJUbL5JpPDprXIJEPkzevxWBr6zkd36TCkdYRi2J+UMByDVXdHaDCGfeU
wwwk9l1NJKs5zsIvPiADBtllrX3uCtyUUiqEYmx1B1H7+XvSS4f73iyyu8QPR3fVoyAe6XPpgonv
AU3X8K9wjYwblMt6K8QoaGQgIoJtayD0HfQGKNpCmQ2zcf8qDrELromvtXteNcYQEF6F0t26+fNY
6PHJaHx5ZzOX3HV+qhkEo4r51XOqZqP0kRYGUPjRVkNafcVgMXzDCC9t0Pit3lFbYfTRdmzTiptj
GDZT1HfetqnCeM32s9iX/FHCPlbDwr3HR7lKVZpqTMcG1o6VPc4rq83DwGRJVzC2yzaRRSzkZjCF
tU5Ug2c65Upqt2Y70OU0mu544TBGykPCLHVbFIBnF8vTexzGhjG/qEEblxGS3/Aor96MqUhbs2Gi
3XVSP7dZi7OcEWU97zDRtyFu5ISFXGrk1Z0OBeuQTqbZBR3nIMSWo1PNwIDcI10fhrwP2UEP9QZu
VKQHTd6K8CpmQ4C/NJvcgZqmMffbC0e1JlfUEFZCDcD1bW3raHEaXvXcOk4U1J5kRy1MsFfbMk8a
f4X0yuBtM+JRYZXrCx9VOCSLR+QgJKkb+xDctkPu5uxCQ1YFW7uMijnwZpsnZmlkeDuLuNFyTKtT
pK6ZiZJxq6LE+6Z1Pfj/tV4ZLRZsr/PONj6w8FiabuvaaVCOqp6nvdJ5umFZimKXmKLq53oL8L1M
tlPuFNNeV4pWAttgDBS4oz3luwZIgUbTimU8abKYxRpTQAb8Pit07QqTjIYnti3Lp5R2i+JgNn5L
MQMBuFuqJkwslgxUxSkeYsWm342NuN1RVSLLO17G5hF928i2neQTbKqWipGNJ8YZWTqd5HBZeLio
Nxq3SoM/X3THBnZrvqYlCkQwTQOczsRVrE9KyJzzVzQP38FF0+IwAtcS1wehJ9YePZcqMSzstblO
qiRcz12YMRsZGunDcxhSKzAJ4c2Mo9JZO6G6WFshQ3yktCO4ciOA0FWHOBFDtMl8KwYPxZ9DxmAP
zOUTEU4ah4TRP64V7XPD1GYiOcx9ZJxpT0iITHi9pZn3Uz4Y3dmR/kSZF9ONS7sreSVFBF/4Cz5W
CnMLXEOUL/hhyvhYAxwYt2qw5+QE36e9t1LDfrXHkLG4R8eJSdCYtMNGOXPCh8ffTyrEBGwUMCDY
JMAlXnI2+AZtYml/h3g/fJFNbOKPGaJw40HLxKlHpZq5tfMKvEjZ9OKMA8m0blRri3vR4jNZDQ4E
k6AFyjBueqNIk32DkQtDJQVZxlWiuf4jQO3l4kzTWu3cXKEsjJPVegF6EucmHko+WIXzVpx4g/mP
jFi4ugueks3aE/5YHVrlh8Z12uCtvjU86gAOo5UO3WU7tsviM57GazvTnHFTDQWHrqp5RisxinbG
Huwuv/zy0QeeT3wuxotnyy75LbqaJPIqzqpsDvys59aReZQlNyXsDaxzHauCiP/GM9Voy/iqFtbE
xMuUsc7pZhfeXRY0cahVonc1ZjFykOZm6mvSFPw7m1h+Ix4gWGWWdXJbFo+YZ/wjibeEDjJMBVwX
eBBfhxInCI4WZCmzHXV1iljmpqdKksO683hb7FSpi3PtR/ULNDWH4jMrToxj5UV+dwKXx+Ryatwa
ixtBu500+FoXA+f0luWZfT12iuF+DfoyexqcIlJ7THPFN+L5yzMkqfN4zT7AMzcJmQS1Ran1nzQ9
LLbFICN0PYvH3NQM8W1C9uWEMym117bRGOSGc9vidRQb/mOTan20yY2S22TWQtM/WGUl6q8FD+SJ
TicuqQ1+Z66R1MZmA0t77je8ZIb6JJrOoAHNz9ueN63Z6yy96/Rz4xMm0SaW6cfZbxvxTrhhUqCG
hdvjnaZnZzMWYrHEDxBmD5LTMgQaYzswOH3fXo6Ti6WkR5n0XLW3CkZb+3lYoi64EtW8kznFaJel
M1oXWottYxPXZdGfIjguceDZqojvWYmod50UE3kXN1H9KovVgFlg6L2at8BU3+XYPJNnUc2m16+w
ZGfTg2xx1PLDsIFvYig60VEL5fAljnSK3XKXbqIDrYXiZlRaOO8anJTJJpk7LtLEgMl+PWb5bJ8L
Ry52TdnrzqUlYnIoE6sbtRlwlxLM8spk8ZW5wNs9pfKNGM2xWfc5AgUQ9ZqrP7PGyF1PIVaUIJSY
I58YoIv7NG641njT+Y9c64W6Lv0SZGpnSB96QBFjcx27F/AwgyfQFnv3wcbPOawHEm4WhvsciFUd
grXk5c4VvZGJydlk4zCNF4nZZmixjYzNa7zJuXOA1YTrKBlHLbrMGk0O60Jh8lqxGuvayzxHKl81
8Bi2KvaoNhxGXT9MtcV9PzGcAUEfxu7l91Xpf5WU3ygpjC09dpH/dwH/NynlKVFvNHom5Y8jtT//
1l8zNeeTh4piCzR8yLv+DzM13/gEn9whOMkEfKFHMh36S0pxPyHNQ1VcVBiUBZOP8aeUQh8d3DGX
FDqrA8jqfMK/avf+FCt+1TDKIX7YUzKUZYthmzqbOn4au+blv/+wKSIPjZvWjp2TH1XNvikEbwVR
Nvt5mnjAt42yX3/4gv5BLfmnA4Is1X2LERT72A+79IzfWkLisU+mTf5B9AO0Q5/tuZPjs4omJX4T
pf95e/7HLwg1l++LfCqsww9Sh4/kqJAMrJNbxc4rHWjibKapuFdQoH8jQPy8dft+KE4159q2Hd5b
HyftDeuxqMuEdSIxar8mbspGtoWcjtchEud2nv1HN0vFuaHF7PbX3+o//JZcSXSbkEhGGvgYDR7q
DAowo4qTMlLrUHpEoVfQrGhGhXv2W77vstP/jxDx/RflChQ+KWNyVMRyfr5oCGqowh0T64RFmgO5
Eo/nCvcqy9u+dVOWjmYq4yPkTlY5E1KPerZExTtzzFn16kbp/6vs9/KBHJ2LiQmMcGEkfxzZYjvE
HReF1skbLH5dH2V6h0GXf/z/HYv3pW0KLmEunA8XVJSaeh5PkwVbd4CbZmnq3W2L8bZLDfny67O6
fI8/f88Qhy1kWEQ6Bku28fP3nLSy0Zyqs059GH9ThvI3HTvu4NcH+fulw0FQzJbvUPCU+nAyqZQk
lGfk1mnGZ3VK6YDDcuhIDaxxhmL564N9YC38caYoYxA4aJh2f5eIf3zesDIW4FKFeaJnlQ2P2XNM
EWpkmHLAeC/eIi1BK+Amxcx1OyGEHMhLmIfffIy/X8EOoAe0tOVWtf424w+hhrIhZR44gqM9mlkp
ICigtlwggnCF4iUHyZIZjbOi3A/R8/vNay9kVJ4gzf7Xn+afzoCFSwImPmcaOfTn08w83BmLTHLz
gsu61XV9WA109J0sCXf93x/KcRi9otNTivHxihollbWses1TQrTnFt4ct6yWjzzqPeZGp18f7OdH
PY9vkJ1LLTojdw73t8tXxm2V17XUjiyoWOJqBLJeSjOXL/Pgjdc9K1PvN9ey+PkRvBwSNC9bBmeB
dVvmR1C3zIDtYF/xj6RJkh2mUDb1qlHjrYOucZsscsDGBCt8HXupcY+5wN8UY1udsPmz0AJ9Xe/n
mtff9ydIa2VsVCYcyDP7JY1deiKq331JSJc/3eWs9rHMmC4Xoq+zy+fV+PPpLwkXWGNhWkeV68WW
rgGaEBNHA+2mMiAAejERJsSDgSYUVKmcnI3gh900CBYF0DziJyt2r5xImAnt+4w//J1sOZcuwiH3
lQFsPV4v3ux+ZbM/RDqJfORjGLC3OYPUPRP19r1BwThg1mUZqVLDPAxGWr+0JEZPXmSZxyblC2QK
kE7XEQPaZoP+7j+2c6zRM+qHtcC6jfS/wk7WsGD1YycLGEKSt4ngajm7vKw5BpbIk0OA95rMFxNl
qyegDsFGguKKK64QaQn5QjcEW1DW+b5zHLAmnkhNFSxu0TnjY5bH7XsGfYh4SWnIIyUq0y1epvFa
M1qN7YTMouSzwOM/r9wZTYVwKBv3xzqvuPaI1LxmRELY/yy7/olB77si48wbuu+RtJlCv8k5hKNR
u/Vt47TFzh7gJpJLJhjD8xen3+DbvGHEJMS9ZtbcpCP5Tfo6tYAgJN9omISP9M4lOzQA9d6QNFgv
Ys09NZx8P/4QurdKMUg3elu9S9/iPBXO4D+SqFTvGRAPY+XADd3MilBd4E2N/9jJiT+Fpdg8+KBy
cT6n7Ermlu/N6nT2zN/fcjBpvC2bFpyxyDRNuoeDzjx+cl2ubPCAZIqLcppd+v1YmGhE+6+juvAx
VBjjLbRplACCOpqztsucjfP3PW4G3+XVdQDmrqY0lW3QV0s2v9dD16HDkOelhrVR7ZTV1/nOIENV
ByAFM5KfLe9Fp4q5/ypMBNGGYLM4x1qRcyrtAiEjrIBFrt2JUsRVm4WgCYhvcS33qca4SA/5sV5L
p+aomVihBMmsFfDkpbGCeICxajH6UoZoRvPl7OZztPh57Ne+qu1XJ6YjfqVg3OaYD0RzRzzX2M8U
9LlrI3Ksz2Xfl/fenEyXKIf5mlRNRZO4lgtvK1Dfj0mO2ZRMEIeB+IcLvJyrbq0r+tdz8NHgGamK
zVYIgEtjmKefCgv+Pt5031+s3GYw2poVTOU83WeQ+zddFUt5zDDBsjJyqKifdVXetFJhWk/Drvha
YSj/5lkoYrbhdmfgL10ZTISOQClkPJmCOefBNeiy4UvQJvns5FmjtsqenLdxdgVDuLK8qGhbi7YY
51zopJ1M1iIlzQ2GoToT6hKo1oT9P0fACVGOW3k5ObGzq8spPImpdesdbmfnRSZFu6W6c/7sgDQ7
4j3GUz4O1vy5zOtsY9vGHChBhm3thXYfZNlQfk5horXEnRj2ZUSYdstilHjVSA8PucpC2zC16nGR
w3mge7RdHkxUOpBsue0ypR3w6sMhadBRGGpMXwkjDJtYS7Sbya+K5wSRKUARYYJRLrk89v4rN2te
3dbi/khmbU1jThx0fSO2JOr4QZ52tsZY5/GPEaZaZTSz0wBK32nVBllNl5W9AunqEaTkzMvhgpWu
tzdMMdnrMulBtIYhB7LIiK+tLooPHsDOIG9VvCZ1rG2MouoeZOaQbwB0uu3sjLB8rL+hU1TPfp4Y
lD8zskWqMOFI8jnwmBc3vJXmjBM/xxeOhewkI50z6kZGelHh+LrW245wmGq5qDWHFdnrhDP9rBkp
t4RS7Bg2lWxRuBwQgwTkzRF9jKdtS0iEYGVQLb6SSZ+5ZHXSQdDiCZpuvG60ddhy8Ug6AoYUsW43
RFYEyli9hMLCk4EDPXCnvNmjF/I+9jo7BGqwWD8Y7S0/Df6h2mVJyyOIpzELM1nxtB3ZR8GRWDTr
fhb3vVwMKIR+6r2FzDjubRrJXyS6Cx+NmmZKwPMyfzGqOmI9F9NnKMzKqLjnYyWLz/A4PfltkviV
FDGkkF7dVhFCtIavmILqiMCKZj9RW+0fmtinS7CaIoJmZG07AAxp/IVUymtKiHFjW8kCKKS2Tj3n
M0zcu2SWlbkHde6de8r9AocsxiYehnqfas68JYQuH2Y/IviOhXp46O2muHUi+c3I5+fRsMRV1hrt
nueqC7Pfb4gRdNJ4jyiqeZ+TZLiLyOHKa+74dFP3WeRD53AHAvUME6dVDYHp6NgJnpwRUDyZCIfn
eJB1NN3tW8jBJ6uupsuakcetQ8cUIKciwxPD5D8hsIue8KiV/VhuRtHml2PTWFfo0vkiq3a3RcKg
qmFK8mYBNEbqp3Gl8p2eHLycjZUdGpjYlGcmAUw1RmrdDB21qKnDRRq212nhWcdp6L+EUhvuhjbK
bkTX6ZcN0InPGQCLRayM/YXEwtStnszo7FtTctmMtklpIeazVdxH6tVIBnmiDsvflIndnUD5aiFD
KVU0O8Ejb6uxmO3X4A6MEK5w6I5bwKTmvZNJue9Lc77DKhRe6FM337SoxCu/j4aXLm/rbsPgxEqO
RNZHfKkkxpm5hcDxzs6oD5L65E7t2eVqFyk8gAc4wAbgSZhF5YpMpA7Sk4vnPPCG/yb6Wl12kD52
Iy/CU5mqIl9LPw7VqhJsL2IebruMoEcSSFYWRNZ6t79hNAd7pPxeQKx45L1kIz0XzZTbF2Ni8Bhl
2o7HCsWxHNZG0XQhWFsYG5goZkZQfi28jZe7Fg9EMXytCPGFW1+r6SGXkXWwLBBGZu7Me9W5ya2C
TvXQiUk9evlkbXq4qwFDUdhQGIdXlh7HWKXm1AXJOlBIL6BovUNF4T3UIlMHGN+SfE1KmpX1zD6l
zGeXzGYVJlc4CsYHvRm0SwA3ZrRKzNrceprZuAB3SvxwyrWJRBsJA8KOa/dbSGndk/TM9g0Iufs+
OBRVbXWCoXQS5+BYA7pNyP5RbVN9m9u5JmoTzxP1vq38RjQjulZpQcJkTlR7NIcxxlpcleCkxqQm
TeY2zRIYa660fEg3xlLss4bx7R+jeRpHmCYV81+7Y9hxykjS0Pnm9s+xM1XEbKM5vdLd0MWOKMv8
qvRzeBklmLmbWDM5a3TRCGtfSNonOso26zG0/tjB/lcL/Y0WytCUTfT/Wwr9P3Q5lOpV/aiE/vF3
/hJC/U8Y3B1owNCLjZ+FUOsTPE3qB/FlfHeboUH8KYSazidMaItAh/OF+a7L5vkvT5n5CcECbxpE
bcIHS7njvxBCaX77eR9G+Qn/Y0HrooLYf6/XYsVr4KDorIOde2CAbNCFTdn2u5nikyNDC0YhWkXp
WDUM0zt8LffCziyi6p4Qw21VdcA4ldReeU8QEidmcMYHxmMOmwWN4NKh3VFZ7jnOe3U7pX1yXygb
kFXXJ4cicsTnSoZAnlM3PWIx21D0VX/BV5vuR5wSGDVS/Esr1UmaVyWbjSSMgH+FY2bcwTbMjiTi
ylPomvmuM2m5Jqx4WdlGEjCHJ0SVFvFR9IpBXlLwRi40x1wbWuQeYVRDfgrz8aqSXs58x/MvJhX1
KXyM0bgZtc4HLpbpl2JK9MsJDC/ruMqst0g8+U5URvS8jGzPTHGuxUhIGWXlnvRstRYO0c6yBk6A
BV6a37DYLK6OCZu86EsjaIqmBdAnLBzDzFtRiwiQNnnS7excl+8grOqt2dByUCfMc5FDsofaSpnj
jRTT7mQxpnsfW8t6sAbQF+4kGKca3VPlJSEZw3i4aatkfvOnYXom123eRFDF9lBamrNjpuON7fDl
wEVOtkA3uhNZ9vpLYXbjGryAu5V93u9ckfFrRDySrKzMeVV9NzVZ3bvmm6uksafA9OWJykIsKtq4
6SjpgPpelWtlh5foOQUeF+1AHDRbk8bD8t439a6ue/tbRCqX5HSb8Ka2hh1iOaXAlNhd0yQ2G7wi
UlrYiYRpG3NOuxM4qPQxmhL/xa0dqoJg1wPGwPot+6G+90MruZx1R7/EPU3KH5948kRzirpIOz2/
sypL7ggqGv5qoEljb4+5m7IaM82beXKTyyiyWAS5LpMzjPDuLYM7hIKyrT3sI2a/IOH0a7/hWqmi
1gmDdLbytw7Y5jmk7HQPA808OS02+kI6IAA8N3muaUE4l5G0b4hTzvuRUfOZQZ55MgZ7IStX0RUM
dXWfzkubcqHyQ6F1B1mGC66ktD18lNJ4KX3hXNaRxehP5HKfpjmR7gJ8x3awYvsql8PJiAeLyxEN
Q9NbwrJR+xp3Hq+MaczExpCh+1qbw1e7HotDxOpyVUyFfajq0Nq6mEjWk1saj6aVvU2DKaNAiyzj
xfXK+6o350el5EQQvNRvGBw4JYlMCOD0uwAwYdCgn+Ne2CIYAG2/MrZMr90oq8n8mab/RsYv3pU9
fymak/wBR1cR9Caqid5nxSmNOImDaSYHpwM844GRv3NN1YI+IAzDXhixoCoPzN2dYzXUu5KdfYBX
nmVNkqfZDTVO+a0d5ntnGtqjE87lgegnMUXZZURLfRO/q58cXOb0W0AY9dpVZB7CckxvsZBbX2fA
EoGZpXEwx7DrWDZnzy7wxAe3lNqNZHsTcEJ5xTZxBiWMcPu11oz4Z5z6VDckqgPf39ptWuwoatYv
CZXmYJNu+jDsnzU6ZNeZY4qbVIfdX1LNxNZp0PtzqffNm9mSqyfQsYZJ4+5gcWB/yEWnMfQ1vWeW
TTWmLX3OE1KgUwXOe4quZlVlO21kkLKaJhu/Wz86S8QS3nZEV2bHppZcd9UhFfh+/8AigmxYnvlk
tZsIso6mknwFkko/RbJm01uGtB8I7TlF6/JWUYThLcl9/PlOTe6jKZ0g15InwhP6IdcJUVd6SrV5
mlVfclDyp7CK/RsbFMFBKXssVuDC2puk1TK4lmVgE4x/ddBWdimK/rWOEawNJJiZc8/6NfDCYs5X
dAA4G8Br/qPPW+M8w1t8IiCUXBRz/9mnKGnPG3EOiIH3ZxVZrOX6Ib1QqQPVftL8i6Kzmus2DevL
VB9q0uBJDvGnkBu2AtFW+KBEZmyvG1vV5lOGu2PvsDXYNKFXbeMxNb5S89pdDrYvXy2zXl4uoN6e
4yJPHlrsjvmKsIi/NVM/2oE3AVcxRbgERBhfC4GrH0oMDuGoHu/0jq++jO15PU2t3KjR8E4epsaU
QU8VX5luOnChITz4mmUD2tO7eTdFZrcr4ekcMn+WD3kH21LIdENX0HydYfHayL4n9TS1+gxyQcOd
aUfj1qmr/iz6yDj6Iso+k5nO1gNJr1UveN0m3OInyiblHhMoXUdZ3fgvmeMk66Ic9Oc8JO7Gkyk+
hK2xngzHvp67VHuTlqsfJWVzW2hM6kokZX6wLQ0sP5z2m3wavIdo8MKt0Gv9Lu4TkB69Czxpgtq1
NWO3OTdT/aWEkfCmzx2P/65pZ7L7oxXhtBvEGosD7EKlnexSNyBklICEoK1XA0VIyF0dcMQiS/Qb
gogN7/40je47m4XIKu0AkQWl6bc3dVTn+yrmll6N0kXQnFUD1ANvdv2Nkpbs0OcxRudx0C4SoGDs
Z4tr9K1s39rdC2QX0mnVAljAntB9yVrnBT7aqx5231DNXihbvC0FWX1KPyTHq4tDA7Nh09TJvVFH
8ojF1WV3nxmPWTqUb3jBxqcm5C/2JR6mVyeZ2iY7ShxAeneUtar7dpc7I5C9S5ZahPlX6J5IYIlR
tRbIliS+GA3bhXIwdt513daT86yc8FsHkdqjCmzgxJFWMcgE4nZBJNR39JbIeVeQ8r5MZI1wIXmA
svbyexoowmxbZ1TKHT1tka6H1ACiZmYngVX12DWJ+2Jj+PzMniFKr8Mxzk9ubIvmHm5HHO7yGeNI
GYzUyiNRRK2dvntY27UHuw5HmxAg1WTEIuHXHWo3Mdelpk+7xq/Kbe+oJ8JNw6oZo3xNPx7CXGQ9
EaIe9k4i6UIqWoS8qhy3PiT8ACHomDTWBcok5kVdw2SfIUs+wu7R9qxFHso5zjcx1YNH3iCUn2hJ
BPgzF0FUiunck8E6N5zN49wSRIyT4XWpvDg2vqOtlKV1O1GOEwiUZbmF2tlRT2Q2pyQ5ZOGWDSTd
T1XY7oG/WkhgXrJTxHWDKbRuihnVLq216DBbFHnB7wyPTWEkx1YHcSlyytJdIS+I1UGii9z6c2c6
eQB9ZNoldZ9A6GCGgjs23DTIppshtORIeWfGiwwLDX0/nbfvdIlgmxvI6Xqof7M6gAKBzCQAuBWh
A/GOnOp4T0rvSle9ddZiMH8Ia5hIbYAOnVBi831r8t9N3G83cUtU5lebuGSuShwdPwTEeZrz76+q
/d//SxO6/0kn/UPRl2sK6Aq40//KBREZolTb+YOjj82F7dVfezjMLMvf+iP5s5hh/rOHE59MSNig
gsgT0Nf4r7ZwhrFY+P8zMLfBI2CYR63F5iH4eB/dLEXtKjVmzkCplUTZRC4a2iIvV57tVDrmwN6j
JTatGTB1u4zWpkJ/gtkM2wGRvVD3RmG1c7NaMArGJm/SRg4pqTo6Z727xOHV7lBBnJaJwPQ4jEDs
LJqOC8BR/oSYOAwaKCLbMIr+AEmqUD3rEhgvKO1lPqUlKbuEpKvvyfLCBuR+rLSi1w8s56fLCc35
PjVrCaTaedZU1e+GqneXsj0K8exUXqQFok6RjoiDtp0Z97GT8ORKkFIXm+sy1qNL02ddWTNVyZuZ
PLfDg/h2BgT2yv1HVLBsVX9JezYmOxzDhBWb/n/YO7PtOpFsXb/KeQFyAEF7LoHValmSJVmyfMNQ
uqHvIWiefn8sZ+5S47R23tdF1RiVlTYLCCLm/OffrBQ6V0QqHdYk890kCWEN0GBQmxZRY1+6bi9T
v2N72+EfDJhu1XO/Y8uXg6esectxYWT7OmzHbbq0NkM3peQvxlqI0UUhQ3mlm2H52I+zdjNacSl3
VZ8SUtd1iEgjzCMR3Ubz4lG+tEFqNvJz3xrzfbhUtuVTvtXTYaoI/cC4yuRGMR0b9M8EmDfE49GA
drrVYoOZyQ2IbaN5ndaeRjL+VhNrPMmZaTJcSrLRPFhhZ9+7KYw7/UyET86k+PhMkJcs9UARK22+
gUDPIBEqvVhZ9daZYC/T3iZhZqXdm2cKPvnq0PHRNhDZCCl/T9QK3JYzcV8f4fCPK5ufUR7E/llf
Sf748EH411buvx0m6tNiaugrTUKSt6vuegNXfX4qVlHd1m0LVATVVN9Cw4ovCB/MP1OCWl6oriOc
Wol6jkmYkYHe2leEHaFQWLUK6IKYVGJDgoQBzB45QxTlzXaW0UR13bpXk4nuoVkVEMOqhWBqiyyi
WhUSjAxN3DfjAZ00zPIDaR/6oV9VFZZph1/W4oSOMNXcP8NCAgXPXS+zXdQ3+h1j5+EwtoW9xfoQ
2M4tw+4Wt6Sv6qrpkKu6g+x0hB58AcmhslFk+PNZChKtqpDCyo1jtipFVr+BnexiK/TMbtG0wFxV
Jd1ZYNIhNcEXvL1karz8mfdFGMAQn++ZHBf78CxTURQVyUq9qlfkqmOZq6m8bExCAJl7rEIXXSah
b67qF7hC1ScranpvVNzygHFt9NCjSce5qg/zm2xV0XQLlsq4gO76it6rtUMDZa+RqR/NuEFBchbj
VKWhk1Zthlp4cfabG8y+voIp6m47S82/QxGdD1ghVD44ZIqd3+x6Zdh/TaHPw6QfR9/EbXS/5gz6
laE/TeP8QNKV6TPhdafAlbrdZkEjEOjljIuauB6s65GpEo2hR9DVMLf/PRV/nmPvnYooG1Ht/fOx
eKjGl2fizz/w16Hoqn9o0HZWotYZnvzrQHQt8E7IJpRsMPLoKeB9/M3uFCuoiRwN3icaD3gy/3sg
GuofAj4IbK+VV3fmhP4LUBMS0esTUQiTcxDoFPzURu3wklxCFdrL0k6co9oU2A1hJx+MmZ7dTMLM
vhWlXA4jWJHtEyoYYeA1h9mlEEX7mKZWV3uh3SnX5P3gJBHXs7w2iMu6zxYdpl3DpOFr3CdpBKAi
mtAPywEEvsEsdDtgfLYJAZruZ7MfPw5tDSbJLpCHxzh18m9SzuZJNoNzH09V2noLbmeF1yPYxDSz
mgq/F+Mhdo3kIE2Zb3DAagbPItmW+XkhrG9QIfm+VJsZfb5cpsQwP/RJY9xkoTIgVpd1+ANzw+Iq
Us6u0TFBzwRoPS74iD4ZYSQfpgj/MX3u4h+KAPnx3MjEYbSd7Gv2c7cIpll01yl9J9yCVmOazqH0
A69L5WNVpiM6V1lEl1LRMfI1atvyos5hXxwrYZz0OM2wgsY23mVsPsRPSx2VGIaE3caExveIxiSa
fOEUzo6xi2DqyCZ4O2txfDWYw8FkWh/tcSaPdtHiOkf4enKnchyIYCkK67aIgZR2CwEUNnBIrFNr
A3suCDJKLQow53K/zSQB1/7stLbqgzYPF5bbEtsdZs0RjU66STvNWnCorEA6msm9aHGVxbV+Bq5S
3drBd51ecxtKe7iRdrGScmMEWora/RkrodNjaF/klW9gpXfb5CBQcL/wE15nMNV5HKOskxntPKRx
1nkN9Q2jm8hkipMPgHPWebSjncc8jI3AV8N1+iPOg6CoYCaUr9OhEvcGnw6BkZGw6iYwzoMkNWGm
BPbEeMlaJ00OI6fuPHxSz4MoZZ1JYSCeI+ocSSNm4rj0X8tWWMo+DJ38Phym9CAFyTEEr6UC2NGS
TzU15bU1tjJAQGICwK6zMcoxsdUqyiNvSrTxakEwmt43ahZO8uOiOEmFhmBR+h6kWCY342zH1wXZ
D1r+jberjwbFUYtkyaNSjJUOo5N2rpJLFSQvxKGycYMCAB0b0V4+juZoHRwIJ58ih2uEXRMQ8Xxr
dAzxkbpoZC5qwOb7sNTojKuQA5Uv1JcMTo4zPLVtV4AsKulq0V21Pv041tul1npwDqsNmdir6YMW
EkzLUFqB77lJJnetSwTypky70Ekq/oBfHTBYZZCc7O4B7czTUmP0P6stEZtqOe/p63nuK/hbeJJ8
laB0WlYgMTwqXuFQiIKuG4QvWs5AAuv6IzPRYoNPk30QkzueBrFgQ9kUGT5Cw9B7VbE0EMIaLNjT
obiZtdIA46wsc2elZX+juN3HJebDzKr0B5Fcn9ZcCXji2TdYjEaQWpi7V0na3SkDvnk5NpF+V4J0
JJOp3bYc19TERQn41xnk/Fgp5qYZhLMUgacvdaOHkZJdC6O8h4WV+9HCh40b2T7toxsA33hTVOTT
IJYt/TRRoX5NXe7s28UqfHqM9WlX4x2UPsh1cnZJDjWWjZ5bcocQSb+xaixF2Z6yzWy0JmisUWws
0zUnLyKa+4PpZuqmmdLpBCS9PIjcMD7bBcgZnTOx23UcH+2ht+8IS2QAMFr5xCbVsafYFXuHl6Bj
BnMioIAvP1quVpNg1LBgHItkb8yi2tlXi2HsB8VNT5gou5i8duBoob4Mfo+Joj92ZkQqSdZcFsyg
djbWBBdZqz+BPWKEjn3/FlHc4uGJ2iOElWrGZ1jGH8ccRDBcRJn7mILwtHWR8qE6igvuncwcIo4g
fo+X0E8+kHl5wr+1u0o7Z/wmVVPZAE2B5vS6ulHphALYx9ggd07xmVBS5zru6Qr8iNf/OXXMrW4O
yqWZTeWVRq8SzCS83Omunv/oZqN/RK5r3Nr4Fn9smjjazFqjbvPaGD7IpXcOqWqQDZFnCqwlR8/Z
dONkuE0MUR2duBNPAm3UXohmBJFqyg+OVncM20ztCmA38+HXDHxV43wbaQU4Y4H0+BJmTX9iWiMx
2c7DvRojAZVplwWkh7Bl5tEVlMJ0n4RKcg0RwcZIWjq2H7HnByLt4faFfbwQ917jQZmlxWWi5+Gn
mPz6GKGk2X2ZE2jRiMFkctLxSd13mMjQRWrTn8BJ8AFEvdwJKXS/DlMm8Hme9JEHA+9TE436CUhr
PC00jpFHYHDKemviGypF7VaPpI7GC1+meWx6vIyw53kADu+uxWLBhu0qrMDYmJo9J/r0FDPKuBOx
YSNDtbRpwzQOdZxuLEj3h/4IW+1jP8zkF0St0Pr+s9pgB6+TmDcS+PQZI4a83FeT3SYPhqmHZe/3
lTVwEmVYKF0tVSwRSYqh2Aya1QSzkBOiKOLrvzm9tDZhBsWQnFW2YKwvGUa1LYMhsrqH3agS5TNN
zY6eDiv9KAkPvMo8GMoy/yhoTSEv2schUmrmFm3yk138X9TonfqYKARq138ujxHsV+3Tt+o5bPTz
z/wvbKQDG1HrAjriHKGv1hF/w0YrooSSCVc7xAEgvzC6/66SNeb7uiDXjzgq4yVsZP2BPYLuYgBD
9qsNLPVvRv9nycZz2AhdlmOjD7IdLseJuLLKn4mgVLBllVh55YIOsEldRiiuMw+fwVOMsj2mamGz
oWXATnG6Y5iGK9lJIAQl9KwAPbN7j7PPqKPj6v6ciQ+lolPMcM7CEVNT1BQwoWHWZGk/hbvMScwk
OZnRKNk8F/5pOOwJNeZan1STge4CMDIUwxSfNFng37symG3Fi5l4+WRhAO8fCeFDI5uJMU+gmDF3
Ux/1sg17H8N4Ejlu04YOWmwcIxrtjwDaQ+xeJUkPLuGiRvQoTpTCh2JKSlQ+tIsyY0SHPxc1WoW4
/r9d5f+pqxRIvcFA//mzuf/eFlXZP/9q/vozf302tobnJmi/JfgOLL6d/3w2tvgDGxZbhfoFn04z
n6GtBnacyHh0h77z75b0P9JBYhqpZdGZkOqK9OBffTYvW0usg0w+BLSJKy0Hqccr4RA0jmFJKsfc
Ow6O90UcO4jiG/Fz+Xyd/n/0vbr++RU+d+N8pehYrW7Y5C06bgGojCHny28zHNCGE+gW7gFeSw0v
excd+BRWX6DmTNcFDlGHfGmY/VQQ4t/RX63v6zmefL44lCXwaR4bRrqvbjG28nwSmePCpXerbGu3
3RjICbVBYarZTarp1VNEXjSB9yXTIeaAyfeJnPkSNxwYNnmLl/Y8pMmul07ui0ahA8sYjHZOCsUw
zUPK+rllcMoU+sPQ2eENveAYPFtUv3iAv7wJNHEu+LpqspBePUG1NUDd+sUl5HLSsdWulm2hFMYh
sceZ0HeVKRup62KjFNAI197xcXQZppsVAeg+vopoM2HYXVed43iqpPt04W9vpZPlh8mVGRaQo3ZX
JMNKG196jGMKjEF/fw8MCN68B8x7mA+cQRH9lUSmY7sbZnt094lAzNDCEPCAquedTWPw+yu9FuOs
y415BMeAs9qevTYrNiUhf7XGlSSo+H7uERL2ltMc2140H/Gkf09Lua6gZ0fPeYWhkULkyxLXXbGu
wGdHj6512FwrOdeLkvYjOwrV3hD9O30k94LOFiUh0gtHcMa91iy6LdtFPip0Lzp6W4enVgs32Wed
c/f7x3dWWr66HxPRMBvTui+82RTSiFN7ncvvdfw2Dovd6ZvYZc0QtDEGcyFobrTYgnVb9dnNLE0U
d7mVBeQkhjcxXI6LwjSbj+1MtA6iHLPzSDaDti41sewjQuWOVV4yeWRtfpKRXcLBWlRDwY0bq1mY
11xkqvHaxMoqoXhmSDti5LH//U3C5nn91pAncYKato7d3SqhfvnWQj3MGSC3035MheYVCBYOdhR2
B6Vps22VdauGp/ox5a0SmBlxPyzedJ9jmbWVWt1vs7olVSlLRobGRBY1Vqk+aMSrX5o4ZX2xx6J4
MBtrA/Kk32pI0QjyIarOb60wv9NVuBnxkpRBL+PpE45celBGybzDEUBLZfSF7SyD8GGaV9GgY1mZ
IFnjdIlhxYbwjSMr2SsMrPzKTAhyh+C+60Tl3CFKTg8pTMGg1JoYN/Yo/Bpz8PgFXjAHo17kVU08
UeOR/mKcCge9jwwtE7YGQTygYINvDVaVg1OQ25u1VUYKUAnARP9dFrNyBdtk/jbjMk85FPebKOvF
zgyNtPNSK9YJB6mtAFNTA4hdqHc0z/iYRnH2owYowrFVdecZdg4GssBsqvCqMp4+w9WCdlPo6Kxd
N8d7iHZ6waT2CnkMxllOUrqk6STjFV468DTSnEkYEVkKoXm0ptl3JVOcD0qZK4ERJdFGsdsjGBu/
2tKaTaa7h0kqhOCFdejpUzn2XoToDvik3Kl1elqfZ1Dlae0Ll2TErsLmQivEI2p6NCQIUA5Rhhcw
0bLzJyVHRcD/qy6X0J2owXCt15lPMV4naErsyItxDrBwxFMbWkCPPKfywOTI9RlpirvMIHKW4IpW
5lC8GiGeIL1V2yzWlUDUE4AAASvtJxSVA0HK08irmTAYnYASx3nYxrH4qIfFsGFvk4ce9YQ3w6hy
YHjp30TLO29heX2c2/xDEpqxr4wyC2SUDwGAYevF9J5+q0KVwQOMOD3D8MBco9syjT5AQ/2CGb+6
j7EwvAm1hRSb1nog3+lJL0h4HVvyLpTUQixohti3tq12sqdhPJYQOLxKLowJVRC2AQoCwTqY69qu
ErNFkWKoFSUaiLQCt8a1ZZd15OqRHB4+KnU882OmcBtj3uTHGQFiXqs2DFw5jOyAYyjbJpED55bc
3yQY4Mru2m7l4SxVdSJ+DvspGAxPuIOoH4eko1EvZ0ACjwyomgYVuyJP67TmYoagijhgyveaSNQ9
GI+2s5S5Ag1xG33Jho0+AinFdtww641DLPxTonGkEX1OQ234Ztnd/FnIdjxigiUPGfgB1KnaOLWq
wjQO3ZtvMtg7DBrflzJnBErlMxQp0jbtToOu69pLE2gr7bNQo8KblGX6ZEi13DKiJqABoGdj5JXh
p/MAeVIMyY6WGsxlgs8CyrO2JvzPtByyOkjA745urWYBonKc9y2m0U2nZtswlfMP2bdjdanO0FnC
mqJgQcTltRU8KyiBkEEjTg4Nr2ayWIcaJuOob7jj9mgTFYi97pwFeqzOF0uvdg+LOxpXOh/qJbTh
hrDtsF+DGIln/q6lCETdXF32KArbrzEhOzjtJfZ9TH7VqTRtdJUq9QWCzfgKdRnViaTkq6pR9SyI
s/w6JvuQqDRm9JNqZTd5ZDSf01RkQaaStpgo1IW49847gE2ErEaTbWtMf+5x4skPTYLsclFidZ+n
pBqmLTfZ1JRfVl6FmOYY/K5Z1CSPLeHRJvhtBzfU1nyLeUmAnK7euK3kztFUXblqMQbmIPRNg7pz
Y5gGbEW7RlNC1hN/Rnfz7iHCGJ9MWfx8Rywx1R02O6tYwyJWpRc2usUeb6CNcKG0amwM/oLdyA6l
14IuF6KNaw+k0TqmCeJjYSVKL3mUiNfQT8XzD2pgeZ/Iln290ptjOhNx4VHb6ChvMDIOS8W8IFpa
uZm5QBwQX0V5EdowBDBlNr+MoUkyDMZs/Y1qMwYJs2i4aVW9CVo71j6rOHh3mUbPK5tqhyx4GT3q
RXFhTuqub9gUNJjVl1I0xpaE5+lQZJgSyTyNt5UI401VDndo+3V/7PvEMxnDbzBTu27DknxRwqDk
rq3lHO94/Hb2tTWcJj61XdFIVrPZe/1UDjPGooSDtkIn3NUNC+bUxgRBHY8t3YgvJ/JKiuWnOcB/
YZ53YB4Ujqt17T83rJffx//3SATt8471rz/0n47VocUATzEQ2ROjQCH/F9Bju3/YFhAh41CL5WpY
TCr/BnrOHatj4ilsU31bNkXw3x2ritmNCwak0fmtMVHmv+lY37QRJq4TDNVosyntrddKe01ajVTV
qDqQ85ihiisj80q0Y33JoMh5p+1600hwLWyOVZ4FPiFvjC5kh59p42jlwYYIeslmql2mg3DvZ57A
qWmW95wd3vTJgGirkwWYAL3ez5L1WSPRKrhu1I7K9QqyJb2RkU/opdOC8cxkiAOeuBYqi8nR7kYr
0d8p+9d690XVb0IXpD2mX2LvAXZ4WQ9jZE6t0bXlYWn7/hu8KnwHclK8TrO2TDcTWn5s3NT3bvkX
j9jkaWFHC0bi2Ouyed479V3PWeLYUFZX26KzNYDEnxZGU9Iibkebt3m23H/RSr+54BqboXI5Vi8t
4mt3iRSSfK13rbtnEIpnxFlCEKPVLxyhEAggrXfwh9fO0gYfEF4Wjk75uraHr412ELOpS8S4cQ8h
qKHyY4qsXy1LQ0fknJ1uCJ3TSOoqDbwbMu0GcUl5j2OoPfo4MCzoD+zOvulnHUJoK82BIPM67nCl
d6fPs/5e8wfp4fU6sE1No2VgCeL8oa+8hudvpCxcJ0qpFvfQ9CLjTilgf110Ua422whoMSiaSBuP
ZKEzyPHOfoh8gzODPvTHuhpb1jFBr3oo5hoXQdG1KEytnLUEtbu6ODsIYImPlkmqOt4XZ2/FQl/l
zxBGsecYdCa05D4jwR5nfcEOwZzQULc20ovBVnGzJ3X5RuuZeITYwubegpm1+acjGR0EVrtMEgfH
BpF1K0xQD3YJK0gc4or2qSqVhxQ1bHjTtHrLkgvTBviU8k6BaUcug6Z9X8nRaL20hBHKh95wpfFx
KufxVKox7hyWCRkJlNfAO3LdCOBD8J1OsqNaGfvp2oW07vhT2NSPZyuhpVXFwZIZOu9JSqxxCiER
FHQV/kYN9cdaahI1qLXmE7ni081PuTacu/pRxP10ozSKdmeuDgq4ZWJxScgIbKfZnR4t4tRo17Bk
Qlq+elENBj5DQZ2R6lIgQSfzvMTFAs0DsNrg4GWVDzxHZ6GwClsycQaXl7Y4jXsPXI3fAi6SN2cv
FdQ2ptgy5cbfwZ0UyHdnS5ufazVOof77sUjG4UOSTd23PIVa7TEhqh/1WaIy70aJOF2hloyPLkS5
4pCBmVHE4qHmDJseu5CHWGKW4VA3YMrDhG3aFMxXLQ86uvEERFU/xhFhjPA73JO7mmcgQadpMfD+
S4lgwNbIINb9oiWhjUpplbKDLIEaSIv+2+frrh+nKUUj99PEUg6rUzvB6YII1hSjkLFe73U03NzD
QKDdn58/RhumLwbHIJrVJnPRUeLOb0pXvTz/O2Q3ktaABw77xhLvFe71Y2z3MhgjlDRD07GA4/Xz
sPpsrPfI6kMsGRi5YjDQjVTPzeS4N1ifa62AJSMgFPa5o6aXfQNJx2TInenTLQpD7B+8sJpCucVC
dvZCJEfIl/NEUw+j1tuS2TOxz/GxwyZW2c3qkI5BEylzeFNDe8i9mMDtGkEHxr4nHXrEI8JMprbk
v0t/TLsluR5nCO4P3blsA7mSMDDjEg9NNatIopDwQNQswXlMmjzn7q5ey8ApQflHzTdvXZH7zVoo
wlKlZHRScWnS6flSjvvQnaeLPqqmO6sYKj+usSGwdGXGdhSjWZwOtM/dWpnS+lkeMiLtSlnr1jFu
qAb7UJpfoEG4NIPYcgk/cpPpQtqK3BtORd80qKvZgFotlw5RR9/wkNAuSVeyj0R7WJe1WrpY9i/G
fNIIUOGFT1BwvYUQ+x1OGP03NyFALyDSPEoCFrd7NEKq04C45M71AI7De1FiwRFoivGJoQ/yzLZ5
KjWbCLkcGH7fjMCs/IuCRYdXGktqzuhDYm01TmNfnm445ljLzErjZI9FAKf0Gp0E07J+NLXevS/m
mCBfO3IKQlSkhNeLHg2FM7XFT9ecbk2Vk9n4BF82uk8hPF8UNG93KXnAD2m78GG5sykOoUp/kQDe
HZzaXbVsWMoEHKPVnUU+5JLAU+64DcAkUTjmEYdk1X1Yulr7UrSKshwW8uKcAxSxRdCh191ET68h
AYGCJv5cImmCUpTZMXfr8IQdf3QNABAfcFW/s+O4uc/79mkupnX3T7T7rnCHIB14TkAy7PMmaN/R
rWr9CyAJCABR3eqH2h3tWyDFzA5w5ziYYlBkIMZG8/ku7QsjrFpn65Z6eTUN+jRsF0O/L/CTCKqJ
WFxPFjH+N7PekLeeGyYiQBFi1m8rxp+5Jvj3a06s9pMZuzq24s6YtF6D83q1XZwK5ZgeZQOaiS5T
TgikBh5dEdb0+mb0ebadap8YpXNlg1kFKbcEFagm7GYmPPSxmnAn8eoejFNgZexnmuS1NqR5Ijjr
DDYLI4+QEDndfMCo1LlUoIjeMzMCj1k7tW9qnrowxU22t8xaWDTNwErpcLoNomkFkVjKZRxE8erK
obvspY2ls6enLn+P1Pk1Vh+7p27k1WAg5bIPFkwjIGk7M8So2uAfwBtjCU4CyNnK8X4JIh0HtryV
7X4mogHdohl13W7NTDu5dc7Uwqm4csphUvjCxsfrbApimSOA4NlHpGq5sAgX42mBXzX45y3QjgdY
57YSrUt/xEDvuh9L3G+GejROI64TeBybOLC2q21QKTJODk20rAh9wdDHzjkfO3ILsZYyk9VBqFnd
BPPexIYI4ZBm7X7+LK00EQs3MdSgI3lFHF92y27f5G27lzMuk72k9sUVwoW5BZB8BL2xSkgORCdN
HzQrwn1FRd/zOCJBjeGuS351UtTcK3FFXBIB12zfGOQBd5wWFjLWwsvR5mTkVjqqtOF6TIbFlKdL
G6Qr5nwbIvV5tEBSkbS1Clycul09HfIh7TgytOhuxLsCNBbr15OBXgwzYcfWbvNKAW8bYuVH3zbu
Dpo/Vur85tWEbLWH1qeRZQEawEneuL12R4Yrx1PUTtibt7aBx1U0JesTJU908XKTUYY/1A4+MgWm
VOVtuL5RUBNe01Cw4vKOVaRoDV0D4AOUr8BEzZ5siA4L1XtNmYE3eE6UlreEYyrDrbSm3Kr9BNPL
2LkBcHVJ8clqF44KR2OD8cecJUqkfUodqmUEcWOP75BGuZGrFYIwFdMsP8yLJOhHnKNHUuJ2ZJNT
g9gASceMkN9L5lbST5R43vCfJpgM0z3m6VJ/4PU3N5XDzpLJWPk8KW5yVHrS6qGQc/TMTrGP4OYi
BCZvKx9AHrAXtQLS34ChbJf4+i70mwJZuMOWLtpoQOQXEWCwaOT2wjA5VBJmDYFW2k1psMV4lCGt
l0rUklpGRdJbRfZDSQyT8VcV7t2lKgDzG1kFfIGjz67wo2ybH0o+X7mTMR5Y1xQGQ6NeuX2tXpnM
2gIJC8vq5mI/IfrbUBuHt0jo523KIYokKx4Z1hlXhoqJ8KQP5UfeNucyYOSRk6/YGUWmoLcQve8U
1iZy8w9DBqQleFRX6lxHn2rFGh5B8MRlJYs1XyBSKSBhz+RuXuLbcy0K7YbKj6xj4nt/mFZoIj4j
KhpVou6maumV9miEDmZhy3cGErwQgxRT7PNNgVt/gby8otAmvMNXOIGxyoNIxg4Sr/Ap5xW7IUKI
i6HRlYMl0PZ+6LKcRQqH1T0lVsuKXGTIu4cqjL/5nI3Y80jK7nda8bXreNGdwu6g4TABFhiWvzHY
W6Seupx49b42z0W/JOLW+z+YsL7pfphOMhVi+k7bb9C4vex+3DDuhxRjrX2ONjLxBhsss+nWXAFj
0nC+M9bW5bwd/r4tfdP6c11cI9eMTUZudIovr0tLngtQ8npPrJv11CtFuy+6CZv70V61PhW2bxAa
Y/biRq5V7u+vDm7z+ulC3KEr5gPnR7y2noUFBnqiWdUerxj8ohYooXfOuuuCYLPbw+fjv3Euoy1Z
K288j9nczz/hv4jdO4jd6lcC6PHPiB0oeZt8e6ld+Pln/gLsHPUP/greGu65xsq++g/FxLH/QHMD
JRWiFQSrFXr7G7ATMLOwGcaGmr9slRWw4v4C7HTjD1MnYYcZumVbK2vl3wB2r1c21BfUCzhFm3+x
YF6u7Ahz88Wpq2EPgIEWFFU/FQldoHsyaKGxmDPb8kR6HNNQN35333gFF8LfwRbDga8GiAfD5rWr
cNPAwGdA1e/GQZcbe2aX1SBsYhuRFPtnr+UXyNIvL4V6kcG5Yazaj5c32gr8+bTC7HeGRtmf62gO
RIeEH9Vk885u+KtLsUe5yEwwb0Yb8vJScEmzejYMZNrTlCBTZ74EaJf5/WQPP5H0f+TuvNoazg8Q
rBXtJ2beAv3ny0uRfjZkuckDdJOQ2cWskxIxWD8maQVRGSKtrMRqu0sdUBMm8M6+9GrX/+vi4L3r
KsaJ6NV99vRHoahh5yuVYa2xlPGm1IzmXzlPm1zFRGsKDcAB2cZZ8dVVOqInO9mEw651DatlbdIH
eubU2HKT1gV14+/Xyasj5nw5sGQV2F1nmbwG2BBI6iLW+mEXzVZP8d5+t4X+gzOl8LS8uLBC6Ia/
v+LbxwiXDEo1JBLN0LCRefkOwxjdP5qKYTW0QJtG5AQvy602v7/K+pieHdHn+9LBrRFi4QxvinXR
PkOvUYRruEBmw04kEr2HopyiVcWHZxwwFy3v76/2q6f4/GqvXhpAetREZj7smBZrICaJF0lqujpl
/lohefXaLPvz95fU2Ujf3CGzAMtkwOGyINm3n9/hHGeWM458dtBfKOoqI7+P1AEBUbU4wLtRFgzN
jS1nx29yA+vUXnWOtSn2Q9RWOzm4cjNMCP/a0a6/TpNQDjOIsaeHfXOLrsTL7RgL1KxZ3tmYzn78
r94MofG2urrL25CU1vXx7M04HbPzquczArYzcMVcUz49/PjkRlGEiixWQ3XqVCP89qxG/zAZX9TF
BlbTnPoSoTVYDNPXKzTV0TvfgvmLpclUSCMsTehMW/RXPy11YQ4R4dSTjhYDncRmkLTx5DeO1W+6
Juo+TYlAijVa+MBW+DwcpzJtT3hAw27A9RnkhRKXkjnF3LBUPUE+URCWjoqhXDRfwJ5pL3VrUQ5L
hqlNI1ezKdusEdIAKw509PfQ+kLfFQkujIZib4XQE0+K1sHwdTr2OLQiMc2RW4QmWrDcvIiN7BMh
Id1lZsy49IqFVo2RfTAq/VXFpH/fJEioZwML34m6+KTGs/qgtI3cpSWeX6E5/8hmcdM7PfQD/Ib2
TNX7K/7mcvv71fr2A2FER2HAV089+WayMnWROZhMbXdJF18iZIiJM1QPWjLdDUtYb4ah0P71J8kV
Vy9sRnP2ut+8XGZuO0nHXbJ+14bhQeuMDTrmr24JUUKQ40VCzeff3+HbUxCrAHYbqOXrbOUNozBy
Jd7gQ79jZl6jDqZFg8UFZ1pv5+D3l3q7TKES6pauwhRbHb5fLdNoMCWawYpT0JHmRaU0GnrTwX7n
Af7yKhThlCmoPHmGLx9gAYG96EceoGK1KhAWNJo9Kmnn+vc3o73dx7gb2hyGUiRfvnGQp6VfNKte
o+ToaQIch9KtNRVkiHZlhT6/sykpWPgqA6Bj6zy0erSrjOw9Cp4muJ2X29I6DmYe52jwomE3vrzd
pkFtlUi72xnITDegavmW0LF+a4x94vjCWIwDjijuplWr73k12jdZn467yFTlh2JZxJFwu/CdN6D/
8jfBhyaFQ8C2fV1xRIaiKCH4866MhvKgtubGVXG6XTBTuwxx5/JjnGIfc7xs4cUp8xUWzShxElVn
YlBWZK/l33NtkpeZMwXLMn7Bokj3m6Svb+dySEASE3NvRjHcqTm/xPHsveLi1zfg0sIKSnq+//Xd
P9vrQ611i9kZeajxfBORS74dRiP6FLOL+XVjp0HIQNIvYPxwYrXFkQy3Jyex7xjUuYehDqE/YUKx
wcTV/VgtdnWHpfX3BQOIo3BidzvW0Yz6OIWzlvb5lgy8+p0jQXtFzKSOYFk8u4NXX8HY5/zgau52
s5JGR+bO5bE3QepBwYM+adnkB4QZaaoeRAXbuavxlPv9B3JWVL9ZmS4EUQA0nTiSV5+7M7OXzObQ
7VIl7lc+l2P+SVl1bRsdcgtX/VblcnoAqoi/EhPbDzLCTlWPg0ygU8ZPd6uruAW3eEB7I7LTAjhs
qP2YC+4mDA0gxEXa97nUNLZKG+M41G1qSjik4j4wUWn3mjTVEzK2fA/X7cmW6q01c6HIOLuWuJ35
zjN/W7o59P24rVAhIEV4zWAmk8HOQlIxdk2aP5QhZCE4WsrCaKFaMGT+/dP9xbYNgoNGh7qev/i1
GqDL0Tm2bDpwhsofLhm7nNqYVRrEG75zpbU3efUaudKakGwY1iq0ePktNGE01HZospLa6A4iWcT4
dwHXYtzInGLO8EtULcU5hpYWv7OEfnH6rqEkZwY1vflrNkUf4UQapiqSIXt+DHvnerIbNLnhD1yx
/6TltYLfP9Rz7fnmXk1mqBqxLFA5Xn01rlS6KUlYsrTh5c0gqHtmzMvnMpa+kMt3gu3umIVMQTTX
FDdoHRlM/g97Z7ZcKbJl2y+ijL55BXarZmtLoSb0gkWEJHoccMCBr7+DOOfeU5mVddLqPtdLWDah
LYnGfflac46Z9rFOtfLvf5S/fJhQsrCz4CnR/7wtYyKYnGzi/WUgNcR667mhTTJpqKH4jpzs79T+
f7FpAqTFkIazAAHLn1dsNyjKFKsVN3np50PaGkm0jn72N2fEv7y+qMVtniQuL6acPz5LGO5TYdit
PHBGxio7zVk8NUUQuQmAUEXILLhpe4y1pasAaOExoBtQ7RAf36y47P/mff2vh3LcAJwKOZTDD3f+
/L6iB3ZAfpX8MNOg77LUI0muX++WacEOXBta1Mq6OTCfNkMBf/lvXqs/pzBvKzTrosvFpm73Ge7/
8VoM6USgI5PqA8ra7Gfr9RqZGn06XBjJOgQCu8J1IzHyAaG2bDMtRFuVE+Ojw2AK4CkrYW4u6m7K
LNr95jCMRuSkDFP//YP4FwsN/Uzy33j1qXP+3NXMsPcvTuN2B3j7/X60SV6EcB/sqOXzv7kkf/Gt
yC60PWwgtOG4On+8InlhyLbrve4wrEn9ZVuLd4XvUPeh5ur/H7/WplzCTbm11P7LqtZu0+zWt7sD
bOD+CvLZ3YvFS26Kfvjx7y/gXyxifCfaIpSIHk2tPz3z5gpwj+gqrLqWnsbJ0LRPEKVMeN+ShOi5
BmmODOhvlo+/vJScr20XKSPDoD8t2mmqN8RlO92BFNEpqp2ZMWdRE0Kh46v5978f9jvuy59WTSoN
cuU8jKMWK9Yf75tf2mJMV4NHxEZ7vndhYAKsyGy1xqBXN398T/6FS02O6sGalLbn5DjOu5V82Ro0
rsPLlZNfEpwSuVQvJtDhLGZ27o8xOZYu46Sky37AitTuShKd5D7NKkQsEho/2Qf8SlbkuXjmQQU5
ytgjMbCWG0fLgkNOsum6I0g9K8K0zIxv7ogdJ67s2TH3hVHP7g50cWa+BYrUlE+3oFmShi0nmOxm
znorifu87LNnWQljOVUN3bUDUb21vdP01jjX6zxrBzmWk7x36mb072zc4MnVlUTs7vl3TZGD2qNI
CEc7KJu4KRHE3/ke6u54dCxREJrRVU+TRqLDuW80cURBgLNjSdFWobbJXxAQWjapmqSt46xRaUsw
hcCBx0hxy5JpSay+LSaOk+iqAmjvBylVUMbz5CxzLCbSn29qjdhM+g51a8Zt7WzFVQ447ocHrRfD
KwKOaPVt0T+1DhNVuGSScCPieaanJrf7YYfqJfAedVH7OM3BaI0nith53/kzdBQbsiVSZJTLpKHI
Ijg0PVvUrkq29p+umQHcaun4z0XWVdFc1cKKpA0xGNpu6xxrf7zS592Pk9O+Jq1ZvVWarz8OjauI
ciI9QyPWaWd1wQU3wL7p5H7OvOYx8Wii2oAOUPblB9MuVVwGZb1Px+lsTYuKTOCzRUlagDOaMLKK
2drXlvVhW5oCu7BA77dJZ3Gh9u6A67gHm7FlSMW8hkUTpDcSdONPb0DpYo9LwfBv+rF2LhYii5Rx
+FUhs/cXRLw7BF/dgxPU/c7Qm/wBI/IawTI1bvy6yu6IMWcG7wHdkqjI5tVyDo5mXPOcuQ8o6OSU
BDZ8haIcKSqkF1XsErGU3notq/nUDYA58nVx+KO8lHSXZmX353KezRiZUbebBzxkRZaQPUPQ0I2C
v5FzZx8S334kWnjeGcrP9uvaQ9DVhpF0GAbLK6XrY4KB7L3xpX7bZJ4fMxF341kf+i9X6xpGmFMb
+zSscRUK59RXAUKJJplPlp6bJ4nYY0eT4mwS7YISwQDftrzV+ti9oZU7eo79lI/LG0HSDTk9AY26
MXmrXS3teQNr/zSNHtBQrSMo29FIBfKTs0ysPHZT4e/0AgtbhZYutItgjTPODY95r00PXdr7j3IE
M6wseTssiQdcdgMha82n7NCK+daQH3NZkxNf+9OXLYeRQHcF0Scup3xYl2jE/7FaHM1NvSehWuTB
8K0UfgYBiIfnFfmkNcdexzmCzZRFokhHRQjQWt53iqesWCCg+qVx0seUKbwYxN41Vv+GfxC7mRdi
lxB8ushbJCWpkt+XrPdkFyKAsVUZr9Lsv5P2tydjDOypRspye/A0U/yaScNpj1ZZmWNcgyqawkUA
ErolgAoLaen5SNkq/IGEx4lcJ+FMdPmx77lSALKbKl79evqW0dV/MCuS3JK6KfOTKsABOqTT3+Oc
80lRm9Qazh3NuCyX+k93i61C8ASq2Fv16qZlk/01SD91d9WSiqhQTm7dElrpPtlTmXwFNPdHkM4I
xcIWk328Lj6Ou8mvv/q2B7iy1NJ4Jy68jzmiORc0SO138stRimVyOQxULN98aNTfJ8nnLOTskdGC
TWMVnKfzGdGuaVvylS4cY5ACitF+mMiThHoRdG9Z6ne/uha0Tzlr3ZvXYWgs8PhXoHQ2dxMJS694
e0DreQQSxMzu6yEeYQNXYWVqDoHNNtx5F/NJQcF1Gjv8Kx4tZJQUQ9DvS85NNZZAVKPhkKcTzCG1
BcU7ueFDmlFJjiTF7gLcWcEGScqq7RnU1BkLTvYEMYFcL68fzb3kcmovxIvzK3ptGWQ3qYnjsnDL
CQ0STq+7NEnSC1E1fiz0dr0Tg09gWoYmnfjp/GDrufs0DaazhlQi3dkFfXPBl9W+07rDWIRAF8oI
r+quARe0X8e53Csx2/XB87z0UlXt5EWtg32Gl6jjpeLu0oTvziVsBoRZWfuzn9L+aq+98U3mXO+8
KAG7L9hI/YyLSmrqcqPxaF5bp29/ojZs+qhx13ZCeIl3myubHyF987EaCiKjt7tza6DMWifZ/hyW
tn/DiIklyPO6X8JIe5xgY8ZlJRo7Oad0Iw5jMMiPAODOxV47DRWwCNLLDAcCPakLwvFjRYfjz+zA
yrKRpSojQYnItgysDdVWpGV+14VovRDn+eOIwQiSv/GtJbHqkhPx8ty6WXpPaJggtAs3LfkHK2Ae
bU0wzENg/3A2k1I64GNeej2JU22cbjbI7xHO6/zsawXrYprkR6vlq1tdSy9j0AEJy3yHCrxB7XCx
ra469SVJg+EQ0MSJQbCAc6sH/sJvh1aaqmqIEeeIMVx5z2ljNfIVZPvy5XsTIamp7URJslQnox+2
p3yEaMjMxXSe8jqbXmwxjF6kSIU7V5u73h/69odVZO6TFqxYYNtGZZfFrYEASLAcb1VHjKPvyvFF
b+fyMd9uNy4h/9bZvMSdPfGNSg3Rqech96DIyC625KohGloedFSvX/oqcsjy5NqHNO2TR7MmO7fT
s+bWtRSfKNbykZJ9fg4gCX2Ah7K1M6pMmWGVx3zltbT5omSEJxnSb5F9iOxDNZGrCa9hJV+Jas01
N3m0M45cIZbWbjnV04QTLkPI97DiFmbpdW2eNNas7FKVhTCi2ljFg2YVNHGnpeJe69LPJgQ0wm+i
QA5fwtc4MyEeKlAwKTRGojBeflufJyWNT3cqRiS15txdWS3WL4GlsY9cs1nKqC+c8ZOgctKJ4Lvx
7Lctl8VlJ5cHXZVGH+LBJ8DDrLTHYNBZzTx3+pxbv7sOCd43pDwtEKQFkTT4+asx+OklcTeP/EYM
+K3dZx3bgs79zXMCq/S1y3MiFHrNl6zxotzyFxbBxUPveseZONm3KANZxPAN0TcdrJGBsOW/r9If
7pO6TQ9TVaHidQEWdGybtxZgL2CcXpo/uLZs921jy2d8ZAnR7tkXAmL+k2zbNk6m1vrpQPbb2y3i
1xasXWxaWEidiUBKA6t4yETTjsuh5z0crHp5NGp8IxQhKtwAti8mzkLCAMQT2JQ7wO+b5F7POcv0
fazGoLjv6P/oYzadi7rt+bale9FVTcwhGfMHF9jZYdZz7W52tfaCvzR5cvExnII5H9HF5MC1jIZh
Y4fp5EQy03lalgp13zjd6anqbwkiac5p1iwhpT4lIFps5Ofpj8DJulPpNVtq42R9TCBUu1w3WNJ8
/rBkt2tcowVgRbot0aKv1Nt6uOiz+Bmobc4khn1GZ/nUJcJjWpZRkE6FWF79WaWPepOpvYeWCC93
FwcKDHmYd+Loq/UH/b/6e1l7q8eew0UykQmz0HPCIUGOHMcIw4A8QQq0winR9EtZ2+1ejiODL2Ns
YypU9WD7pX4ggFs+jR1xXpYK0sdR8k3InfMeRj1oQhrT+JNhrv4gWcZ9ceVQHfPce5kB8RxolxLD
p1PKhXW+ECyF/vAu92ncwEE8JdZq/ER+pvZ4N/AomsYa+/loxWriZZQtvnZV0ipMl8W9obiwXwvb
OTTOLPa8TizAApV7mLooLgO4rF9TOZqvAAWM+6AOVlQLtf2tzeYCm0Zg7x3Wrps6kdXLxge9LhN3
ycHP0e096kK0rH26Iz6m/VwZNYHsSof8vit4DMgZSFHJzw3ZO22LOt6uUYPObdFHDBBCIiDMaPRc
Cno7LX4ALS7PqWqOA1SuInRs7VbgdL+uuvmKjr/e8yruc5JiNs41+s6EBMnadpLnqhSUGfYEAN7T
oeP6Q/7o6/0al7Xl38glZ/XSs13mYCovrd65gCATSO9VYDC0qNbTsojpziXZrqFGI+EHjFMD638u
LlVhkerVIf3ivevhzoWVttkjmKFNd+QdFm81VsCDY9CAp7WGKLlbW1oaY67hdIHDebvQzOZU503w
zsaewJuAoJlHx7PJmvXmYzIRNurL8g7EERGwjfJY9QWyQgY8YaPkAB2pgCUJbc1A/fkWMDPlnPOj
x3Qa1URSRF3rYiT1GrA00zQYbzM+kZMwvZ/G6n4mvejeqVir90rWZEbiDX9GgaztrWlMd4M31tfF
pWKpiJ1l6B0Mm5w2yVrKofk4QfhGbmoJZceTp0vv6JXYolg0XHHRgE9iT108caF9I/TQ9AscQmMF
C5Bn1Cne67pormbnkwmZ00cO84UFtMjU8FFJUydOosg+ukRf28gk/fvSoQKAuFaIp4Xgc/XWU/Fw
33IOOTXuKHYJzYWB0yLFXgPgLeyW9M5WshuBbtKQPBEBh+a5KTmZlnVmn9PNe1OXYviQo6SJIJex
/ipxyGShXIfkXZeF8ZPEQHZ6YS8Ir0lReycshUO4neRaEBGRKz9wWGs18uwp8HBDO80TLFEWBpnN
Suy9dJjE3g6ABcbjnPF4ZOZIgSOaSjxl7lg61JgieXcMh68JWkgZsVcEpRPbjc5j1FgABOIJqKXY
FQ5yqbhBpeVxiJn5pgXqWnmTr87AuVFvJiOLVKvydE/xyievmj+Lk61oP8aZHSzaQVu2EmBgQorL
Y8YZVGS6jQK2J/EpqhLY8KG2stVFpMYl71M/ZRkMLsg3kEmd+sscR74r2AU8R8q2gvd/XExn0tIR
t7VFaOAqdZRpHm5HgfjZFQcrgK5o4c8pI3pBXHoY482Tg36sOVR5QbsHZUHOAbOc4acbdIEuZodb
bT84q3Oz9IN4chSKCm4h89ZIJR2/X+k59EN6HPzFjUTFMB3qBeHHXYCn/Gty6Y2GID/a7M7VjOxb
uUwmwVlN8wpZ3LuWXgClt8Uj+k1lrVyOM2345GKP/NJHc9L5GanK+anzJuHmucvcaMz/BHF/3BPe
XXr/GTY5EmGRWWu4L1kkTPmRc3rB3a2oiBc5yU+AnEV1CMaeAN8xqPPigCUIznuF9pp6l9u5Hhv6
f2eVS43ELDFQ0TmZ3RYn3e1povTMVsjHwqnf86rbHLjZhNm/IgTHG8XeH5FVmetMDGY2WXrUbSVk
RZTTEFZoA5+NAjIAgc/6mZl0f1Q16V916s+3aJnyl3XN1LOCqvuPtvr/alD/RoO66ajojP73GtRL
Wf3IRE37+F+hEv/8on+KUAMbmJlheGgEkSVi9qZX/P/wgIT86S6YP8/UzY1n9i8R6pYqwdOGZMQ1
aQT/U4BqWWQJIiXxXb7J9nX/o0gJkGZ/7PL+Vr4yBGSez0jW+i8+7n7iGDPDgznbgzbHHM/2QzYN
e5wJPqiaJiOyOUg14nU5vzu7sndH7TnbgmQqSlr2vZnUe4Ia6hoN5IE8Wqv/NjLnIVY9yIuHgcMm
C84WU7Oyt2ZGWt0MW4hNsJlXOj3P6zOck3LvbnE3ZDHA8vidgQMORtxhadmScRbjkNLygWCbkZtT
T4oMnel3no6vZyl1SLe4b5PaAncWVB2xt6XwFL8DeSx3Am8bpK2f/5gGLXsbezbEo4Dfk1LQjqV7
Ozg6UNa9RliGTZdvCxMOa5X7lrqvMgQp3h4W0NreC6ypMiQ9p4cm3iyFnRwHurg9hhOSh7Ua4ovt
+ByLzQS1YYx3Ewyyz5wAiURScT1hxi71qDp0ToGu4nGaYGhA6zf0X3QUiejZlVnugAEpG+lAe2oK
gXK0/gfA0P1NM4QKoUHn/QfmMPPXziZIoGjhlpbulDYtkRKtmXll6BejWIuPNQG0A+x1IOTagXgj
cptxuz2lB7Nk7nPvcbw96arpH/SCWfMKGDrkGIgRRGbNKdO0CUlJaz6VOC1yFLs6fVIchFejUs6e
xvTyw0NUuFPVWEVLudCpJIqJ2rQub+kXWwch7foECos0kmYikaBrBMb5qRpPDAkjb8zKfV0jDbE4
318Y4BK9njGGdW3kgvbgWLCToC3JNUiufa3qV4AfSA7KpPI3hmxLmeY+l6JOr1bayQeVTd61asvp
e1YjMUkDg+475eyV50GQFCHyl0rOyUNlchrAgrWRO8aRYsOjm8ykYIsDKZOXrJ0tQv1c7aLNyTyE
OByC/eT11m0CoOqgFVq+xgbhBctL2/l4fpLKfe5co3mSWy5fWCcZBHSn6Kw5Yl/hDCKWdT01venS
nSM3GH1ZM5zUvPYHVZXpCzZd6yZYPbYPo3XUNzsw5BL6LR7seCz76stQtkvbxFs3urIAv1eaAh2d
YToPRGx4p14530h9iWUx2luZOHu3BgaZlEoCFxjZIuN0GdPUvDHmWRyRxGGwLRbu9VjJ/ppVbvPS
Ax+CquS1P+H9vBrk4EV4cP0zd5rMrZZYpUW2/t26VPMVglN2buy5/5aCLXuDel3X+0DN5q9CEEOn
rY2H5LCzvDMxtcHeLtrPib35yDmw22VzuXIHveIpYBL0Bra6el3KNX+1UDY5kdP55WsHwAshDW+Y
qw39gbmiuQs8Nezz1r1RAjB47efVoeit5dKQqHhWs6QlTQcAeTBfq12MYsMMO2tB0q6r5w+osefz
rLVzHyFF5fxmbDWb4+MpJdtOxrTWlh2qtZZKBFYx12UIyYzMolTT6b5JdRYc3WJrccwXG0/SZdD6
53ztn4pW8z5mRzC81YMNIu2A03GYVKzFN68v7JsaJ/YtFqc2dAuZxF6engJbeneL6jFhiVE+rZVf
xU6vi1/uSAJbS1bXg5UE689OCZptBn3VLQGnvUmL1H5OqWEiRsamTdpotyCkCtI7iojx+0AiSSMq
0sHLWgc4ZhjgjOf+TIxI+kMCh/6sFDUzcu5bc0zUznHVHGfTaL2Rr0JvTEORAtJfLbcmHZHYJmdI
hsNgarxxdqbfG92s7RGnaJzgdF9cS04VaGMHI9j99s9PksoqrMh/mUBqKcY8pPDg21c2uetlqiza
oIn/k8A+HENjPlKaA+0jSCFBjUUqnX8rpsb5MTq9uGFwhv1vGQwUKSMd/IfUaLClol2QIeR5/c7b
+jiLocl7D/bRQjlrqRiNAucFSQ4eU62JpvZi0HGHYnkvc1nyiDoiGvT5V8ee92jgyDulWiIjPhRp
QAHfzsHfB/nHnm+1YQuX9Vv/FyM050to9gfhbOatQatviJauRpIckIjeE5qT11p5B73fvwussrxF
HuYWYbH+yvBzh91mIrPn+Vno/RO5cYQkGj05SlujMR/dbJ8T13vQ8zW4dkYvdpprZlZkSyWPqZbd
VyUhO/aYM7JseuMVy6V9KJD57XnffxVr4z92Jn48xnDiW4o5F/pg356prOtdjwWsunNo2RIM00x3
otHTo6bmBeN57W5WDENceXIh4jHQeeAc2n90hMNxpGuNirLH9l9SN7HP/IRLbKq2ganX4vOsSqd+
qBPN2VfmItAhcpzXpT7Hi9TzW40sVcIsGnEYxnlk1DYP382+x87qC2aUXvk+SONn0bXgvtkebycM
6WDvpcponnSA/8nDjOcaZt5izfLLsKZyNxrL+FQw9N8hPsPxlfrlHuO7j7NRo90wGfIeQQVGloA4
0EXm/WVKC8vYFWvAnMWG7wV1IUOLMt70OY0cp1E/e92u3rtZjfuUyPWPGi3tbiHaN2TZe8/86rMv
c3kCMeCREFeSVOPwTwmi23BBGgl3cNBPelFxRM4Nc48b2SBOQCt+BXDdWTsz7TAQ3R7aMqmuyAGt
symLfN8ORXeCL7H1GqFiWmQX0o6i8iLv0zmA759u8lrQdahmMiEGQ9NifVkHmidi2lmebH4NjiLZ
166+0WUzonHJ3KMCURXlzt1qMzJr8E3iRyNqidP4r05vr0SHYnXMf8Pm1gNLtIY2W3szcnsJM3K2
9nm50mqomHyS73vvtf2VU/8hkN1h5XQR6jWTWNrGj742lOdCkIDS9K0fdiBSyNJsSGcE5y/XKt0n
dnVnkSPyGEgofZU7BkfCfcnrRBGglc3D0ufZfqhJE2RIRCu5Wq7BNBpxmTOXBAYg4mEFmo/G0d8C
mwyiQS1aE5pnXbRhpgURaN43OBn5cS0SESHw+OwSV9s5S0FoQD1yYs9bh42szNgPrPGqTANuf710
mLN5/IQkjXCemqurTcyBBsYI4AmMSA/a8TTXoG+KJgW3ma/+uR6Wa5U773biPf8+IPzvWepvzlKG
qesccP77s9ThU/Rp/oej1D+/5l9+PpynWPNoaGynJQsx0T+PUr7zHwRJM+aFY/zb+8X/+r8Bff/p
+KT/B+Jx+EacoDBjE5L+P4gfgpP8x9MT46OAXPeAFg0CUUwam2DnPymKA1M0fiL86mj56XdVcnQY
JD0dBJdvBN099YRfNtsM3a+NN9rDxn70lr1kzD5s83YmJObJIjT8JLdpfGMQ5BZsE3qofUS8bVN7
Ehn6rwX0Uiy2mb7YpvvED7TvyHP1R+337H9TAVgVGgVOOaQ0aM1MdID3SAa7/6BIJCn9ob5pVK74
tHEbv3XdTmomSbGb8gCBAL7Z+rJIk7i3TZ1QIFPoN72CIxMnFp7yImNR4zczD2CobwqHbNM62Ige
1KZ+kEP66to1IWScYw7eppEYNrVEsekm9E1BYbiSwfWmqmAssrORWYzILcZNd7FsCowaKYYYDVLE
0BHF/abTgG2a3pSbdsPaVBxt1dFu3ZQd/abxUJvaQ9lMnAn6/hg2JYi9aULyTR1Cg/iHSTd+kzyc
6brV+zpH9MFuSbLQ0KTUkoSFb4qTGunJgASFxeiSbJqUUevmY2tRTM6eMB6DTbsybCoWPA77OlDX
1RjqxxIHwW1e+f0YFqiDsfmP1V3fWqnamf5Ex6bpyreR6dsV0bN9sqQ2RJbVMFJo06l/6iw2LShT
zo1dLvQHtdrpj+ngdnRw2vy+F5V64wzJSNWBKzrXVsnCJUaG4AIFQUaA005SHZ86tNdXTyl6RpVF
U7YyJ+c4WDCCvLyg21d4U/XSlI1z40B2OsCUMu7t5nf31KgQG6W4lm8ZvPtxm1sGFy8wR4PZHbNY
abbNuZdJUrBQ682501Y6/p3feJxiq1KR7gsQ4F5HJXGzIB7bm8or3j2TXm08J2mzQ3+XvBQm7VDf
SurdXOfiibx5QB4uJml766YxOije25YskRA4Oe0/tiFjXxdkzQ9bybc4U34/DmUKRiO15x01HPdP
4f62BkVd6GCli/vOt390ulW9LEgGfvYjvHQyr8YiSuXAVe0FfycD7MQF1CJEPsAiAuTe35i7Y5ga
+Ej058sY64C6HsyUR9MZk6U8OpCdNuMUJCiv0vkZawGECi8u3XrhuGVkLdyH1q/4QAMzZrcjBaHZ
LVO9xPNQw2ni/TvkgNY2OxnTw2TO4X142VC9tEaT3y8dQ9ecYISDMVrtpzMzm0tG0V5+/2QFTkd/
z9bIx1dQ8a40P6g0nR5iMdAh/2rPm8xAG+qvamt6Nw4wSlnYioyEBYVpvv3iv4d+6GGHZ2+u+YvV
FnzoTCwiMZbHZacHEuuVsov3309a4Qx8txXr0BgadFJu8pny3AcNf1EtfM2QRjd6EYbVL7S+zVfV
bJqwoba9KzHM9kmQHPVo0B+P+56S0ExHzz62Ezd1HO3mrNWbvtxMVLvnUDl8DF6WE5su3At5Z8tN
h7v+MaEP8ag6DXIzTyRHuMBJ3gOTY5By6oxRfTLzQZPPd/QWSCBVmmlPYsVBtrpMEMiSDg6i2pB1
292iZSCe8nTh/CHLLabFwNEWiYIrt3i2c2t00k5CF2DzhFCJjx8VImGvgi28rvyBnu67j3wiMoGM
RIAA7mWT3U/d8jBq8tvUMfeYHEj9uQ94yoXf7N+Zw8iMNH3ItrNgNUClLvovRwU3gcV0Z2C60Jje
4ywtJjHZYXDXlxQMTOzos3/r0uxAiEOXTWrU4IuIfLMRjwP72EgMER5VIzfcRzrJz9IoADxNrOGl
4aex67VWZHg4ySh17nMyVdVcxDIRZ6vxkgeD1t7FmM1iDywK5Zvy3ezgirII/WCyOd6XDKjR6B6n
qWqjAUYcLNXe+GjoY0yd+dk1E5CZLG9vinWUu8asjROWxV+9MRwb37myTVZRyUmSHn8Kvjg136Tm
/1pGbLvwXus9LR8SFJYGU2VtLZCEVkZyZm9OUeu64mkE+0Dnp1g/asBawOYYkqLhpliegTCPLbC0
kqHqQOHurNzg3DX2cwcQuFBLiT/eeHYXSlEGAKdyXuqTDiP+qFiEY92H5QsyJuF0Tn53um7pYuJ7
p4+oLxuh3y6l7p17HnyUYC5MmCn5rht1F2n1huBdvqylfWxz3/vMTfQEtur0dw8BRGyU5bcBc9gP
stKtHe+6DHOr8yMinhFzIRo6E5ZibzTxlfXAmqpjWqwWgwCfLuPKpD5InroaRNYyJMSj+ss9wlSF
IT7lYBFxouIg0qz9uIPu0dwKw72nQ1heeaxIU3UTg1yjxd5xnm9IYh214lg2EJBtqU2ExJrtp3TM
crfW5mmpBclWbftjrIQZd74M4sKY3vSEhqou2O0D5jKY6sZf2Ny/d5l10JcueVZGi0/ZKqfQQSsS
CRuVbm+TWo2TNHJ5DektNembX7APN9LipKL7t8pnuEiR4H9AKZ0ePeZVz+XSbTWEF2wKUXc5qyFR
qDvMxJ9xBRTPhTcygKRP+ClpCn2iPajOAYGrYZPSLhGTxnjXtdW+lHxtWluc0Qb93ksKcSW3gy5f
1lFZWZvKvu39+3Zq1XujL9U7lb9170IwihwqrLAnTziueItYyYccJU7WOLRi0S4GoTsX6e2E7Mw4
E0hlzGEmV/feDEjIgvRDMwUdyAtURe3iGjAMSwvxCTcRynbSpyR+lcV4i28FfhBdijQUHT3T0F4V
2+A8invhG97ZRjO9SzoYZITfJS8BvrdHZvV5sVslEWyIjhrtfkh950SlUB4MXXRk2JHRS6tVwNLq
56+mNs2LUafDs+pzdSS6vnt1uwGJK2thzIiNOaGnZKzZLSdEbz2VNVUYihztrAsWsNYwu6PA8xO1
/VCgm1sSNISGz49VISm3q58eCXD0OxN1KV1Nv4Nk3O8rS/SHjoNpNCpw3tQMd4Ra7jEDHlIzZabo
r9+LvhdtXDQTYmDV9dFq0AfNSa7a1+B9Ipi79mEV6x10S/LlkQeGdKCsvVPJ6WEFJk2MmJDsXJN/
Ib+reuoKqdB+ltp3awjuDZKpP5VHRlFHrtc+aF0iOCvaQZrV0f7vNwJ6v/KKY1De9GCP7KDi0oBh
D9utNyR15dBknUE0zWksrfVpcS3vfs5NI0SsVxxwmx1cxnVRZdBcmET62c0LCclseZChq92UFyMs
7nk+b62GCLRVclJdcpun3aOdOE7sJX5xWlZ3vkkKnIDIxLSsNHZIZB6DktXVuPFGzc03ZkJWGe2h
pD1G09otuphXWCo6tVLRlg8DTUvZEtJOZwwQ6OnC0FVVCynR1L/rrUOpUkZFWpfODjDNFM8+zHrk
0CVonJB9exRx7eY0I2U6ZcuvrPRp54eulQjzuDXQmUteNRqV+7oJtvH5qJ4Sb113xrLK+7RwxL6Y
HPuOIe1bt1r5bm3dxzwQYNHWYXjMUIDGFXHdl85rnZ8wcZeoMJv1Jyz54U7VsKhyY/rs0wVho2NO
d/40WbFHTuzZprG4jUHlA0Nz81Z5bveYUqrszAT5yqJ572BDEihUY/FDDemCsqynl90kybnWchJI
C12PSlCSwBRzgg6Z1bJVtkR6D3Z+0MHvBTQIgHDbN6tFoc2I9cMzSTy0u7q/d40ygiL/K6tMib4p
D85LyjwKuuhW9KeMo3/qCC8+vNKBYKYaSR0v7aPl5gili+BJB1CwcdSnVUN3/H/YO4/lyq20y75Q
QwFvpsD1juSlS+YEQZMJDxx44Dx9L1CpqlT2/0utuQZVoagSyWuAg8/svXaX7SWgeFDjC1HRRMl8
B4VTPueNmp/buHinAY2KdaXXPQvhbtl3l2G1Ssr4vS4KnvowPz+cwV7OrLDrNn1JGGGjqc0L5Yu9
1lFxXTsGwLAetauRpECcUxkRvqAzRVJNr145s+RO68vxye6ZadXCKE8yH1zM+3PH6K6smUGTKBm/
Ia4nJjJMk2lTkDTBZMhrUO/RGlbUAbnnfriRysExRJZ2ZaLkPnf4Yl+Y15RvMkbQitTJMBWOfIft
TM+u6KFcpNHWIpIOF7k0eWHT2tXkPlmk1GIRVUNkyy7JIrTWFsm1/am+tkA/ItBLR3Cy/PEbwJzT
Tfqp1CYGoHtAALEIuLsfem6q50XePf0u9jYW4Tcb9+F7vIjBnUUW3iwC8QmleLZIxttFPI5C6ZQ1
TIFEhLDcLtThNlrE5sYiO88WAbpcpOjWIkpvFnl6ugjVeWGPNH4M5z32RESEuPv8U9n+79Sn7JJu
/rupj8EG+6+mPrvX8TVJft6fa7//yI+hj2aZv7mqo+LahpyisQ7/z9AH3tlvCK1M0C0uSXSflu4f
Qx9d/419O3lgGB8xJuKB/M8OXXN/81SPUktfoLKLO/KfTIGsP1tpgYLjTjLpkHQbext4o1+GQHAR
cplakX7ftmKR/MqC9R17UoJqZY4aR5jos2O4ju/CQTIfx5lypbiYt6WpzCLIEwbGLCaXfOKQeCyy
E4LOUwTFwyBeWlXl93A54mBSWGHeps0kMl9BNbWvWKbh3dP19adgW1dUoi4Xff6nBLzS5+yK8lru
vMhhc60p/bdSKmyW8XCZLDeJeJig58LFbbvxlZk061xSF5KFcMdqmgAD2t4ma+SGDrg+WLMi3nry
n1+7aJzJ/0QuhPhrfpkb2QQembwOTbHsvg1NpNG/5OY+gi10F8U2SloF6l6FAOxxmfpkq5+ul9vf
TWk/h6gZixftv161z69g8TLyraoEpGkL5uvnOVwhTTNllWPDijG8BaFKcI8+sULyqkmh/tXrzvET
vfBuK0fop3LUeWvCdisrSDKV7jFO57XjWKhXZT+cJSkxFx131oeWZMpzWVvtNSZSZm0laXqmocYT
7S6dPC21u41YuWx6UoZuXLd5ZNQPxkCMJ3xd+oMe61sn9j7S2q7f/vpNe3+2IPKmTdVZLmB4SaoJ
nvIXY6XAahmFqijvoXSGL9ry7UdVpX3RdBPmtqM2+57A5H2Rjt3ajKkeCXnt5KblaXKe+kl9E5m2
DF+scbqJSjM7EPBt3Ycz/1TDTvmmi0o7RgCRb+Le1k7s2Kdbyw2fGMboIK8YlWQl+SV2lqu7pBwx
1SqNss2QH6/YJXVrqRI25BudOhxVaXyUdn8aG13bdX1o7cjvXhRZ2LCTac7Wk0XeCluLGJHbSy68
9GCa1fjO4t6gjTbGd7bhBhB4QOpNpw1+GFOQiqHfdMk4Xbkps4szKNxMLSyOzPhQEWah9maL2K6y
lEcwYZFFkNB19KskwcFTocfbElnNnCJhOuOU6I2nkm+JyKokPRfxouF0c52on1J8c3PKCHSZC7LV
IjJ4hxZQI7OobXdoEpNjTjrQmT0miv1SG84WlUpHy95Dca9jme5mrIpeIM1IvypJN920ncYHqi9D
L+nK3Wgt96aSyTvULe2zGbf1m4fO8mSajReoTMouf33t/HJmwSxzdXJHqYg1w+O7XCROP98w5OXi
WgEgfY07Vd4hby+3itYyRZtIimgcgplgFHDtNJV8x2uEC7BrCS4G/RB/pGDFL8LWw0PdqfWzU5ti
lce5uq1d8WXC/Laqe7t4LGp+SzY0gLdTAsm3sFy1U8W211c7rDjEM09rulP9Oqn0B74DzTyYe2U+
44hPAo6reTPgr14O1CqjR2fTvLY6hWhvJur8zmmYLk1WybvPy1akmHkSstjPTW1pJ01U4fcKivgX
VynaZw8T8nNJYsWFIWKTEkYcF/GKTit5K1XiuqsGXU1PZHgMQaPHOTjLzFlnbuzeuGrNqOyvP/5P
n/9/z6vl418AZ/AdbLRdbCKWW/unvcFYay2FfoMnoxG2QvfswHJtauWejSXvQEt1uuy6VR7SORnQ
MEzCE+epIRRs6xIRT2vOPchQKK/Dg5sN4jUbbFyfHiVRRJ/XhC+MrXgzy8yXTKBe2fzzN2Auj1fN
xkAHJueX66eUWdtomOuvuS279ZRq06VGcbKpkciwgi85Z8J65LzQF1RoGROMTbSreFVD1Tqyeg9x
pzQGB/NcvaJX0U6IEbID+q4+3NS5Gz7kzoLqjcuIjvSvX/vn8/iXD990TAfJsu54uvnra2eCnDSs
Sq1r1Vt4Y8a2Db9zNQOCbbCXPWkyked0aqeb3BnKbYc0nNVGWRJgL5LhgLQgCUZmkvvcGlFcO7Xy
0NkFivrR7Khw6768kW6bnGg/ptux8HKkuazzvw88JviKEvOtDcd+r0rp4vFcXD49XsISsIhDsn2K
lWZaBp4dRqhnHQvgTnHxYbRAM9YhgL5N3hpo1/J4esGjJ7fNOITU3nGzRndTukGn69M3LWo5r/TC
VBYIjK6toRZ7G6PK3jTm521slLVvZELsc5OJV+lwq1MTTLeft17oKdFHEyrxsLYz/see+dlBTo1+
pX1iVF6kxhAwNoo/VNHKTarG4QtX3vDNzIvlBFk+mtQJEZ6U8myqiw7YLDj5xAKomfUie1CFLtnL
13byxSnSd6NCo15H8bTPRr0NmmUwqJi0iYit25XFQPaSomov/+ZCoEj8U9nAbQhnhZoBOAbxEJSD
v5QNnNVF32ZDfaUr75xgxh0y+Z9ncz7CEZ4xqAcwZnkDGM6iDaWYeLWxkbIG4kwiHrlFJIfwKs7T
HJMKIzo8k2qSBQNugcKPonLT1UyufO4k9W0Bgz9y/HdvSFiGb33imMrKA0uPcisGxr4tKcfOQ9lZ
68Jh6+9PZmlgdzTyMN/kWoiM25NFv3PpnFazFM4em+Aj83YNpzyOzDxQ9GSLsU25YxIyY9Ps1f4D
YyRHZAZIHU9AtZs0Cf+Iu3bn5MlSci7fK+ry7rlFqW0pGUuVSU/k2jPmZ43chBXGLMPn9cSFz8ih
3HqRycWa6i25iIB73wGdELA3DNmhQpq8k14+K4wcJOoBxkbVGX2niai+z+InngPJU6ukwGWkGA1i
z5IifW5ZMbDlyGo7IkHCWZTQBqcBWnsRfyieo12VYVwKHIwWB9VFqKa0hQ3LegkaMEhzWLN/KVTe
LiQ3P68WV0I7Nvxz2PWLsDtGhRlgpTPNFYDx8iGKupagAJOnjtRS4y02QkhVEdyv7KjACqX88ea7
qEsqZS2ZxbwVpLWRZFaTE7dsu9RAKaV2iqwxO8xcCIz/RxZhijnHTBvBT33RKgmma1Z7eYf1PGSf
4qTTtaG23HUI1IgHaKX8rtuZu8etpiCgKjJw5wx2YQk3clybw+AFbmsnMZgFOtuRcIIEpxJVpj+B
puk8MFvkCYTqCmtM/t1xxiutMzksFmUruHEMVIwOs+LiOEV8qxdE5vAwYIrRerO8+zxR/9Uz/E1n
ywNQ48n9v+sZlkSxw7em/Tb/3N3++LEf3S1R1+hkbAcO06INNxYO8R+ZYtZvHExQVxE10NouKvAf
za2p/QYcziHQ3fJ0B5oZsoo/BOI0t/w6+FwLtVoDbPlPmlvQaH8+IzkfF3KQS6o2idu02b+Q6PS6
KbGRsKEGo5QYQdkYsCMiRrpHGAXWkeKtHu4jpAJIJJO43w9J2d0hrh2KbcZ8DVMmqZ4FLFcvCRyG
fX6IHYr2cEJzF4VmggCoJR4hKw0/8uo0kJMyXqJMi42VNofhw6SX1he7HF5zjXuUX/UAj9a675bK
j6yqB+7MNMhL0n38yl78pJZGtwtxmMjpcfG+uqmrXVubRqITnfrFI/HP9rmb9GtZcgO3zdDBEOeh
bgt+cLQdZc2oYboU2LpWmqJp11DqyrpoFe87fn8OF/S6jBiHQjZ7VhicMCbM4Vdj0Oh5xnap82Fu
fn5QGRlplNPxG99/Eiikrqj+qA0NSsNGultX0z18+UW/l1lqBo7R84OtNcJV0UvBpo66ovCeh1TW
UVAu1SyKbbIcBYcDcmm5K9RJ7rqxbfaDwjkoNRisCMcpnVtiXIIxqTCcLoZ4ywd7r2cUO8wDmtTt
i5UuIuWl72n53C4tCt/uDe1EWgchjiN4tSe8WyhOAINoX5rPGiibVH4b6+bpxiUq4ztOEy+YDEpQ
hC+c1MwwLgJpxPbz9VHyNHuubMpSqtlmrxNngQytYO9EuHI5btSGpqMHPRJUrpCbpOJDbt25W5dy
4Ox2ukQ/Ra6GRtJHBZCNJ2q0ON6FuZbJHa7JxtjElpMRxgH/ofLTUCqLDTo7SJMEvMYE8NSlnx0i
+0ihUItvWGq56pZLRe56VGhfEHgiaOvbFuH6ovdsW+hH7K6se7z4+ROhc/l9LJr5C2kZICBKw3tI
5eBuYkOHUlYXtcHivY+OYW3GzykyaUShs3VUBF+2a4Mq8bPOAia2sPhoQtGpSb0ttxY6Jj+z6m70
ba+z/SkV8kWWI459s/W2OWuq7yMebcF+qSgqH5U1SK1IR9S88VK1iy9ZzghWen0uNnZl66MemL8H
GwwNje26i7L2Gha0Eolke0fdl6xYm4Xnwi6Yng8oHrda52mbJo+Np7x3sy2KeaUihyUGJjth3nW3
maa2911lfrG6vD+RCP9cutOcBvNQI5FOeWxJVl/5uYhCBIqtZtubxOVBC9lOMCnOMPfCLNF92uuG
ULe8um1tWdy1imFvxnkubq3E1A5EvBAxxN6Ymsc2dxL44hpmnTzEBJvmfqaTdjTmlvE4MQv0yZXA
Zrd09f6IdJPFYcaNoTNAZ0+CjYTAUFKGqg7KgBqmUFvGVtkyHm/PveGlNxM7pWOpjNYt+Tb6esDp
wr/otGrPAh91hO8S0HHKWc71bNBV5wsD/+QcarBaZ0bXGICqfTPz1UsBjadEhzb6KXFvqU8UDMHK
Kj8DU8bjpleY05U7wNX1PTpJkUJ60OI1ZmoDZ2xWykfyedW1JAbjMhiiOUhVVE+Kbc1bvXYweBkz
MBIfP4eqrMtZouxlh26uiKNq10ZfWhq3ssVKpc9HlXQvBBRjKKq7eJJ0u7x/Y2+GaBj2oqicdmXL
CCF4mJJ9PNs9+zYkr2zkS4g3vlrjp5cxeid8LVjpm1yPH2wnUiVkH8J+iINLj0MHVSLAyUNPmerA
mwxbUKl7w7SN1agMxrl4rST6/iaZdSyZtXOpaOYfMsxueAt14B8emgQK1TLvBLsJ2dw2bpYdnBKu
fTVymOv2wKnU2n348nmy1FkHo2QqCFvCe7PC60zh9XkXCTB095PkjGpGSjJWlRyrg17RKTszT5im
ssvtRH8N2AOhPLfDqF81a/lDJPpOK2x9vJJ8yOR5VMcBbM+oeOWFp/18aRkpzKuqoqtte/qXBkDr
8d9y6f9rEUDP/ZdWuv0HTrqfKyWocctP/LEH0MhlMNnqM+43MM0t7dwfPjrNYdpvsClgrOX+FOVg
erjolqmw/nsq68Lo/1EoUUMRbU+oB+h+2j8qrH9SKLnmL4USXGfCInhZ7APoNP+fhNJMC+veckL7
gtlT2UdhOdXHEnAASBoXkolDGCK9r4HqTPXs/F4iVPbeQO9/iwGJ3ptOZliBVhkPtq1Nz5mjJEcQ
g/iPct1FDy5Kmxh0T7ZetVIQf3RXPPdRjSZrHOtHtaxDnn5DgtHsSKXVbpHypOmFqCEP7RQTlQ1c
j3JfhDO3YNrXAa66aFUW6Nc12uMN+DPWCKnX32GBWJKA1DE85ehGTm2vd9vZHuqD7jXjB3fdVxNz
4IfptepLPlbOVhWJ+NoUmRogcrAhebSvRpPSycBPooZx9CY+yjmedhxx5oYvSrlQooSwQZxhE0NA
b0JOEkaSDYSdXiuGjdXm7Pv0ZExvlDjWn4d5WhIxxApEtwgweKhXAuSRRvV1uQLz+JxbiceJOs1s
NCZjK3TveZpcez2ocxAaQ3HHeqDemX2jX3iiMhhHlRioaZKciqEa95YdJ2dPyV+9rkZrBUZwbYGK
OdZFxuO4Uoa3NnPC/RyS/piVWv6NqDTmLRSW35Y5X02n1lQ7T0++9b3erLH6T18sajECShNCyGrh
RkFd5O5XXe/h2TrYkia3ei6SAq8Tf7qsBdDAeBzAoSqkZRtltQYq7QSWcApSOMcSfVGOOErzjcQr
7h1JCpcP3EDslyvysR5aewMkgtMZKWq2Q9JYM7NwsETk1UBgvMIifqsymZ9h7y0PTjvToquZadkt
DkF5g+lJDWJp1idKGwUtkzpZ/BWjQivrmFszzSnjCsVI7ke7zU8WhLoTQYXGGdI5gOw4HG/xMzWb
sm2n9841cZ0xfO6CPlPEd8qqlAfsSLZ84aTjCa1Gspussj3hB0LbO9lj9BHDZAlyAayD/IeSFLVe
OEeNhUDlJ52jXlD8EpDeeJJYuFJXy6C2B8+P3LZ/MqYZjyX2dR3sU1azNFadZKVH8bAZYh1UlFIo
qV8VunccigJdXydMyDZIO5rloXRKal6UU9sCD8PcPkYsyAt/wIvxvULEu3ZdjBoOyuJTYykftrSg
LMdxShBrGEH4aJRR9yfJdsEA+LRxUvIEUaZm/tA4RxGifi5cWAY5pp23wdbyjY6I7z2rQ8lMrRjo
74fY3tLfWz56uvGLV5kGy7XQWamOG276DphSUGbjfKxGxSQMC8H5wbVJ0lzhwYnXM+zDW/hs1ZrC
A0uFDQ66mwyQbjANyCKzrC02q/4JhFQFpK4ESpmGzA4cL0qoVA2wd8TaFoHr8ZbsChkGY2WvBYM9
QnpqhpkouSFFZxHO62R05eMw1ZM/MMKm/CaqL/ZmvpLODM+xi5HUtuuVFrrNA4sz++oZ/a4pDXkz
Ih0Iqsk5WD23NRJzfdonYYHKZ7SrWxiWClw7rZ2wPbrzfdbm4ly0A/szvU6/Qn+pWYui4uvHZty7
cxKHe0xLzv2U1nrgoR0yJqGeEaCgpavGu8ism9OcChpDYkYuLYZLvEsltqsiMTgUam8VGaO6l7X2
oY2WTcZkXe5haur7ou1tP9FabLaloGHiS942NB6rMBEPiiNmMI660d2jtpq/FaqgllGceYf/xLxz
8IWxMdWQkzKAiwMtsbKt009ilSxGUlWX3ZEWeXosc9Xc1KKMmKAN9lkFRYDCm4PIA3++CuEAvRiV
Gu9m0I+BMuVw3s1uVhBOWvYLD0G5I1Vc+aaltYJjD78YYRn995QsvotpJdW1xY4KEajwGQmpr5Es
onWt5TnZbcNAKEirMGhmtvnCFLY7NUV+bZFHH2KPEtZoGnGEDNTdyhI50Di58lbVEu+mjZtsmUqH
cm1GdrMtTCRlSFXcVZu5w6p3YvNbtEg8R2d675HUBhlnZu6H2RgHDZSVU6wgiKyENT4LGJOBqQl5
JTTEQ6dc2S94+7g3KCshCLqwrZJsOhPVqnBgRYCBaBa+ZvlAO+/UyUULy3Ir1Up7xT1m0rDIR0YL
YaCPs76zBlsUUCqZEiSJNgH8ku6eOfxVqtqe6oExamNoi9lp5gsuGbFgyxzuRoK8npXJAk/cF4S9
2WV8m+btXPpKHY1PamTXB/xlziEi4cvlBA29Hecm3J1OPbWYQq9S9rdEqOJzzsHvAUnLcN71PUsc
vVg4fz63BFNeT4PAJaN4T5DuNUNGHhB2iOHJMMIogLzp7pLJxpbmdvkasl4RqG54gpWRbStwYAwu
UxdtKKSmUUCN4oaKN33B+Dgins3XpxyGpBsWjCexE3r4WV/jRBVbZVDtoxxa511z8vytIf3wYmH/
bY3CuocU+qjOJskdXlijgDIwFXeK3Lq9069ryxke2yLuD5ZdvKYy7fZxCla5zpIlugWxfC+hAYAC
iNpDgqALh0dkEuRZVreS8fMKlqE1QKW/g0qlv8AQG08wcqjW0XgPz1qSKLtcDtapEEl60BNrUxnE
S6o6iCXbfGIeZPoq6M11UhohGbFD/kAOt9j2nVvfQP3RgqkVMBjr8JuLWyBAyh1vmWMgvkKCuGvJ
RjnFpjkehZVFXwavhUvSkmQoJAgo07bkd2itD3EBKUDPUuc+C3kJnZZh2gBUh2/XOA+cqmsRa1/D
Fv1QUZkw/ER1ykE1g7+aTnOomY95Tc9bg7pbm0ozbAlr8TbJlIVfm36etuaUNF+RK6Fl83oPmaE+
7J0x7TdEoX4dGXXhSyg0zIiDny3ysbyPX5Xewr4wGyqRpqk8eB5g1wyEwtQdncqmt2bzP1zMHHg4
AH3QRqqTP6YkHt5TVNHp1i6PektjfpyMmZveYMXXtiSriAvor01hG2LrMsA7g+WDYjtZyjZOzWKj
xnp0chhcrxs97XcR8jEku9Anb1G2TvvYzNFfuz05pWlqYcMZv7YaZy3AREts0fnJG4EdJMisRjtU
sik3ljtOr70bgkdoazx3YdbaFiGhUV36NkaIlVXJ6b3Ek//VZlSiUua+FpEXrngh33H11ZsUwWIV
zKXS7HGZukGRZsqODi+zA6fOitTXzKw8i0ln2pGZNt12we4GgNcHODMd7A6DuaAgk9EHvoCPI0tv
qHuDLlHzzQirZqPSPTO9C7WD5BxA8Ey1GaO82IWGon53HYz+3ZwPjKLwN1R2F61BCzc+pUezBtt/
ZwH8NJCazmhAw3bxAOkAX/iqv4Lzj3YsQcK1U/ai9fEjsM5u+zbAvNCuaugJpl87ofOljtXG22i9
s8Bh1TtH8EDysSSk8D477X0STn4Dm5gDYdBzbCCZvglLHP7avTuFfUq6z+DG1XvSFwM2qKLMveLB
meIsMw+h5SbZsSNou3oY54FPDT7SpCgsJEsqZT9twJ4aeIgwOAclFJsVnFESiec4KlekX6Yd2Q3z
9E3Ar/wYPV4hNYL1hZ+pvirgNDezPog9iuKp8bUB+gJUv+TQD259rgX/dsUA9sXgzjOyudnwF4E+
eygZe7SiZA5bovIjMZWsHVXtXCWTu7dp+LmDaeYuTm8/SEiXfo395cPMRQurwpHiCEkDHzsm32vD
LA5aRNFgMxHFnTrG8Qqk4IwaOx77nZl37nIazCuqPn1VmZQw+tguK7ok29lNbq6d3NKPatkC6FIR
DiWWSloOW9aVZc8FCzCFv6dmoiJ1aTCfW0hMrAoTgVKdPGl98Xlngcond2Wvhaoo7+YXEiNvotTl
Y1Vzb7rHTROtBkK3w6DrpXqeRaQHacdsozHyCdMV0JceJJNAdMBTGDccJgfYXewa/ZaM3sNUpOlD
5ObdS0fpSc/UDpe5lNF9YcmWoFY+7LCI061CYG7kW3pBuFEILgUu1cQutxfqfk7b+j4MC7Vj5Mm/
2uOw2WdtU167yIPlW2v1UxM3iIiAIn4pq+gpZBd5MnVWhHg5VGVn6IvIjfB37PiDenS8QtwDCG3L
VRiK0jnDwzLvyrh+dWSDy0PIKSLfIGaa5AIOToJERiZoQrBUWMzn/DllOPbopmO4RbKCV33uNX1L
K9Q9ouQknR28biAAxUGEigSAA3aqaYOKdIUcQiLr7yzE/TWIxa5mRb4iJmt8k1R9VPyKxSKgmubb
2nEzwo29PLk2kUclVks27IAkdSbOirbWHSjlWOqSfSxleiKiIdkXhudcQKbRwE42F5OqvOFgl49x
hOTbtzWbN4c7pFqrVgZOhKNC58ofIS+kjrxR5gq7AZkx204f8mu51EmG5LpCedD5Wq2S3rJklQoq
X2QrXrUr01CDMEiUAv3nUshqVnOyDIrrpFQXcJjEuDjXZJ5y2aVF/aXqRre40cAwGPB9bZqxWuMp
AH2VbXLQxza6d2h6tvxQ5lIdbzUPm4gNyohfOCjzc1dOYnqQo4IDzFc6Gt7utldb1B7rvnd0R/ie
0UzjkY+kcaENR3WM96zVKgwb/6cwSSJekEEXGU3bUHHqBwZ909NP27L/Qden/VlaSfvA8km1iLKi
KmO6s+hIf9bJCPz5aW5oLISU1lopnh4zKx74Roq9Ahk+jL7qhbEdUv1gZNZGMZuNFWtr1wnPokdi
VLFMGJStJ1NYt8n2r1/cIuv8WUby+dqQv2im7RB99Ws8W6ENNXnL+ngRosE0T60Y7pLh74Ra/8Mf
wVpMkgXCbvZwv3wAVtpNNL3DeEl0wuj4j63km9Kpftfz/LvB/fsN7qIl/esN7vnblLz/aS7JBnf5
sT/mkuoC8aJQRErHtIXwif/OJVXmj5Zhs4iljVhQXv9Z4RoL34t1q7ekKP2ywmW7y1lnM0j0mPVr
KDv/gUv91xxBEhz489xEpmVpeNXNXza4dWrmcozK9NTofTK/mpi5Wr80nc5cq7GHHAFLeDOm8y4x
qrZQ9qQ1CQtFr+WUuwpq5dZW2vmjMSJaEUUVFmz7eZDHqbSdb3WTO6uEG6SR9a7soDOjkMzycTbv
FYhhGML8odd10cILK4FGq3PE+BbCP2ge7wZ6bOfcDVU/aMaa8weB1L1RQgEPbB4AjBeNET6mL00F
cE2DHYGHYOIqYzC5DhbJobDQ6fmRtLIpPoH6YtB2H3OYVyO5iK7BGoVQhw7Fc1qKon1oXZbqazc1
jVwFpeJ0st+WYnD1IoBvWKrHhK4Ty51av1OZNRunFjMKtrx0AjmPKT9qz4r8KkrmS+fPq+rfG/Bv
bkCu7SXk6n+/Afd5npTkJPx5LfD5Qz9uP4KcMZjqBosYfOKM//l9P9YCnvabBQgBgb5H0hVPETYG
fygodP4v3NcuuV4OL2IZ5/9YDBj2b56NtoKglcU2oOI3+Ae3H/f/n89wgmWJkMaGwFbXYWT/qeP+
SeyZ2AnzUw1m1lTjc8enWFm+hd30KGqHWes8aSaYHGxGIqsRti4RPAynB9fC3dgywdk1WkH2nFvl
9kFKxwzX+VDJ0e9UdbrDO1uYWy11ZuUu89LmuQbTagXAoZFFzKDJWBzq7UCrWrg1dCbGBX5fqBJM
AilEJy+1HarLsZF7NG2duVDnvDXtvNGsB+IH4sAYK7Ic2lDgpXIVdMnp7Lx/WqY71wMALFWj9GOR
d20wuxbkO41Jr37y9C5etV5hn8E1OX4x9NcWcP/Gacka8+mkVIPKWkvuRZrOd1Osdpcm0ovr4v8v
185UKfCW3Smy/NJSI8YtqbjmlsAtH401I8lq3kUknx500SRH6p4tdr4G6nqVVBurxCWvtzH7427U
M201WSCEzc7Rn3MPc1xiNPm9phMT48Xm1wje941Vzd6KIAnjttdT1BTVbK5iTb+NbYkCkZNurczY
0Cah5LeGo+QXoxyvlkpTaeU555qYnPgd/LXYmg5hKIyQs6NWFPCu7am+Dg1Vld/HSXSm7zMvY7wI
+2gC+pM6rmu9qi6haIrv6WCDmiM9dYMQwQ2YRLdX3fberRD/mBZCgbaVuAaWxH/BAH72YHD4DSuC
QOTWYRgr7IIENNynTWtcjcmbjoZwQDu1KvT/LH5LSVd+tSp7XFG1HZkNzytrUeOgrDAppYXCWTwV
92x9C0bOeXvRjSxGUQq4OfSyuyZPu4syZX2QcMc+4rsK2cDr02UmomMlSN9ZaxavVIG0vVKHMHqQ
nNMFRKWa8zstK0ZdZZriYBZCOxpxrR6QyH3k/Ps3UW/md+htIepCGPGuDiEkdy6sQmbQYcr+iyia
i6mwU0gFJV0G73srlb68qjpXtGP33UnPTPM4I7cVjWFu6J3bczUZ8oVBPLIOhH3xwUxjbUXoRF4z
bRvMVY2uZEvnDP+x7o82mesHNbbPw9DWMIbtEpxj5aaBm040PiUbY5o0cPaTOrPUDsF6oH5+UijJ
cAxfidRSN6FzNAfIuph68SX36W1sNLCLkBWjb195uXml+M/XpSveW+E4uDOqp3mJRkRb+7VwmnwD
TbabgyLRj5bJ+BcT/jGfP5QIw2ulgT+Uvfps9h4yjtkLd2IclPPoenDUehGtUtV84TBsb3RRTBse
YhWp8pG1n0EdPJnw+3l4owcoQqS4CnZZO1UODj2TD0T5BQZ8vYZb2WxRX+t0ngfZJaeu6GK/7kC1
QK0oQ3p48Do+9syClOG0WI+jSDYZvLfApBe5uqGR3wnXivYEJZKUwlhkT0TtdFdMudyWXUZcERXz
VmaTfTabAX62MaKqMMMMCGM73iGjfuq1WdnB5LMubI3ipXAAJTmq0ADQBXsrSGl6ejuHo1Gc4GZd
isZ9Q9xqrW1bItGhLduQVJ6R75CEt7PhJjc4T19LUzAuRbXjy0R7RaRkETHeqN3XtuEtk/khVo3I
9WOUl8zAdItLWo3yYCjMnAYrzm9BSJIZMXHe5RBEqwUD+lX2HhluIefz0HMNJvM0f/XmCeJ7kaho
PxoQBiquksgti5sKVAcZRx6N4W1khVAUBEMJ1pUm3VZuDagzZVrtQViSuYCOjlxnUXrXLnW+i4oF
SqRDUB6BkzHVczUM0YrNXEPYZVGhu4F/hagOUTvbNpHYykaTyC5cvSs2cwzkmsOdfcLUP8X53Grm
bkZqfKDsiXueLUr9nilg8jGHpQR3TTFTsf/L3pks141kW/ZXymqONDgcnZfZm9yOt2FPiRI1gVGU
iL7v8fW1/EbkK4qKlDJeTXMSEWaZJIjO4eecvde+SRu/hHFTTv4+7elAXk52495NfLAfZIPGAx0J
jx6t4sH53Iq4OUZLPgMNhAr0tePpj9eCjF4GIUbgwStEYHdfEwVFlS7M5lhaZIDXc2DsOgV2ax/U
3WEmMewmgif6QGqH9FbNQHZVlAY8uGoZo6cKhdR2sOx8L+IwevYpu9WKgB2CQ8O5sy9D2Qjau3ZF
P3oZyR8fKlpNoxyGYYXxDKcuS/trkdrUxtK2xqtuaNtbNOu1ufFgQjcogosKP7aDT21F7mb/yQxk
/Vw3ZvzENxkYDUi0K1R0+Q3yR/VqTlFPpFEWSFTK6fDJSLPlOje9A9YJ5sS5dL85hXLQ7uIo6okB
GDAck051cMrhkLParlv2D/MGZ5Oe7wdcRTrlkf/YD7NzSW84+2YkZoINmm10u3KreLxDbuY+8h1R
24rB465HY2DQffWqgIh0XBmHJp6ml5S2gs1iFEIbAL96O3l0HaBwRMZtnLgtqdAyb54IQEqvZaZp
oUPQ2d7aUvkChapOv9ldnSINB33eQo6kcVMEBybGOfCLiJe1Krv6ZqnR/63R+vnzyiIPC1iopcwr
7AnjkzPO4/fAj+ovuCaHXWEkdJiMUIWkhdezccTmMtySmUYbVbaN8WKbc3szQ9sn9ZQ8jX3vET6z
94yx+qLCCWvDDEz3UAnsYJskTmp6l7gHPtV+bNsrv5TdPVBeAFcGmkTID1V24J2Dz91bJtal2abF
xl+uttJrzKdAdYG9LWIznTZiMJyLPrPj+0BV2Jjk7K0LZobwf3wbPICMmLg4YmDEm1re5Tx29VFE
nbtxK9vczEPfQpbggfOyCs0UxJhtbQKXIOCm28JQRuwn2upO9G23aZGiXGYGSie4sUSATl5SHVrP
bopVnhXNU9ok2qkY9i1sv6ktP6czKKZtB+e9JkymXr6TQievApPxr7Tcr3YYqY8e5r7nMmzLnYxA
rWxY4oN8NQ8pxn1i41gRUUaYh9gzvSu12N6XwWky+BEVtBsrdBaSnuQsv3ojQo0uEPJRgT6IV34u
JzrTDdqDorTKPYxx/jNd+tTfk48w3/tpUA/rCZPK86AGEiAKp/pCe6y7cxQ8C+ijlvnUL2wgt6E5
9jxLZtuvgEiJb6pmsLsNcjc0jrjBg89YwIuPuEfddidxYZz6tp9p7BgGcRgNnNGcBK9DEqa35tLH
n+vCuw7nAShaPpCjYGxBjzDdnTt1Z3fKvO5x4AMAztEBOEC8bsgRMFa+CL0LPCcgLJ1msL+SSG+R
v4qA+LGwZ4+5eD4y3RGGRGksWgpflYXhddtZy3bEQnCwkgyrqO106P9ktutNs78Eh0pntcm/R4nV
k4/YUxS7CbOf1QAsaJNS1H4MkQV9dZHl74bSJIiMu7loCIfdX0XWlGKTlSnUmMChpxo3YWKTqWYn
3ypADcWK7g+2eiPKWFrkeIW0LvqUBRP8R8DVgEMdg/og6C8bhqqMQVLXP6VNrtahyR4xH8OjvxAV
CLGxxjkSq5psRStMP7e+RxwOwg3GcFHsQKGpKsvdIktYTqkhYIiiv7rkDLNLC+nwS7DEHRy1rtvn
VT3sQiWLQ52FcmOly6cK22C/FpZonkMmpLeyrplOm3Fz+E+V/O8p5xDf/7JKLr7Fz8XzuyJZ/8w/
i2T7Hx4WJ7w4yN3styYD3/8HeAx2YPSizsXuDy4Dj66VaeJ8pssJb/H/1cjePwhVobXEnviP0vrv
1Mj0M3+qkWHP89sUgb2ub1m6EfymRu6p1uIlmgwdcTNtyOLKnp0EiyqgYNNCoAkGiQi9dsaI2uMG
gieMmdSNmvxqAVE7rYUo0m1gxsM3DwXZzQIn7IsyExJ0QpUSRsNP5ZupDHiGi6X4kju4iYE6WjeQ
dFyQh1RoV0jbMLqmSc70tVWZC73Nf4Dznd03EwRtc3jOy4Z3hsLysQPE9ISsejDWy5Bhw0vNanpG
tpZPq7g1MG8ZMgRIOCla/yvZeWFKg6tOv0a8xbiWmhwA9UyeF5iQOQZbVU+sAJnqrzRgUbK2BAtj
0cby7W1W+h4lJQJm8jX9RF7USuefTQRHX8rEG3zEwl4MR7DIXInaKS1fdETUU4m197pvZ3Pdy6w9
haodXxjFF0/4FEm9YDMzn5gL13dzlYTPONWpjMHmrzDuQp7Lq7XLlxMChz9eL0QI3TKMKAEn+lON
pyofvYtsitNrX+bTHXrjZVfN3WZuy4PnjbT9asrEoegxYdvzxWjF3i24NWWtEpm/TG2Gkm3K/VvX
EYwNu6R7kDNev7ht2y0mY7kPFiDE6PkZqTtd6G2SeelP/jTGwWFpiSsYlow4EDN0MFPFTu1d+mZu
FevGmLNHmVf9Q2+n7KR6QUQiSa7ic0yM++fOYH5djQ4ZUqBkL8cFeg5+b5cs99lej1OwXC6h6D9l
6VzVax0BejkGTX1iEjy8KtRnBM7OnZFu2gwJwGAX2bZCdZVsilExyxZMT68oZxuxUqTAPNdnvAyJ
Sc5FCNYXOi3Jf18S/G+ZjjypIWvXMrwtfFWIPbOH+D6qUvnJCnNsMQv48hX+/+ZBAPnZ9XVkn4SV
UCREfRntKYVDmkdwl6xuqPfjLIb7MMqJ5SXp6ckoEHxLM1ffae16zc410clgJBj9eDvWtbqn8bOM
SFfC0vichNK9jeyYimnw4YeuVLukLzY2F0XTApAYWvB8oxyUFnWOf477mEIIa6Nbb0raq1bM0dHD
tKm2ohyREAaFjVxrDvMNj2v5wZe1qTMOsdMYNf+7KEP7qh7svtwyjaquE+YZMYL+nLf881SIxCZu
KVTK5vJMTPLgvw2xyb/KQoRdt5rUMCcumiU1mdllQReswGwPZBM/zKjTFgYCtO5nqMjzMSJUfV+P
7q3wE7astrespaQ4IyxJPUzYVIdtO/XZUxCgrRBZwO7J65G2rtPKKpGLtc4DAV9wfOZYdOvOnmvA
YbF5bVNeEx0BR88m8mpFNAQEvJTsXhXAq/ZR6K8b3pf7oEWMuIpR436czuUqjQozufViEHhqY1cU
8w/20uJJzmhiFM61JWpjP/bNo80WGmayr2N/dYUsKZXJeHCvSl0957qOznRFXfX5fEeXwoL2QL1d
6srbn9vsbmwk+r8/63K4sFJlWw84yUZSvhPrFTOGjK7zhPdDV/gmpf6QHJnz8pukUV/0uhugaAu4
uj/g0ChIEppYRDOuAHC0/BrdTdB9hQjJNiHP9BqE7jow8mhvYhoRSnckQMSidtFdimQRAWISVuuZ
FkahexmB7mqkDBfa4dQtXMOgM0/JuQEiVGruzDb6OJ27I7RJfG+mX0LjBKoa8fGxdW/qnkpAc4Wy
78YdEwJHaLswn2W6P5883Y/JzfJhiGW+yievW4+6cUMS4IC/Sndz0Ob5ey8CD4XcC9T8H30fOkA1
EsBjI9tTp5tDs/KHC0s3jEQ7o4KzLY9yUaXREdi5HXN6GHiYgbdXahrtnYsvw+IxOrm6LWWGDeEA
51YVWa0XBlRwzRfgaWJGfD2fu1ttCdPC1y2vep7VPZNi5tUoybK7VDfHXNV888rIPKZxKE5Lruqt
0TL9JZpgEnqZhZi58nn8PnhAlDYwdMpNrdtxi27MhW44X5Ori3JxEM3HJQ37teEg9rJUfOc0Rs0r
QZsPC29LJ4XWH4rA/GHIguDO0Y1BZNMwxkpz3khuk6L22KS6kZhNwXOkW4uWbjJaut0Y68ajq1uQ
JCvl6066x1a3J6eeRycxzE+Obl0S4s3eNJmCNe5nWIip9zJSWtzjvmHS0k/zDo6M2vWjl726bVBc
Y4htdbN07BjdrBrdQmWNMS6TLqavWkd5fQ/iNtvUuu0qdQPW0a1YNbXRi33uzyosJGsv7e95CLNr
VZrZLUl1zPF1azfWTV4hzFsPEOFGtzsPuW4FZ75UG6PX7eFRfHGGhv2xMNKHXDeRHd1O7lCS7Npz
j5nlUPebUdmtsTUUu/ncj2Y2eCF0i9qgtXt02nGGmBlPB7fjE0kUhnswMuGKP3g4/5km/WaaZJmO
/UuHydVz2z6/RH37vet+GCn9+ZN/7pZdhYfWd/lcO44kAvVNYhN2XeZGOEYs33Gh7sgfRkr43Umy
5cdMmx07m9g/R0p4TRhQMYj1GDEqoUfEf2Ok9E55wK8WHupmzcLiYKZim/92s4wz3zXSyqio57LX
qAzVheHj+Y59mlpvqoi/EGD81ZEsZttsM1xpnYfeb4+UFXZhL5PgSBYDp9ysGH6WE9g6eoZ//0gc
gwm67Vk/Q7TCzgiWpiIzuxvZOAa9edMOyPrcenn82wdiHmjZ+HVcTuu9bGPwMqHKZqn2yPBe0yx9
Be/wmvDv/8lhHMaLHnf8p3vUudHSRg5Bo7Qu1Vb5NfquyGWTQDrq3790PKvKhn+lR5wYvn94HLAI
osWOOKMhYL86mehz4D36l02R/Oak9G96I3nRDx65Y3g6uE/ij3rw7ePgDfiAOwV2L9LUcbef7+dw
eoTU81gNuOt+fQV1yffTwaRLOJrPjAu+2o+nZfAR490sq72qWwBNAE32iV8T2mjEz6avaU42BBmE
s93/5HrasOa0t8V1379eblP2VhYV1b6qoZYT9CcRjRrpo5HwX78+Rwron8/R8SxWBapp3uofz3Hp
k36O2QPvjR78ct5X8xazdPDw66P8xVvsu2+OwpL19rb5vrKxh2ccRU3OyWqmxyEfi+NZaPH/d6R3
KxO8iYgQH45EC3/ewNV9Bq2frf+N18v8+aQAoOkZPbR+EHfeu8ejDHLHz8sqhzBuoeU2Bzhvc9WR
EmrnM9twk4mpasSuJgpib4IO2aAko/lbgyIfagdGOt41yJUTuyFSVccXcOSMTxMaA7REdFJD+nqO
eQ4XiF6Vh+a0qRbULVj2a2wM/F/miH63CbNm3fPF2HtTTaxqoyzce+QgO4wtvww5PJUxn5w9nNV0
Vc6FuhgTnucUVWG4BqfDzi0tUAeCE7cPzCiLLQkQdHwtr3jojMQ+ooYeX+qAVV50ZOjhIeIoiV2e
Rr8dknXkofndQu81vyapZsSzHQEEo+znPOCk06GrdliIqhty64lXQSXkrgepyf6iR5WKb6pThMCD
sKvNYNomNTQ0o6kMomA5uyVn4coTts5eV1hEpbG4RCGge9flEwBjl0TPiEnAelBCHm2CY4nlWsqT
IBoA3T+iO18RTQxA0PqEIQteRCiSLyFahkdyleOLupXVU+3m1idIqCh8vVFUT9ga+oW/acA+Enn4
EdmgMiXEKGYDQUHllz2y+4XpBgfmDpJD9yXg0pwiQoVu3D55NQX3tE9c6xNYh9epHYOHzl3Kw6iX
RphtZBaQAZfifjchyDhKZTg9GNTfJ1NsH1jRu3UwEHE9hKTusg3AVpdB2j7GoQSFY2PxuA7hKd2Q
Tle8uoYS16KEJuf2mVNsLGP0iafTj33WhjbGbpKtSNkhtY1W1ify1GFc2BETXoBZH3zQEvEqxF72
RS1AJXJCvzbQB5N8k5ExS6QuotHsIsbyVl2JfqjUBrfd8DkKKkNtLTHAti/oQy0r1yyaSwP06iff
KJwPQM9JdvUiiDlpOG+LjpUTLBkmyESox9JyxQdchjw/TmOCKGhsh3IIyD/RqL2OkIUyKVeoHrkF
XTAROzvBiyAIPkwNjJPkUrR1w2un8U5rQpnQjFAkXXSyIjzAycYqeuzIRx8uyB5KnhW8xR09juEK
tQnS5FgNxP0MxAWMtLc/L82SXjhV36HFNxor3iWVdBbtr6TWatpwxK9Ist7XRaEjsxbeLeLCoE+C
xm4/Dl5XPdEzd05nOiDUDv7Ypjfk0TXteN7YY2wwFuNOOFGYfqlDCweujqhoptZaM295tfxIXQbC
lUf+ELETIREOxtwSGRLlbgSLROlAlUxdIE0ZVwSNUTdKbm/kN/7GiSC50z7s001UTdH3olLOvkhd
upUu4pFLW/Sfq3YeLiT9n2algGJhM/CL42jHr22godZGZ65bQaZsE37v+gacVMvQuLb2XTl87QFy
MqR1EeUGlXviU+jdnSM6yFafEAlnw9XQNUR+p7zntt8FoFW89JOPuepkqmmXL7D5w2WqunU+pi1J
2HGCCr/LtJO/mQCGZtW8KZAf3Ug2lbva4K1P+wyl/FAxiGsBY0Jqc2itdIhv9He3sjlvK0+eaXQi
VccsQCnY+ndy6MR1GY7iA3M4eaRnytFYUL/0KsjWZkZA/UAM1dZpF14j5Ejqpiv68QU7Gsy4sGXN
iezUvxMu4mzbpAPssFA2DeuHCxfqbsFMsyJKbN4EXk3UnCN7/y4o0+ZSjOghVuedVq+a+iIz856O
YcIiZoHEdkcOzcC+2cet360tIcaXyCk0HQCHLj5mnmC0gk2c3cgKpHGEhJ+bkFc3ba331Qy/Tpmo
eJjGOiIIMxf2OmXauooDNQLc7sX2vOqOUfzUpZiCTXovq0E/I6QBi+sU5PQ1M7hwN8ywIjwk14zu
jc65Jspt19qAKoYSEqUjF1bErkTasbjlx3jiCi1eUKA3AQ1nU/Kve+4w3TGzIduEr8GHoQo12qoo
jsFCqHfbs/YYIavHqHjp0yHnmquy38nEQYOAQfxaBoRwK9F3J6ae7EfL/sbHb7lvXTioSVSqi5zA
16uuiW9kLIfPBmH2N/MUdVcANT7Fphw/0WnwN/6M5cxehAPxC1wYiv/8pjIa4jXTJw89PlwqDLSh
trR18Ufe58dmIIDOQmqwjUIiFgh5qW5sYocQd8zhBYv7V8NBbmB5fPRSKGMHI46yx5qI52NTsOKY
uS8+4AWtyvXCLUUJoxdZ126r3cI92FF7jRBMJkBuvo2/l6zKfp9bjt1cFJFaWSKqEM21aA3Qn2Us
ZglFHpNFK0GXJEIzPRRjjZzAr1DpFQzRMDgNOAVWWSXjfAX/tINAEoyE1CHbxxGHq2+sZX4svc6s
oNj09ZFGe79hAjFb2Saop9JzT/NoTYzUgb81rH/YagMy+8aYSLU0ISXOjoc8IrFPyYGuVY6F52gP
PVllAUAe+v7sxRssqZhcvNd2Rhmw8oc0/145brhCAwEEzscotB5n1UAGqR1zWxMwhfaPZKI5XndN
193S5ACUn6AaIv/RDwHEVFFjk8rW66F2K9ovfmridyun7GFMJKmYlXAZULC5tuHkevNwLDL6p3Fl
frX9fo9mD/vzTFeNXIgISz/vFwvHcOfQJrwSklH/pvMYhRi2NV/wnlpyVSZw8Egs6vZWDapoqoPn
NHLSrUf3ZGuZhPmBUhSf8w49GUSeUmjOmbkhILs31or5wjWva/gSZp7oVyn8TGIPJsXW0jAO8YSV
gFT2nPXNdlm+GYv3WsCM02S0VeYgOYoaNCxjjtGZYKHfWAGE3tf+UKsovp14FKBKS8ThmkzxdocN
zA2Wfmtm+5oP6AYgz3DVhT2dX79hn3BOupklKAMC5dlXpKopT7zwzqmTOcMpoX5XqP00TtN/Dx0C
4dGhoNjVdcebcZoHLZp3gL+nycVjb84nMM5wIDyGiFl/H8CT2f164/9TZahMgVCWIyFZp8/xbn7X
2oOTh2OV7QemGjdFQDiLKID1FiRIazBe+cck+GX6P+H38vaPS/uW+Cx+2v7rAzKd1AIfKX+ibRTQ
dfD5pRkLSk0cFasEhH1iLomhaPLnzkDFmgIQvHHxHt6ePzswZoR7EVmksEUC2ECQZg7MGrKDppbv
+q+vh/yrv88RoEVQEjNIfF+UVxPwQN/u032UkwVPYzl/LYmrALoPrsvEeGaz2WYOxIsUJaK7Hlz2
mshTqhvSoRDbcBJsZYqjbwETmi0qT8xmBMNn5DmdCEBUl0WTNITftGrL/CeutDXbob3OqiwnClc4
VnnwIG3TfpauvQwroEqYvw3h3eFW5QMczFP2SAI3/nr9VSww1PvrcYF78JtrIX4SQHOvAL0KzaLQ
oM13DwdBAEHC1yvddy40DAcK2qojcmU9SvtzHXso/dg2wmmLrJ3TKAfda3f89e34qc5WEmE4FgyT
W8Jj+u4v6GYX8Rnq/j15IPGFY4TlqbLH3y0DP3UsOAqNCov0ECYACLx+fOvItB0CFzH73rXZPLsh
C1eBq2FdW8ygMYyDoCMMM76GhTd8/vUJWj9fYz3Z1/0fJYS035fDs0jtocnGaG8TJxLsM7tUlwZT
rS95z9a4LUdnvlGGo7TU5TFFTfQKQn7cdvPgQLYsyUDQ6y3+2BocmNyGXcV2khHqnv23ukzKov1G
QlfQHTRmPfyj4/KffvVv+tW6h8aN/NfuhxNIsf4l/QEf+ecP/VPYAcWIsOM/3UUWy9Cf3gdf/cPx
sI7Bh1S4k8Vb65H6h7AxGJkYkABQ00H+70Y13gfA8jzHCD4Aqumf+huNavHTe4c9zqVTzhINbtw6
P7VvvkPSlVEDEy48Djw6eAn4YN2NIlx2ciy6i7j21HGgb0Eq8aGqseijNfUV+T1Dt0fWTtFUi/qC
ySThL28u4198PxyLc/zxk21xctphaLlkLZrvl4SpdWYnZQhw8AbcxzdEv5s3PvtI/gbIESndEbLj
hG3Y27gJVl3ILNyoBkzkUMKDb35RiLtWOH7dbKvZy71PS2WE1+hsx24Nv1085REKwQarBmzDZXAN
f5M59PZuGCn7rQF3oDP8PYlKy8aGlYdZgqh1GzFiCQmq+RjNQ7gvJwN4P/uYrEZW3VKT2V7LpgtR
hDqSPim0eCTZTlAwa/RvpIWp0Ze3fOb6j6qsstXY1DkLfwbPY9WPSf01B09MZJEsMRfbWIzXAPZJ
GvMxM4vdEFhRdgTGkaU7CDZAehPcJXdEyJCdEo5IyIJHKmfjgtD55si3TIBvlO1LbEbNjcqxqxBx
fsLAeqwAVXzwinjCdDrNF15LtQH4fThOxmBsYm9BQUJ8tntd23K+LMJoZxBZgcynF+W9YasnUybt
yojBkmyWNIs+Q+euvJXZO+MVa7dxhwYRAbwXze12jIfpMvSWB5Ma/aaZqc+mRRXYskdXhDs/NWxg
F4wSFAzH1eRAT0EPY8buvemn1T24UrnOAx8c4bB4UEsQEKdXaP1b+TEJkfFNZCSAL6y39hxYdBOz
8cOM5ACmOQq4ySVtGONrsau8LkrXonHZYeMS1DBusZ9kUG3xFhsrucDGm8yK1sXSjWtRh+4dV70+
QfJpdgn9sWMIqv+oXYHHSJhZuAkKM/sM9L79UHpl8lqPjJ3WaW9UD3UbLxhQrOlSDqb3LfQid4fq
st6i3IE/Yw0d24Sh2VpxCV2S627vlhqg9Yr5SvSc8tgDXm+mdceTtlror9yb3jBeY3EdTs7Y9luk
sAphQ5RtgYAUOOWh5ixFJ++jLm/QJi3WKgQFyCNNUluwG4e0ndcLquTPQGntNcQaYxX4qt/izxfP
Vgh3ME/m+btFPOBVjQh+409Ts7crGylXlyTuU2vNhIgEjOIP1uAmDUhAOUfrpUNjfzGUFjodz2lb
f2XVuUelrAg8X5lgmjdZmIV0v9rA+OBMLVtu28i6g0KDc1KVgydg4joeBtzoLYV7Fl2GqVuc0Ldz
9WxoNmt7SLZJO4Bomi0Hbqsf2C8IQUcYANnYYJCuikuVASvAy16nV5Q4ASR1BWzGj/XbFfk1gs3M
DoYLvYmDssOI5M4rkGaCtS3dQ4oEVEXj8tUblmkbjK19UKRVrggrUHgMBNQeVsLxicQuv1lVmAzN
VR4uhY7FblKUnABTZgwQjfelCDzVbxxcBdjbAVgM12id7ANQ7xHdlvI9arahi/LLmZrUWql5GA5l
6JYOwmMiLMh88zO8TqXbrIY4tG6QMY13bkOqGeZ+YlLxeLTZDWkacDxoi7FbJQ7N2DWtwPVSNYt7
7bIcnHIooaRlBln+GHRFTXCU7MrtBLf0Cup/fWnQxGg3ntb9xFoB5MF2zTaij+2NqRVC7lks1Gjd
0LA4zdVoRdFtbI3px0rri3ytNApnaJB5NcJLOwuRnDZNXxLmhMUqPkuVDNm4t208Z8ZnzG6ImSat
a7LOEifvLHcKq8ZtdrZWQTWLrI9zLsYn6D1o37RaSmjd1ISAajFcgwaUVlWZZ4FVp7VWkSLz1xuH
5sGRJVIsOoTRHftc61NJc/jem6dc7Fu2R7f4tytsdnOXZmtaru2XEpI8tTFOAuei0Rowavn0OQIM
SgaamCgO0eEhTYQ9FaG99jXodO4iMnm0tswZcIGggOqGV9Z3pFpGNO5qD0wMvWYOESqTviJr8y6Z
ZXJoUmva1lrTxtowHRKtc8OJIPgHDx3rPC95isJjNZul1rjoIFlQM4jl6Al5l+IsofNmS8vpWpR1
SFgQ2Q0dhqiO/IrzbSODIDrlZmPA4pWc5CC8LePMl0QiBhl9uyLIYJKPaKSqQ1J53q2SkeCo+YtV
a9GfclJ5MxnVZRKw9C9Odkl9GqADJHDHQwsPHoo4SJEbG98EvldVdnI9O7AF7dKo+IFlsm6IgkDC
Nmo5IiZGc21ZvbXJoxlNUsM/mH4bXxItZ2wsOZ1sp7azdVtFyB0dNbwMWgIJYtHbNLguLvS+5Gum
pZI8pY5co/9GQWmf1ZSMdaLLFlRWhNhRNifpa3GmIyO6MaLFgLntZwN/IKItJXdzQwruBqOI+egm
XVdsay3ztM+Kz/ms/gyJfQlgd2lVaHdWiPqRNz4Xra/lW2cNKSSN5glCY/qIfZXbBfrHToYbA0b9
/Wy6D+kUOBfJWZkq7QYRW0GGw1V71q4iH7FugrRAgtVF5ZdZi1w7xkrATk3uF7goVLCGTIovEvMT
vxORrKXlsuSIosXytIjWr1tx2bKc8RZpkW141tuy70J7S8sGHa7nWekztf9TawjyamdqkDVNq+qY
oBj0Vrx1hr2SaFejNdmMRF8aZZ3fgxXsrkvt8LS113M62z61g4F2lHaD0ui5D9XIxxr/+hWEugiR
Lq/YZUw56WwQ8CDboVOO5crJbdR1Oqo30A5UdG31V1/VFI7NYqgj0h04YxDW4S/iqVPb+WxnbbSz
1T+bXGmDupjZtPW1ijNMg5OxePXKS5LhshYLroCRdSRZN2cDLduT5pN1ttUOZ4stan88bGfjrckz
EGyV9uMOScOXAIF8Ue9h+tnTZkIcAeAFCxJ9zUz6D5P295Znq6+tXb9+k7LQRkrDlyCWJ1dNNKfT
mqU9RwrpT48N4WD3SDW9LzW5khelSz1M2z7FISMCbZeg+83grME7ZIS5KYn2Wvhk1F7UX8R5JW7J
FYryI2klClulB4CxYBKyzszQPFR+kplMjAZj1cqexNsJXansTq4/W6X7n7KOeuzfSLxDPCTf1COb
5+75f/3xk9fP+ff/+t+XZU/O0HvB/h8/9c+6zv+HT+mEylX6VPNvQ++UDQYXIAjFvoskB3vYf7va
JSQKy7cAyKLTINxGe83/lCBZ/EI0IuiGEHBQ+Km/FXon31V2QjcZcBIIR1sDPOe9jCaem7EnPBaS
PQ+uv0kSQ9ybUb2Q+RkzcK4TH9RWRepJa3jBBy9SgLvyIjgaTYydnO8/M2Fif0oTVDM89kF/UyBF
++zXP/jAGjZeVOHaLU0w9gKt4I0oyMhKGmT/UxRmjzaRbttKY/t51oOr0rRBNZGtPRAJLxvdzm9G
snuMZc865D70RT/9Bs3yruXJFdCxguSu0YEHP/Ben5KwWaNQJUOHreZ06xL6fMGeRa2trtPnxd/9
5hH5q5L1x4L1fDzkUWQ9mC7mnPctVssQ5hSmaXVgRsosPMy+sukZdKZZ/Jsjvese6yN5qL3oJVG5
64bZj32shbQ3xEtudkCjDnib5ZudJHA4oLnxA+gx+4IxVnD/t0/Pg+NAv4CHyYf68+NBE9NCBc3u
8wDwH3qqoUWnrWl5zqafHOizf/9oDh0O9Fk+/J6fWpLKH+MiT+BMmqOTXhVNvuwg7YjxBlHEh18f
633/U19PiGgcxJNICTXO5Ydu/ASyLwKPHB/qaMrkWkbU8pu6ZjbnNwJHMWzkm55y/nIkjGgPfKGr
GCi67d8+ZxgUZI3BW9DKpvctwky03pz37BjrHp3Ohg89YPiQiA3l4i7+zcF+foYcU+jdsE+/17bf
d34aCmXZNS4AerEsd6XftJvO4A3GdZhGMPxiJyF0j6zw3xz3Xd+da+2gVRR0QVFueYz4f7zWaZiM
cehWiZ7lQXYfuJuj7HUqRgwd89c39t2xbDRpUJl0H43bK8z3UxY7NsjyiFR8iKnnEVzPHrwzAi9O
IYnkH399rHfr7flYzBO4lIyZbEA+P55XknfUKOzdDsu8jGJTsls4Zsxn/5QO/8vByvu2mD4nRMm+
0nmaPK7Wj8fp3axt3HKKwYw6Q8JuhnpiZc+Fha0C6n4UxzkODMwc4OBoIBFen4fRHzCcf/k3vHt2
9LkSN8NCB5qFUNX3zw7FWRrXTsffMLQhBfJQ029YjPAqkDPT1tCnnHXl/Jv1/HwJ3w7xOCwJN5w4
Kh6+odrt9nZoNoQuu7vAAwIHw+BTk7j50ZX2fF0lRXTRyKrA2W6UEw7weQq9NSFu83AY3WL6htW7
Jt11UPkxDQpMDqYB8BU3NFP5xLj79ZPwV38nCSFsDRi0AQVz34kGU0cG4+IZxp5kPvfrPPd2sx7q
jDIL3Mvo7pm+0ixD/eBBLSnH9ApcJBg5SZj2oU9L+4Q5Nzjg65LXynBbbweBukzw0irvdxORn59a
3+RqwnCHwoOU892faioSMzCPx+B3TaKAUizEKbVL221/fU1+fhMh+HDLqEJAA5Gr+OOtiw2Li2K0
8eGcJIEeAVFVkZbOKWtt5+HXx3q/nPN4+qaOXjrHxgHTeHdSs986rT0lLOekIG1CPxg2Zlb1a9xE
6Q7fAQmME7hu0U/ek5EXSBtKp7v43R/h6Dfxx8fVlwiY9ciZG31Wm799XDM0ehZvRrD3+rGZD15m
sZh2apLVIeyr5c6QrvnV0VmaMURQLHtVxMwtjoE6kCtEDCMZ8cFRkcBz2w2KNMm2Toj/qEHvA3ZO
8+Uqi0h1iqAq3i+ZDF4HbDeP/pwtV0sGGJC0ycZ98GpyG60cNd7QmCy4bT5a906fug9uVJn7DqvQ
ZcTMqd8QE2BA0B6XuzkMJEFCNJxucvgbz1kwm18Xg21ca1QUyWoqglekxk51LPI6Xwg2qII9tj+7
pVUaEQ4kvUbvEUo4DiuUUvYzKizxUvS5/DhKWdWrCQEfZGagF6/Z0NmodDp8RNAek+gKt1t+tB2W
FtEMMQorFu+yDZ1XOsv+/2XvTJYbR7os/UQoc8zAljMpUlNICkkbmKQIYQYcszuevj8o07oiI6v/
sNr3MgeRBOBwv/fcM1iIvigbaccEpv1TGsYDfries58cQTEE47H7EfgYR1ZZ478we26De3LvWG+8
/XG+y+uQr0eiZeBe07F3Inn3X2Y0SRsFqeXiL3/b0egi9HSxCm7SqZtWfloYD2Ft6wvnDJyXRk83
X7c38gjvtapE3Em7SYjYg86VHImJg61miTK55KjcsWgmwBik+Wu3wjvlqu1ndqjAVMYr7EBWZC0U
6SlFYZJ8lEruncYQlgAXIZIHnImd70MrmIlbsahuF5ODapM5fA6MpuSClUK86Ro/fW9FSKZBBAUr
xlSR2Gv4HxwK6Aftx6Aa0TkZFve2JNn2vYhLa2e2tfMGzGRg/EuoQ4vNTDnfuRNA17rPW3Urxkbd
pNoZk43vmOlr4fVsTUu0i6kFviv2sg7LxYIqGLIJd9Ak6MkyUiYFjFnW864aC9aSv8RixZMmKCOi
9dLQfEbCdF2DwdFiSbIZkg4PiIwLAAXOJmKKOhbYFn2ZfEumWDBrCVi97pJ32UaJqg8DRu3XyJOM
By/JuWEidvQlNorslAfFNpwB6lTrqBs4SM0OhxYTPyrSApouctdk97TkBybpUQRtdcXwxFmnZEbA
DOnEwo+ZT0MjvAM67egh7v1tDVPgrfGq/AJrMF9jBeDfwNzbQ+yUWAlHCqF/Zr8ECGBX+LrvRa17
xkCDvRGGmgEdLWttehV5Bqou17hJYEbLXbWewnS8SeNKnzIz3CVJY++mAU4o8zqmLQa6xrycwhXZ
FNmpyIN2jVlwAetpSd/oHMZervPSMnO6oEi9aRVmMwRJqM0IuWTNgWPv3CZ99CIP249OWlcFhDI4
tu5a9tUEzaUU63wmKzuZhbcJpTPD/Ezuu0S/Y8rwJgej22ZGaW+wr2fKAOZ0JKbruVk0X9DnZLHW
KuBUG6T1WtpQafGAw82MAboHfQr6x8M4Rld15cfPvcSkIXG0OiVFyQbsLDVSaelrL7XtC9LC5s5M
i+5kjPiRz7N3zv1GB3LlwG1GzbpsInH3s8Hg96Ah82JwC/sY96LYzk5m7cBGiozYPw9uwQ+qCwQz
4L3W/OjOjr1TU4HpeT9a4VVvms0NhZKTbCZvGZz5ZH5iaxg/AllO33TtUj/UnQzilRxnfcn92V5s
MPydkxOqkpV4JqjCw2S7CUu+lCr60sbiPnCn6d4nNmtrz8OwXc4fKLm1JD8ilU152/WAgj5vWgE3
lpnwysqxBGo1tUhOYlaVV1639oSfshVV08I+4UTw49CHy0XrM7D+NiVl3i6chbMfphFIt5VWedOJ
/skvZkIdGLRdO82MHVaMIh2CF+Gw2Y6ZZkmMREf2Vpa7twLTkp3nD/H3PounK3tQmz6NplM2DQKR
Lm7/rzbZupA3CWEiGY198liFbXKyG+p2Jk34vswjQohVRu1Ai1AYd4Vu/W2pW+yISaoRZT++DE4V
fPbE7mHPXpnWg1W6/nc1zeG8h81sIDCd4IPWA/UYMTwHOc/htTIaDwszJlXExcm10Tc+DuJTSIK3
afUw3ob2p7SCYCvxwiTa2r74pSMuYdTiwuWE5hkcuaKEqXyksUV4V0QNWdaRHdk0/1niAFO05oOR
Eq5g9kV44qGG35SLOxCHcNGjZR+dDzWL7s5Hhn5UTdVtghrL4sBjCXhYVK50FLv7CXu5nRf0JCng
bPOYI6m/jfsOxmxkZscoa6wlnTjd2FifNGNk7kd4sicCrC4e8MGa2DfrNm4KQugb3z6HMSpxhAsE
u7uNuSmDqYYeO8tdMXfB27DYtLDRNOuxY8i3Dvq6JaYAt/B9MlYwM6uJ0VDcRVikCGVfDyKob8SM
lzmsrNpbScJcq63OjdrBOwBSd5FX/oube4A4dRNfKcMN4LNHTnHURqh/9rTj596ehrveMbAdh0XP
SJ15Nme6E07tgky613Tscp+XuKNFo1mfCH4k4hUdw2XKyuJWem5/E3RKHeymSwj9DoNDqQj7glVt
rCAaBFc1bleXbKiCvROP5XteMT3ZEmzUfHdit9l5RPN9hm6JzaL0GcmizQVLIuPmye/ka8lHb9um
ZnwQktfHECGaxzfBSAJpudER7SQHalmEeTB7kgpr5mwerkgKSNeiZhrvDuk2L60PMsUI/sACOkdi
YHfbKo71hfFd/e6b1XginI1pR8gZCAA777Wrow2Dt/7WFGP3nrU5ezZ5riUJGmGbxygsHJzu3cde
DJXffXgOveJKOJVKPhMDWXqfdkXCi91XtEm98dl4SXVRrrSu08kdHvGPG9+dNg1eYijSBDHif4BT
ENEYAN+uLgsfQVVVVgfDc/SJeSvejqU3fte9mV6LvCSAJRhxbciaZXI55eaaKgrCg6X9TV80oBpW
E2FqVSibX9Wrg1Nl4gL5vtgU+cSZwShLQ18bBpQ3bE4JmbhZow5mNPUns8WxYdM7Vs12pjE0D+zM
IsfHtYajSwScwFuGKinHIIPdp5uNh5Qo212YY/AsORT2tpD9Sc7p8CHpjZbpSLGpiP35bNogfY2s
ZSmDKIlL4kuLQCWm3wdP2NGTdi37zbCk8WlB/ThHARpqt5qztVnzscpR4aNJuuDKGtz2NZJw9hlh
hGsm8I8UxtG2jzz8GPLm3rOfYma2+N2xvUZFxKIqn4RbiZUg5cMfoa5nfjWvUYjuHAaOpBjh8ufk
UAEVxQlZWLBDzaqNVwE99qqynXodqvQ9J42vWhv0yVgxoKnRhCRbyrB2gzf9xGgN2Qmw77phaLDL
zcBf56V3srqSLLF0NFelO+wCLLfWbmAZGz9iOYtMmVfaLfF+N99myQcn9RDsLd3kq7LUxR6+tvrW
eATYWEMQX7JqhCvGmKGZyaLyxtE6pQC72w4065S2ujiEAnjAUqPmfW6HvUx68Z73Jkxq2+HUoRA6
YfbgYKqSNjt0BN1ZwP8756ba54R1rGwKLgjMytv0k7qZoCXhQqe8g9uS4SDKMaA1kbipB/BnKQVv
ldkJJmmZ3AU9St/WqLfSqOe96aWLe0n42mqj3LUavUQvwQ5mBh8Yb+CVarylnrOrI+Q3Ygiv8Xc4
lUbzMpXzzUDIeV97j7KNLmy5AEZFylyknT+zJn4yw/Det6q9pJrGw5KkMJFOeBgCUvo9MW6u6NZz
Gw+bEN3iY73Eg4naelehSWFlxGzyiXUsvLbfhJbYZYOEgeAjJom9j3IM8WIrQbWhRtIRIHcZvs/2
/KFwofeyAdIJUd3TWoc6/i5kB9uhbYP8BH8HkYnW6BNSe28Sxtmkz2pUGKf1ydltHkUwDhCDmnCb
dOk3346Tgz+FBPI24/BsWG2wVbgsw9id2vMwtPhIEafEa67FybVT/9nrCPpOy8Yj4ich6j5tPODR
KVvaCT9M1L6eTEpoOApLjjZaF2wAjXaXlOoejmT4Q3iY0p4MWQDorPKwC8TeGsnzvGL6TSQYuv1R
3RZWu3ye1eTZmwZ0ngAuFpphDBE8ZPyeM/4F1XQIoBC46O4I0yASLKceOvj24BvX/dDj8tUZ9aKp
CAFNvW6i5VzihtvBil6COI8Q2iAgWvGtjBhcOBAtpQiN1AY1Am1RzLIfNjXbCzjTMtPQNSGUQ0yD
EBkNPUYNVTtLZ3XdcMY9IULVF4OgpTWuNgYUysYT15nhpuO2X8K1y8FnW5o6MibJiqM7IbVu/JnN
1oRiTGOqRYAtKqM2PyU5ueZxaQByx45v3pud2289zMkkeBfEOCKhPPfSJ+PS8oZ9rdeJKzssfkdK
h8LwyLI17fZIbc9HE/uCsqKmQWc8C8XON336K9yNXr2itDZpS/m3chJ567a4HJljdcToEC0aR/7R
yoktTjs7OtmJCyjQ0eST/QNGsExqvr5vlI6x1TBHjpFnM7MhjGkviH5//vpfSBDDjsOj7Sd/Ntyj
q58PuJrJt67EpnitWguUAH3GzTRT9hg0m8x65sr7FubcTOzSXPLv+mb3BRQTUccYRSEJGHJw46JE
d7BK0wSde8hPLBNimzFerfZe6Xbf67TnAtKMT2QfmWHlDeqWYFO0BIPgqVc56cPRpNpj61bqNkeM
sZsJpDjM+TBflNS6JzGO63JwWX6QLm1fM6JpXLs6a/aUavT2w1D47WbMI7Rf6QwqAnjJZkBUBfN1
PEhq+O/NMY9EWbL+0cSdwzqWb4B/6R6ZB4hiMF+FbduREVGEPZBMw7B+VcVzvesx0SR0FnHJtQsh
5KrOZiZkswt4Fc356WvdGWk170ZI1JT/2J3gODzfJX3n0SYR4sLvS2T0aTA8BhShzborhuWeFANT
NpN/5Fmp69ofuW2AlOsleetiVWa1xxXj75xTHzfVm7mYkGGgIdx5eMZfekfw2eG4fGCRed9iKzSw
TEbpLYlkReEhg42qfPFcCv4EBgKBz0ucq6x77pbpKRasafv6gryKtTPD7SbuxhDPCcYGRDL0pCum
Hes+QUN5Nkkc4o1cGn7TsKLP2YS4PGasJpvM5Q0WvPUbUGKF5VxljY/oRMxzaE7RaUyi+i1KhMIR
NuHVMRJeYccemE1OfXSKpFm/5X4HKaxRBhTsbiwErIEiMu9pDrjCCoroErwS51TAcBf2YUX2NH1L
+70Pl9tbEu5yQpMzX8autu6nvMcHanlhrS5PfpRzKd9woeSr1dCNp6LX0bEHcsUjGInq24zNYixA
5PqGvwtbgnjYfN8HtxvXiUlcmOzlR4WeYx0yzEMX2UYn0fN0+j7iZVe8gdGgQxALxMN9S1x5XHv6
YgOBX2Q5Ri8t5G4XTdRsXhX4ot1Uthed3MLml/d0Pu6mYjvcC9sF/GAsimhxWQWTBJpzpQuk4OLP
uc4DyH2rKRxYJf4s3mORyTdGkQZGt4nkna5bN9ogEfJgALI/hg53Cm8Z42GmIfj0I8kFh/2yBltB
ipPvygjJLJIm6gA9HwwfZbEf+LR9gZeMPwOPPpmsIVM9dyT+vKoxYArVUZC3QKky3iaUFZyMuF6e
zW6srpOpH9B/TcEPOTrRZ1or2MMuZrZkS3IyOenU7LTr65hMI1bAGDbRS+a5pI53WCFFG78G4N4U
Mq31X/Dz/+ev/4G/bmFzwvDm/81fv7xR/71VP341Jvz7j/7mOfjuQmZAIsMobWEl/BKe4Ydw0RlG
IdCnKobi/t80h/C/fCaLi3EBqRu2JWBb/E1zIFZjmbOaUCZ8B0NT/tP/gsD+24yfr2eBU16QIIzW
Gb+Xf84VKjGgJkrIm/dj050ZgTnVOVaxfixh8a3j2HX/MHr/18AEs0XAfOHiIAXxw/ttkAFukEC5
9fRBqay9E+S2rj1v+lN0zb+GfFzSwlnAv8YjmeT3AVvvduCuLom8mtAkmJ6qucvrFi4BrKWtMKYC
w9p22mBtZtx35Dk+/rIG/icmA1yT32YXjPmFtcz4EKf92x2FmQPbpfZ7TO+8QgGgYVRd+JzJo+MG
Zxxl25PKVNvtNXNOcyVBWRYUIzVSkjpAnAGCkJHXtGsXaF+In2KTyPeAsPsdmY78v0WtkfrZhYHw
ScmMg9KNOjbJPtD6s+l1fm9nAUgg8ZaHxHHZYX3iHUvPbZ7RZOv9Mj5A+Rib+IXVjY0JArPD+SAa
ZT7glCOvW1rgB3oeddvbQ4RbaiffghLP7zXMQf2ZEH6ywwljfCoGGMxdpiok5shV2ygNUGvWVoVP
nqhfk1TLF9gq/OGkUHV17PdbZtvRfTiCam/GTor6yK1C+xVDCjHXETNie09cMpcp/M6CYJ5aD7pG
k0tsQnLjNnN1rp0QRzlOA6Scftre1cUI5270USdgMExDhT/NZbZVeqBmmTYQO9pTPljNHfVadJoH
X+09IkOP+L7zc+x+fMpoxJ6abPa+8XRwFoObsSU7s1gPJBx8aBze1rFvsoamSj8mfVS/wBPnyRBz
Kg7eFPIOTRxsdl+FZw9O/aFpEv05YXnyKFr+RIu2++7VQXCOFNrfJu7NhwGQ6nvWT9VZ1eiZyjLg
joRZg0GgU044Z5BlL4ibKeS2k2jMyUm2tkBq+b30UPwOjEnWOFq2H07EP8Y5pKZ1nJF6egB8WjJw
hgYOKq8ztjZ676VDccRIT15rX04w4zI6hI48mgqqJMQU2SGu7gmbYVRhqL1hRvk9avccsC5prmFd
uGDi8fgzF7Dxqr7Pd2UhBJuGWb+i5R6forCeL2Ez8lHYJ+8lsoOVqbjicDLkdZQvL7vRuDdGLEYQ
R67Fc7KQmV5SrkfcBUklTqrxJ9NxvcdezLmJHZ5ENIbByqlQ8RPQjCk/o0jua075CUpJWA/iO8Ba
RQnJiDeK7j0RNR8o5eZLNSX60ZpQpIKs5pD5m3wHFtf/wOABpTUH6gaqFb2Kwb0lzlMcMlxkaPxZ
ogWRcj81WondjEU1dp8zT8Lxar13TNY/HEf5UsR+dCq6/GUyOuJl0TTexMEnjTflV2rgrbDqotI6
Jp37KoAfFpXH8BRbrM2VZWAOYi2qYMchcDzyR7BDXzKLd1mUS0mkEh6U5xv9Djt0VJMMCG7CfnJv
BuSND1XayZfB9UgnBFbazj4tFzG+9atduvoqsw33mwqWAYCRUXcF1VS/xZQm1Tq1tUGNhuvi18UF
SEWPuDsa90rLCr/uNJsvE/6K34E+4eYSqMlMJOb+mL0ZnXCULMkuEineDZZPMGmkkBuS/PkhC0/w
mMp8QJ6OZOCZqCF0dUL79tazMCzvPSsOLLT1IR7OLyOONP1H2g7OS2pWZR4fRnuunEPaz0a1tQV2
2hfdTJF7mmJ7cO6JVdSrxlH60QzoZ2pvIFLCdFULz2j2dqxDYqt7mIFMH0jLxd+1uh5q5gQ9K+zk
GPltLzrjDl+8e8Mdrp1SljtYyu7dTNO0cn2w39aNwZCjawATxk4+LxGOMsmxtPLHDqrVFtrvsB0c
/Z4GTCTRsP/IE4uctir+gKKQEK2HYr0yB3kmtHTaEneggFbj/oeZds02TjtiTZtoh+bCPKk5Dzck
Zvjrwndx8paoJp2ZARyY6qjXJIifvCw4YVjRbNKiIQhQElx7hCKA/MJQ4GE4w5LAkMOyL4viM5Yz
syvbXbD7ztHr0KnudeWnW6s0wqssieWl87KJJHNe2CYrzauUKMvtQM4shBseJE4r4iiA8A+lT1cj
ezvA9dHA89zGtn/EtHSfCF+uLaMUV5ObhochNr/ZZRTSSvndGbcOu9ha3PuPTk6Tt3ab0JhXJbqc
CPFIPx4smcLEMCcGthF4DLYIa0xfhmM8hSYIa+gBI0eEa+uo+7DradjHbsyZxwEe7EacU1dYiffb
rPKae7iK5srs824XgxzANSbZYRUG6jWA0rOa7FxdVSpGcVvk+UtoRLW/9pSn9wwLwZl8j7YODkSy
9kfHpkK0mzuqM2DLAbO8o2R/xfSeTYRUEFxSu5Xkvbo4RSevmKvOaNKEdbSUxCE0SXirui2NVYOF
PCsQNNk9Sa9Vj/NkQ7XOmGEEXXWYio09GjVAsDe/SYJpjpYu5wdJyG4M5z48qNkNj+UQ6ds0t+fN
GOG1kCN9WXtWUbLc83FVTHgsd1iR3vmdg9USDjGkzrcThp8ywNdkLLfGMrKe8GXdOKGdPfse4vtA
6An1lCbaNRyNHaKnGliuvCtMg7OcduOYpjagtjOOm5j0gqciiM19kbLiCRhNjsGo4IJPkXOpiW5n
eDIZ95ANgmuzmfVpIYkWTMkJGkIYgE28EzfXSTT751D1lrd2pgnIl+hRl/Fbkl9kN5tHmZRMZNLE
a6+KObJfBmjoDvonQnUBQNExJJqp3jozM/FTliUpQxhOemSuZmI8zqhgiJU02v1gFu4L6bIpA3Nc
X84OhsEfpZ15jKA7Z5zxj8BQ130JRyEOU5LjCItCBGCOBKZ85yfu+F5nZr3ui2mpC2RzpxSRJF4z
VvU2QANzhdCLFMxI+5nP8iuTY2uP7Rm/ttpZY6/ToUCs3fRAdkPUrbO0dm+0FaWHGXO1d0vSGzNj
1PnybGj8lhIpy2zOoYWlkLkdsiuLYXpQyf4HQS6TRAm12DaJvOPAkezCn1VRADdoI7qXTFJ5B6Bf
nP1IyGgTu0u7meDp1cAkvplJmb438M7lcnEm2Q0Q6oNNLMhqLSnyEgSZSr4rYiPlNnF5SObM6awH
qsK/iq8mtTC2MXX3Q2Z+hgEOkTLUySVYPynA2tpShnrfFCKADk+tpqm2FtKbDaL24ghPqzoX7Uxu
u+jgotQTm3Gb4QZQSsYmm8TtONzDsjbuKyKDn1KLFJS4pNIgyUpex/PXrwibZxulUrrCOXrZlCE2
fPYZNUka+pQnYdOYt2yD1Q9bevW4MeCzcWrD8fFiNqJV2fJzGNPrfWIahMAQfYzKtTGCCoy91fu4
9PSVGOGRJMM4beKYs7ym2HoBcsYkRC/lb+jVL36viiPjGIEjimM+BKXSn4GW6R6H2RpaTBoCeE5w
MLQbkYlaE5VwzJE0/IkG9z/1EAtBkH7Jh7D35cnxi7aYgUdex7HRH2LDak5RyGZIOexX6yZr2jtG
1JT3NuYJIw/mtdN4FlVTxc0eevdPDc3vOaW0MH/9EggbAFqE0P2zTxxqGxO/rOkPTkrlTyrU4N74
Xm+howeg0g4FYRJyZ/sYlMqP6xLFoWsfwF5f46hiYVbI0zp71FfVJJvnYXCcmzG11ONExb37z92X
SXP8T+IYPzZAOADL08Vx//cfGxCG64+G3R2MdKExdKCwWvKiCTNDgjaw6jiKWGDmyIrPezyYBOfU
Mkmv3zJJ3ewz8fwD5fOr5fwHm422DTNOjBADGvd/Nb4xgTPYEcfdgcgcpokhQO+mC4bmPE/GuG/b
IdmwNc9bbcODghJCBZVJmlc/WV5TZ8zvibFd/Hc8GE6RW/9A4+PfBV4st2HfzNhwttj2Nb1rbP7z
7XTNfy9E2PIB4AVN9eLj+FvP7uI1Jgs9tQfVcKYhJJPZtilDvauhr3Avq2kTJrb/CQtzPMC6jHeG
ab0Fmfw+VbG9TV3KJcMlMm2QZX0ZW8t5GaWsLuls51dClPar5eSJushYVuNVmyQBELyZbxD1zATM
80KXbCWHOEzdG4HJ0RZlEPVqgYsbBSTjC2XrKyehmm+bYdrgFzs8Wc5g3I8xBD4DxAyyXSzclVU5
5J/YHXus50D/76YaOj5mmEcQVmp2mmX6ErJJDCI5lxXSwvGCtLHU6qqam7uqaJY9JVzK9pyCHlF4
h5NX6n1zmAVsCUGX1zlBEOdsYKyCGTU945iMTwu5N0EkaBWvrQ138NQXs48qK5piblIKMcRQXa+2
bpwnpBlIOyrIY7ORQLZr1+oNXJu5oMp6qiPHZFhoy/zoe3MRH1HXpZtoXv5FREEfbUSH7GYdpR7i
2ZVLxX0VCqf74Re2kpzG1PStSLIlzDrhimNS5xEQ4/O+KhSlPH6H5KZpinzaaXGg+2aLJZLqu8ho
NYHU3XXnQv5alyEQu2pp3ILEke86G7AbTPt0P4xUV3hGsiKZYPSbpPKGpz4tXv2W/hFim3wJpsJO
N61e+DbLvQtziCAkPy4iGTcx7tvMso8mB8ddbuO3GOUJmx6a2eLYw7Z4U7DP3hxNekJvFZa14rXN
d3YftLd0osFZNwIR6ETT7xVV972CHfcdiRpxGIrdqF96O9yycLeDZzOtnblQTBmLadiZc1we2y6j
a6n8xd4k9e9Kux2ehAmlEUy+fnO7lnmHQ4clTbrnDQndnAB9bXZI6QCUiLeU14zryLCOHHaTPqqI
xQ56OqPIcXp/Xbsz70gHxQH7J5P/SIRF80F8OXelnCER0h2u3NSZD1XCmdjIBlQOeTqJUuFyhCbY
2e9c7QMAlVbzPGk/wBwOmAUhaHiOceI+pdqvzl7MjWs5QPcVQW9Yd1XjU4Axxqqf8IcJFgQIMbW8
LnPwIT+lTQ6mav5k6hjP2zSY5Uvulbej8uU780fabeHGKJQcyIVTshiA86GVsRTOy69WzsLlClIc
6NZ1sTwDe0J5sryqatnfBSmEG9gL8tVt1LBTbZl5q0xMeP6NKcjI0rymStDAJ8pp7jB65MnUGaXI
11ksqxg3PLAejcAVaH0pesF1bGahAKtcXeHrqzlmZKBG0LWvZcjwhEIirhpxUIOhL04M4mF3urn7
Qnwqm+VDxAf2aibISYNw/lhU+OfgDACJI/CC8xARM/oFDxixwW1wGjpbAEdu/QLkzWmgdznc/fWU
JJ+YgOjLzOtWrRW5ENFqUmBhQQx6JaTK7xvpKATTjCnoUyjJBqxZb5thBJyreh5xPKHhVzNXJPDr
BcSZeQVrzAUerAieMdCOgHQ4QARAtgmcAXA3bauSNyZWpXtj5d4iXRCiBfgaO7hpLYjg7OTN84ye
tli5/dR8xBmIC3w3/VihtVpFVlscjQVcgc7HtkZHz2R0QWqWEfkqoNSArzSnfFJpAfY0M1ucbfL1
X/jN1yGpcrDbqk4ciI3GTyHmpVz2DR5fUVIsNZ3Id38tTSg1O+wQimNVm9E9vo7VWdZWvmmwAD9D
c2ieaxMMjfE3mNqw1MpTaS8RJHRaTJd6NnfD6n7URVi/YuSDb6JowvPks8/WE1mhq8RFoiAqmweS
51iHdLRP286jPMeAIcRIqrxt2mUb7qK6gzdfgEiGqU/Nm7f8OYcoaTEIAh+SBfWmLllOARq0VzNg
STjz0P0YGgZxiRnFNz4EdMi/y/rJHRoAdqJV4XE5BIYVx6/yNiDEZhfnVX5f4h+xW2iJG8+Hy/d1
Npg9EDDsk+TGZ8sHd1psIAgtuPFjA818OIXBuQkpQxqdWw/w38d1SCb92kNucHRoh9eJl5kP0rO7
VTrwIDFlh4NWiOqM6111di2K2HJ5BiSdyZeumzDAxbiW4nwy2c3gjT3piTJZ5uBzoi6sB6j8bLbs
Y891F8gX9HGMaSO2/S9IcOwBLQOLkVdcJeTTKcrPjt1Ermlz8t0ifNg1taI46Wl2Sl5szFJtUNC6
4KXQYqxfEUQDUE9gxnYa0Sr0FM62hw2pBbi85bBn8Xxts8rnboAcwfOunfg7Xb2GO2gtkUKQ10Ch
WhsWM6DNI1J8Bm+YQ2gIfiM3U7C9JSPvUQ4l7bvwRkmPZ7PWDCJT1AReZhWqTI8V+vkTfm6AiMtW
aeOrtW1zO7+ZAyvnUaYuqBf0XbsJOR8SIBPeyRZ0uuqZ92JYZD7YjT/89Bfucs9Ph2Gb8+KmIU0I
02P5jp83JUdDDsoxq3jJUpkmNxDPX8fR5a4hcLGPWFDwqow596DHq3dTjVPzTFVCQhopEbAvC1GH
1C2Dm14zV2aTxaBzfKrriApS47w8DjxwHeTzJbeA1L/+8evF1GXGEWPA+fxwJ85UtKbOsZp7dass
Q+/KJEuht9S80ClVZey7bDKjy8p2pD+7OBik80V6Mx3Z5Oudwkp+cObag2lDA/sFFC9UQseiMyVV
r4TI3NCSQVIe9gAJXPGEYCObDkPgvMAbIuRumcQQuCi3g8u4dYUvZ3Dqo77+S7P2/0eVfxhVIihz
/qPV1uUtrX7+Oqf8+y/+nlN6hILbnusw3EHKxKicyd3fTlu++V9MCH0HzyzTh2L333NKh2hyN0CT
5IcCdsuvc0oHpbbrExSB4pUKc1Fq/y/mlHzFP1o6hE9we/kcRmoYbXm/zSl1aDt2rxexc7TV4dbV
lyC7+UOf86+voDB2iZVFd4Yv2JfV1y/tNmq3hcfGETRGNiGQ2MzqahV43NL/Ox6+/avh+9XX8d8X
8s9vWf77L9/SRqFSWCpTdFWvnfFaq5/9n0asf/qK33p1P60dWMZ8xTDf+eJOp5tmfv/PV2GKL430
r/1sQBADwn3G1KwM0/xdH98VBqFqI6b+rlG1H/jAEvQNmMi0bhmFuZhP3tuihOhRMD20qXjZRGy1
9SBn7rUap30q2/bJSmbbJHm1yzZt79+RSTy6G2hz0zlsvRQiIw6pdq9G0q6j6Bt2HRDF/HLIHvTC
+geWy64oeFAC1fCaA7wxA+DYgrChA4PtNS5KCe0MUtpNbvjJpZBSk0g21CsvxaHUaweYS6LwrwTG
aEjZfLbMxNXJRTSGB9WkwPRJcAgkhkt8U1wOapUvCCHuXMN5CMv5kbzIAl/sxFpnfvPhWaWPLLK0
twTJj5vOn8u9Y3VnJ7f6R1Vp526KBnNvQK/f1nabwcgSHDaD6ey6PMCqQ0nzEkBG3ma2o3AkV+O9
7fd8CNyVsz9jVV1zPmmkGZ15iYgSPODLDvmmHpK7KBunj7AnLGukAoCWGikfhBsTMyOdf06VFz0n
EtH5pgQkfkRH6dpkV5k/23YpVd3O6T8NBiwJAdpF/xRaaZCgGO+du3EUfNByg5mCXGoYxf0KCRnx
edr1NqWMemJ8oWRjW0SwYMQMQq75fTnscjqeocgMbKCdn32Hgcqk++FHNqtHZ7Z+huQGvygLf0aa
9fS5z1V2FLRv8GuSxtxXk/NzIe+Fq2QC4MgaTMkyhn+KOcHcPw2CzysVvyNTfn4qQ7d7Sg2SbQvV
+FdlMCSQh6Zoa7stPm5M0e+mwsqOMRXiJmxlu5vAPPY4bxFb4HpYPoaRjohL0ALOIBj4yUVfdID3
yRdYs7dumqzfT2WQA91m47e8nodvvYz4n9uwY2GQbnVXxFjRiCLKTwB6BEsZ9bAdEbneBCG3E9iU
Br38P+ydyZLjSnZtf+WZ5ihD3ww0YQuS0QejyZzAIjv0DsDR4+u1ELesXiaDL2ip8TNZyVRS6SII
OBzHz9l7bWwnK52986bpvSTZJTjKNmVWQUoHa6oFy1Yi3ILcFeIjjNXHRLTpQDeY5oeezWOYMFS3
mimDb4GDtoRVogQ3eu9hh+Gg7LQzlolMazwJtyOD7NUYjvaSGGVzP5ayuqoUZF0aJ4ed7ZX2XaAY
ypYK3bhztDy86k3rOcgrpFxgnmDlWJ3q4x+09V0lG47V7ZANyzSOgm8NZsmFV/ZFszCUVtkWDP1+
mUnq/kKJ3yxrYN4H6Wjet4je4pr2F42LGXa7VurGw7rizfcjUFP4S9PwI8NWlizrbshgZ5cqxwBt
9HOCOa9IqDWPyByndTC6hIgx2dS2LkeTrQXD7NXVgw5qmBXdqzlnPXqKmb0y2wEFohN3eEowZHzX
0rrZV3mb37TG0L9JwxDXog29W7hixhG9IvY32GsKp1XNOvSwhe+MjjNpWEqX4AQp3sbI6u/lOFI+
JVFzM9SVfaUNVII18RuHtEQwqlVWtyQi0n4sIV6tGnzsPmJAt4ORrnOBSps3r0wnPVhOqsPxTA1S
ZyFAyq5omhXgCXv1lxnbDcf8rIgeK9klPyzOhL7WsQmlSl5vWRr4LEkZJYyyrLdN0RNCWJdxveKr
ArdJNatD1tvgtaKiio4T4rRwEXZAmXhpInuVeA5cN3T6e/7a8KhrxbQf6WQdsDmNy8xCG7JETKKS
h5Yn3o5uprUBb2SjCAi9nVV7yDmRPa5LdcYkRmmc8wMM1gSGBhS5ntqsyayTu38EsFHFGRlakLJ2
ACbD61Mzb0kKN/dhKKaBYt8d7qAoV9/6qmnYxrqUvraJN4e58bJhF/hKxjcTt85xfGLLup+Oik6U
OTIpL7O8sy/iDF44fvC3Oi20b9D06MtnyAx/1R5m3rEe8JlqKtrc+T+uC47J0PkQQA909qhynVmw
C3ylZqi87twU5Rxr+D3qkxYfSQmYyOZLYlNEBI5gvFu2o47M0MhmDwDN4xdnaOoVMj3+o+T1KOsY
7N31u/JYp5vzgIEFlZ4ZFc9dnOfbxmvFFvFwsI4nzuAJRT1nTRwX6jDrEov2jR5ss3Md200htiXW
yg1Szoecadk8ZXfj4Y9BWBtZylpqXnxtp+DWNKUhdBxj3+AX2JB0EO80vOCEdSH2jC7fJ7WGbNEp
7Kad7TyT34iSP1gd6CZ7MapmDbTg67upNDZnEfk7ecYqXbF1+nkkM5Utl43RczO7pkWuybZDJV8p
xzK2oU8oA4/eNSbIMA6K7TYzoh/v4tV0Ftbm0rYOgQZ7P7RriCsVXVHefsXdUo3KnVGSPtR7MBmF
qOgHVraytkyJbqFBBE0+BVL3+WNXe5i1lITWSY8wgl4EKs/CwzkWIX+/M+Rovml5la1FyQIH/pXu
J1b0Et5Es8bqJn4mfMMZ7aj1sU7t6ZmFFN4RvRDeNknrPYp5WgtuH9GuLMXWlYb92lCQNos21oOr
jG72+I9IVQ8UdFFNOt1Pitr97ESgPOVzPP3UNIm2chX7388pbYbg16jyxw6m0W9Us9RukG4rxzBI
2WRQNewToldojw/xF9ESMuEV3bBRIIG+GO1ovnRSMV8Sqxxv+FLZm6iKlNXIqG+FDBq7Q8BkegoV
+UBQOAM5KZgBp8Zw837XG4uxH2d5l/4QUZNCFHz46uRgSeyeVRGR/9mCFQQbrm4Gq1APDnavtfCS
ZpePjUHya47CQ6omL7HjjfsWye9t4GrhDncyDrH3tTy52nTvKaZLXeGah4nwvxt0JsEaxxWjbRMG
4QKJanqrcobe2ZhgXr0AlGQT0EelZ8jHEGIZj3+CrZTWCIi0Cq0+qgAjX6oj8mNr0mYFNe7sdBxu
2BTGHW0Iceswb1wxcyVocJ76PatgCKyFmPpkPbVjvXE0BCiZNybk4zrJLRGQ8NgMdPpmm2N36Cfo
rURVrIkGGm4rp+bT7dCN2zpVocAfmnInXekaeraFS49wzbep2xFhQk5cQCTDdd/QMCQhSBTHFmjG
pmXDoQbCu3agPdrcVjgccGgwowyZ61yPPZnjFXb3DWQiBS1LKpRjraq0TGElUjGbdHKyDsOCGtI6
wJlcJrBLZ4yM21WYk8oOwTTM+WcVV8g6L5GIGF6sfXv3bZs5Xlxm7eo3UmrQekNnNwgnmPEGNPzW
MSCbPfE7071MHWdv9+a4dptREqSqo+o2xg5Pf+7ZcNsI5WGnE7Ux3as2zi3IemgNlwH/5mgqqNYW
HiL0q5bopiXZJOZdYsDaI1+4CvxaS8xtrBrTDmieve058c+/6NaJBn2JTjti6Bzr9bKN80d9SOUa
my1pMSUpEY1VNJJG5Kh/HcXoogMQ1aPRGXA90lg5YO67a8vRWZBHGcHlU366VeNsNFO8Gi2uvSwZ
gyt+BsN1lcEog49ablxX9uuCvvE2CLC4CeqSA5wCCcmiUp01FWKEp84ixjMa75CnFMu0tvPvjlC+
Y0+4HfTa2OgD+grqtmqHWkhfIEU89mTRLaWrhMD/SZFtlG4JO0esQizHWPbcV4adctkkuHCJymYg
6/ZhCCsSb5TqNtiBrZLMa6fk98LPZKrbIsxlx8bNWAbXpYjCZUoQ7tqOMyA0hdG122lKoq9h21l+
OmhIPMZ26NZMq4rH0rT1id64WtGa1yMyouzyToi0fCXJSCz4qucQDUt8g51jPzoajv5V5jItartx
2uuxl24J4m19JQKRzOisMu9MV053jHvkI6qkdI1Z2cGqSNN+ZU+2vR4cGSwDpnTbjLjoTVelHMnV
LN7DSx7xAjXVN4/Jw0HzFAbAZBB4ctUXodHjZmuHND3U4hvlvfZlsIV7rXkt6UBERRT3XZVIZaEX
bX8XTAQqNCOGmESJ6k3j4t7Wc+IZaesp+Mik5CmuYEZ+MyOzooMWTeOtqTXJvbDIt2mht32xJfUV
Q5ZIvxldr/kCZtnZ06wVL+g51GBBooLxrM5fSFvLS9w5boSQQ7SHKHbN6yivmxeIwBa93arfZ1bY
HXplTL+jJ6MvF2k83KJtgrvOKfMfee2QsWNrJvGcSQEOFJrzXkt180o2OH9s2u34MjphctatzXY9
Itp7MoRDElFgaVhuYHHeFMr4M+0c91UvHBSZ3uQiwEadCFciWSZdPgJ3jiY+hVGOubRVBvrJo2Qn
S7LET0pkOCXDWx4vX9v9yKkCOaSBHEhDBlKX0wr85VHJsNCRlUUqEIYzGjeIBjyUdalWvkgjMVap
jQVlgaK9AsNLZYxCws6PRZoXV82U6TspMZtSz+dYuaGKpqXbMqms0ar6HJds5efYZJjbe2nttNZ2
nxuF2HDOne6WU0zPKDUOnjBuNFd8FLM7SsXkjdlc8ZRUzCrKthycbalY+OnioIrTbVfMIbZIQ3UO
U424Nw2tFyiQsVOk0tbRNMk+2Xd6+zPsXeyGtHeuBs8VB4PK9rsoVXuJwhoMmJLeTEWH9KkmtWjb
QEdYYmArrpBx9rTbq7K5wXAc3iQUQ4vEzJJ6zZymgk1gg9JgIvnA+/+jESqAWL5paG/hhWLsbKY9
0bvtXYomgVSWLHpG1W3w4XK0NbrG4L4ujeKbodArTer+KwCHx6kFPbFxsIisFNwh2wQ987YpFWPJ
q5Y9ImxHxAzKQj5Yalbny8CGOBC16mbq5uwxVjy02sLcRpHtXDH5wQ+SytbZRcT2+kRYh99wyyD+
ZSdcWIYCIjwcnCNHHb4nwFS+BjnhzmXovZiD2R/UUtO3/FP0VTVUzaMZm8yKXXnbFc0IgC/oNt08
nuW+jcm1R1TftpOMNxmBu1sQ6YOkv8JNMQLnxeki8xiT9IT/M+aFlR6AWUFNNUa2t7EUi4lApN9x
BnlmQ05vh3Ky9xU0DKaSjb0uMxG8FV46LTM8PD4qzOTGJrEeJZDCKUaXVLdQ7StG6r14EHC9qXCV
e/RhzQ7Ze34fxIp956CMhNNu6zda1Bm/tFAIRok9ooE2DveBiNpbYQ3RVWal1qNZQmEAujIFSvsl
EUC9UYltc7bbdVcagJObQb1HtGv7JL61y6JJi+0IafexYcelRQ/K10NdtpVZewxbAqgHjCB7Y1YW
Nb38GnnC8ZMw4otFIbhnI1X83PC6K0o5Z9+b+MvrsEqpfwvxq20SRvlZU34z4BR9qd0GycgiBIrz
rVCTRD1oZRscXNTOK7olmBcYLh5bXRnGpeLplncTZzLUl4WoqmFhyKK0NpUYJo5mkcQJPMrsKHLk
seiDvW0Uz+AxWlhHiC0/kb21C3WiVJGVIffqRFikxanBynSmkJbFIanC/DxpOP3y2NMQ92i+god+
z/tvvTq5/Zxj/l+aQRH6VIXZinbH91qPMZ2qY4Ajm+/r2DMNGOw3hyPIkExXllTvqaEQsDu0iZTW
1b6TZNQfzMJCMVwZNFJSIW/DQPM7NJy/Ituw7ixV0e/rwftVDabyHPLqPRGdKaOVVRcVVj45zKoa
zVkQEVhsyYdrgcRXYmU3sxwUftIFptqpf8Z1YY06lg141NPcDyGdNkhw0Smu9HuT/l2n0IyLy4I1
WW05j+cXoFgfOrvvVyNoUiXu1P7g1nEGa6BOcqQ/Fqh/VZBOizgn4zMLy+yS6ue0G86lIGMSZY80
EwToieZHre2S9qPGD4vc8DgkJp+MpNOu1YbQu8+byac0vPkeavq7WwfV0wdtmZZa6pgxV/YxIrRX
adakvi0TSk4W76Jivr0tOhbX5xc9dyvJe9YM+nBkZ5xqxKw40HTCJGt/TLmLjEP5SktadpxJzQu/
79SMNP8+XmhGGA5k0w/Kr5TNfypJjvPzMTLQMQRKwubmJogG6WiS3l7dlaNGBzGbousWGc6F68+z
kT879XOgMZE9QHPnGc3p7CQ0y4iMzNp3c4UGvOAHMnR9+vx+zuvh9CIo7pCTzm4yxgJ/zjUGjc9F
4+nSbxpat04fUUWEjhHcZLo6+dOoD4uuJdCxIHXugt7v3PoxdKiq5DeBxZynYL+PVDzLHLRQN0hP
7tNxXRpWE9JXoRHsKGpWIeKkAhsx7Kw//8XnXn3SpajNebLQumcV4m+THKNGK+rEXNapkmyv5d2T
jTneD21Wreewfj+/3LkFa7DHQOEkFhh145+XC2WlaugyuFzdWMdKr7Yc/uHiB456YZf5wP+bFyym
RN3kBM5Go57e0Gn697NE5kl65fvaHIP2x9CwNpU600C7Yc233Ul9Q+pNM6mnFf/5zz23aA3PtR3b
NFBNnvoEU8doJrBlEoRYaN5bRBcgD2SL/fwq524qj3AeX6kMPk9BwCb4vNbM2Xred4EumcMcvXFY
aGZSXnh+536QiYDSNQ268vBU/3x+6dAKImcQUfZ9hYejL77abvH1859z6Ronk7/YQnHPh1r68J6u
J1tuTTe/pEqeH/7pi876I6uFpWiRCPjn7/C8xO2l3ki/pHa9DltV3+uFYFDW9fFrpLDDQFNQb0OU
8itw8+oO1uilHe3jq4cByGKEwvvn0bo42dFMonQNpfAqP9TQNjWEwCyxqVVXGbmju7T0xOpv7yvX
c1yyz3QLbPTpu1fNmtjZJuLnYqBAscd7clycC6XEx7VoMEMnx4rWrv5R7u2FWjPJNKuwQJHuXJdF
vAR/duWQ2XxhKZ65Ej9iliGTMfAxSs2r43gaR7fw2doALCj1wRidYymT589v25nHRD6jTo6hNVdH
5rxx/7ZD2mWeku3pFGjl1LXM3hSXpPQUC1oVXIi/+xh25c5RkP/3UiflCj0qe4bMQTVEz7YyhRnO
6r4Gkq/XQY/sxPQ0WtRjFvMPLGNmg0ZVYp+3ObKusYBiLGL6u9Vr2mi5NGiA5yZsCgsRM4FRA0ws
HLzXQcY50KyEgYGGaRHnqmad6U3S7J0uG276oqWDjaUCFywdx0Vvx9OFH/oetPnn68cXnLmeygug
ocs7ef2ybFIMjyxIaKFR8+LlQr3ROvdhtO34LcfWum9nxwrshy8SLPfGSVFOpYO9s0EYxhaTWa0q
U7hHT3nAwaixI4hk+QNek+spoLGUF2mFcq6n3xgbDiTMxAAZ0xfgJDrd2SuJ0i4HszB9Zttolhpw
olwnWdHCc65SEy1DkpIXMbBfr7ywR+UUDiuTDcbjbumkdXj4ar85M4Pir9cake/EUJLv7lLyn6y1
IO8qqo+R+5Io9VWnecaOpz74YSLheQ2B0fufX/BjwYMvHyG/BWwQW/9pwQM+ret69Oy+5zYEFMVY
HipyLK5so2y2gRs2VxGt1yNBU+Hh8yufeX2p5gAKAOgFi+uc7PIyHDslam0B6HQcXzu7175WzHuO
MLWTn59f6syPRODBbkSvg3+dlo7MRTlvjq3w804yFYE9J2nXtgBuEiF3dp3G7rJmwD4uep2m/ecX
P/M7qasMm1n4nPJ3auJ30hCMeyGEj2CT2OheHMNhhr4mo/zrMsCcNynNQWHkQGM4uaP0gOoQxu2c
teq+jCNCTd0dWt4iw/jrZUq5gWAKYRSnjw9o65LAtxbPYoauAKfCZNN4NZLbvrfsDY2nH397A008
G0T/aSaGeuv0sxXGWSlMHAs+shrDhzwsCmaIzHTqzEgvwfc/bvZcjNKG0gCchX7qVkLGq0V2m/PL
FPMYGcoLJM0fyWAcw96+UIPM7/KfeyCX4lhq89PY89/B0b99V5AFx6NQEGJgS1kb9Eq9wsoWTtZN
hHwBHsz0S9Xo+SsSVYKMbX7pTj8viCJd2MmpX2kd0d3lWzGi/5S4PltkssT66Vd//+govMFfU3Vw
xZMVaQEfABTspL7Stvsx63yiSm9jW71wmY8Fo4kvmqOh4TpUH6f4j85VhzjmH+13ij6zq8lYKge+
iJ//mI+7CFfRVIoNqPP2B544ML9BJImW+tKgo0WnB/xN+8sR9j2OMgbq7rQ0xuLCLqmfupZIZXjf
OBzLwuwPfuXP6iPIJ2BlEc0EzwK53QMe4VtXopQdPKb0k2CIXY9ERy5ge6Z4gSevZOylOttmqMJd
xhx5g73iOI1W9QAzCBB6ieX3vSyoZl4asjj7ydPh0QMvtS789WcfDBkFrDgNCMzpg0GSEGVMNjKf
7rRYJ6OX7JWBPufnD+bjDsstQleJXNnTZwLNn7cox9Jgi7DIfETNhDkVna8C/XCdv04nnh+FZ1Pb
sg9hPDp5FBbmI1FWgo1oKA2ELEG0G2x12Hz+a87tQNBeaMO5HMq5d3/+milR9YFI4hTxEB7fzuEz
BasU/FedfQMt9vdVNGdGZKJ8MuY4l9MTKphumwA6XtExDX7M907G9n0ug5fPf9W5l2fOcHWQ5HIw
OF3GKK+FNhW8PFlsuXfp7PnWAusHw5ZiI0PL/d5nhIHQLawvfKrO7XloVU3qau/MoYfWqRoZ+A79
kBzFRijA3sJNmTyXyfTIdn3haucWPMcencXOyfJDkwxHNBJSKMs+JsB0C6fGue91ALKf38wP0RLz
psBNdHQ+RzgxTw/8XqsPLebn1HfbXn2OI7XYKCiOF0FidBmzOad/SjS3wJ/TdLfVKNIbK3OMbeSi
6ZzgbTJYTsqVVkGCACWHHqPFqnKhGtHO3nmHEzZvpmFR//y5kGVQq1af53xtBpMxQVO9aY1XLFGV
1bvYcV/age6EU0YMMYQRP6d9V+9Ar3yNUHRM9gyK7XO8GrSsF/aolCR48js+v5Fn3jVm2pSgjmPQ
XDz9IGYOf0M8UG7jGvtRTlqzUUvElEGGfmV8+/xaZ26H9q4xtuZGLVX3n7dDB5QPpquhtA+0HyoN
h1VuqW/1mAnf8UQCT9JuLlQYZ146TWNiR0XDF+tDiU3Q+DjIsODnJdZrFIcEB6DaYY4hp4UByeWp
kn21Qo3R+X//W4n4wT5CZaMZpzulqXjIDd268Dmr3YAjlXSls3u68SHW//B5dK3wwmo79yQp2WgD
6Bqn39PsJt4VeLVmVfiKGlbLUetQJQijue/hs/u5zUH681945pvDD6SGwgZLv/b9Df29eAskTt2C
Wzt0IZMLE9ekWhXVykAR+7+5FPAtPIEUjFCj/lw4pWPGTS44omleIe7IhwUs6zT2IW417cL2dW6N
wvpieZpsKx/a3x2SODHRGfDrvD0SQPDTsqpjhulqEYeYJOFv//XhiA0M04VOZhLjk9MXUBuYten1
JPwJ2hNcgP5BthJShP3vjMP/Z1bRmY2ZljqUOoPOMzaO+Xn+9rzKCbCoGnAEzELrJRyGrTtVxwtL
wuCfcVLQ/3GNeY3+dg1PSdLExN/sI+jXFoRNlnvSNKwHvbXJu8h6LG6hCsWxlyXBSEn4VPSSSE6L
WW1L2iTNvxY1pIiZ9GKzXCuGpq2hZ2R+bDRyP5lmdK97IRGUIzDJoFTFNq8RZ3G6HZfIYINdZGGD
ndQBrqo2B68kjO8fJi9HbCU03G1FXsstSLnA4wA1hLdkTFIdFjPHmgjj22hwoq0m63GXWUg0OyPK
rztFdj6wo2NcpPWSOzzTsuibLmCflD7iRLhrPSyOoI0sxMJpD9LMiAlkSdrN57f33NrkK461kMnh
HKj4590lpQEenM3aRCb8Vg3NmxuVt6ahbIy8gP9LsPLn1zv3hlNzU+zRvmcgdHI9KxpFZYSj8Jsq
mntON72e7vpGXCheP47VTHqlDLboZdKm804uQzZCZMjBEwDe0vuyjCWaQfd7lT4xhAaapyxbS/8a
SnHhyGScvy5dWu4oh+vTgswrSewpe4ueSDFOr9Gg4hKSpnKP0UXN1mhmOONUVg46Pe2qVSYQCcLf
ZyOv9G5nofK3kl7ZGWqrbLTGFMsAYSgLrtwy72SC7SXfLA2qUz8gBYT5Eq68RrPpvTjTKtSCRz0F
Oe5OVrUA0goGqJkgiSb8PTgIy594PrS75D13d4AWiqOL/30+YWSum2TtgFl/rqBEXXgU5564jTWW
QM4ZV6nNt+y39zdWaysXaSd8so5GpkuLsVe3qdZ0F1bWub3ot+ucFkZd2eUZpmjhu9Yc8kq/YZlH
0frz5Xvug2gDrGGuwLzNPk1JUysdAhQJMz5DJ3c5QoHgMP5SpISFR/V4wXR29mL0KzmzeLjbTg8R
tmQzEhnvihLZOSfRaduZ5QYFKFrqJr5w+85tBDZtf74WWPY+FL/ZOBp2gorKl4m8J7sJH38wvhSZ
/NnEaBYi+8Kd1M6ti3nmzQEWCYFzOqeZaqBwrkmdlgwZwQeTru3dSfawrywSgw0l8s2yAk5desZD
rAaRP4aYGsIiFtdu6KYbeFPjE5Ze3iiMyKTrfP6kz/55bIi0kejfeqcbYz8EIO4iypy+Kn8aXvgc
6d1jZqAj+V9cxwGvQEUJDO20VVx3yhiV6PF8TqIl3ZzmTYwKnJJWXviQnitb5xROWizzf3NO3kOj
93BwoL30GzwjUY3EtRf3srDIsNZus6I65pl3oVFxbgH/dsnTgjWZzAyNnpr7Sj9sSZj/CaYIcbu9
l0V34cxhnFu/nEjnxE2Sgekl/bnNNHMO+zQ4OduMPn5tovIXYAx7SWqHu6R9Gy5nlPkyZ0dex9Xs
NVC0WZkpEf2RwvJi0lR5CSoCeFodxwKuNnxGUSMfw8kjqRTU1jIPanczOL377FrsmmTv1AimlHoA
MDa3Ngv9l9rr2FkAwAyl+jUp2hukOHCPKPlit+sX+WjE6zYf9ccS0TUfe926sJrO3QVvdurS4mDd
ng5gYYHWtcCf4E/ltJuaSVs0qvlildaBnulLE4/9hQuee8SzMwuhjEOz9fS2l4kWjhXFkB+D9EMX
10ISeAepG2Ahg0U9a9I/f2HetRMnBSGKGZ0fyOvCMfPkSYfKmDElzXLfzidvGfUtgJ0I1IYwRusQ
FVn2THQTyHQT5eS7XcCNoMbn7USODpK+rdKTAnbhNpy57xQbswXawxj44cjr2aNLZIOR+aTcmetI
jva1iCgbx6SA4UrOrY8u8tuFG3GmiYkqga7PvGs7H86+4WBNZdDxRtdTgJQVINkGQaqxqQPYwcTD
GgtWCspJi8S2UEbLkZkMzgvzUmqqcWavnH3hyDE0jjkwlf9891SkEXbexDm+5YTEh3dfQ2xA6Udb
LawDd8bZQR2xDlisCFTKaCJrSs4cleiD7q43enUzjoH6Gr1HYTeT+kpZLLZRz5LCMQUlZPCsLZL8
nyNibLbsbm3aSbRGK2xC/hCNDw/HWQ9R66zc8AAmz3hMDTHc8tpiQht5EV4it/X2mep8UckvunAw
P/f7mYDhQXfmCf1p44h2W5LVjcHvz9LhkURFtKj2EL/EmhJtPn/o5y6F8BqtAW50PhtzFfRbNcXQ
iejk+bNEXmK0Kit3dvMNZbr3oix8+fxa78/t9E2bu78Gp1c+g6fHf6HYGaykmMMB9AfwQAyMMXtN
prYNSoAOwsm0g1aowV0z6P2NrivhPTwqIhaMrNxCPpb/lJL/H99wAd+ABmnWIP4HJbB6a97+z0/R
xM1485b//O//uo6/02h6E78THP79//RvgoOr/4v3ktBcSPK8+jQO/0Nw8NR/0ffUkMJ5c/yxaVMZ
iALvwX//l+n+i0YMj57wNPpddOj/g5o3tX/hJGU8RIg4sswZ/PAXCIfTtiZ8CNSWJpU1K42M99NX
qBoIxayyWjsIOEANiWxhHg++tGbEF1EI1L9FNOIzSFJN6Z/igWEU7LeohGnkldYbdl6ha4BZadVi
AU/siTkw800zOYT6HMAJGTKF0yxqtsbf7vTdP6/D79AGbsHv/QmCxmbV3fyxdXkpP8jE3LolAFFO
8oCeaXjQIqEsrR6m0Ng5KlyWMcgufGsMd95Pf3svuSQjaVrvaG/dOef7ZBNQ4gxTZFuEB1LAr4gb
wW2VdXTTtjRKwgomeKVUviZVcJ906qph2ZqdY/qe3XbBxgrxp+xIep6Nmx2DdEy6QTtt9QabpCti
kMyFIESG/r52zHSER1szEMUBWTcD/pAslm6hpYG0F5UknnZpIV4D8dML7rVid8MDeYkAQrXJesNH
WtSEprlcyouCLlxLJ0jyVW8hsEUBo9Tu0uaJVMu8qdt2Q8k9kgEa60cJdR0ThpFZGLJBdI80P1EX
NDgkpVuk2DbDeAzXlHh9uNbmv1yNzAzxThTqR00DarCInZrfhjuj+qJEeLNDu+fPGEAXDNj+9fKL
3vXYCWzSl6LbIcr5i7zRMnYjmZ3DkyQhgBN3pUCB1JNIq/mq0CW9oRfjKGQ8jnb5qsNSivaNrFl/
IaFBS0VHGf8wSQEvycj04aV0NUJoDb3hzsU1mhsYwMVQ7GQJLX/ZoeiacHAARFxkZcf/tWwhV6zx
MsO7H6YKBp+Cuj+a2XW1vShwcEYY+Qx+P1Ip641M2OC5HW3vuWtJyQMMRZbcqmLUxOmXf7RaV9wk
olB5CrbZNPVrBCS+9M2JqJ4199Fol1Y8J6XE5LgCfbeART6OU8Fj7Wa124HqN4v20/xInPnmePhu
eH7YVg5epYwa/OlGcdD3df11RATsveKqESSGgZd3BqS6UO9ijTEboWRAsKB748+iq+ysik7P1qDN
w1VGNOOM9h3GI9DQ5kaxPOAUeYKREhN2C5s8aazrcQztZ6VztJu+K7M73LHhm96D1yKC1nSXsS6c
NxGm3UtpkPEGr48lG/UAR7u+a9xllDA0WebQF8j3G2wLnCIxXs8KDbDmXicy215ZncOywcDC7e3j
3Ja3BLVZlFNWqAjK/xanH+460wVLskpYkaQc5gPPLjZKs/81JmNbfuF/zJNfRGAPD3Guwg+zKUGW
RcgaqcFXtcuo8LQjMQ08niwllHOhBD3PFiZilkNqL8ov3BleLvKAeCnTsuiDTa2SMfpKtu7wgAGI
F0GZHG5wrHNw3KZYeQ4WMPJyEQy19MMuAXmYBPpwh9q0gtAwjcOVASgixOPdchXSwJKJQWGteGuS
Nrgv8HXA0rV4fw+k5ejymE6TojzDIpmqq0aXirwbBzDPm2w02H6nvB+9p9hU8/Qh6BLYnxCXq2XQ
GcZuIjCpW0xjzr2UuKBj4qV6qG2eF3IjSjWXfpC5xF6Y7CpYLCu6eMv3hZwOCg8Oizrvsd3NL0Uj
4X4thh7iJZt5oR/jViHEwNXcyH4dMrfVb5MANhssPS0tvjtGr91EtpsQIzjHZi2UNEwGfNChTL5K
TcLTXGAIbn4YgdukL5IdQoNoEkyWvC1yIWx3MYRK4K2dDNf0Wk85Ni6QYST7uiKplh6a1G4SYgeH
F7cNqvSn5QhdrxbmWIVYmtVO129zvj9TtdBbPJK7QOgkgzE7t1V1F+nGJBfojECKKLSsSUWY6F3H
oXsjqCxfra4NZrv1o8Pso1+S79w+kWuhrOEIRMT3lPXSaMNoZ2ReQGQFHqlFHnOopIUxgsVxcssH
q2HPreKkUuKXMDLbemOWli0SOMQjqcIZcZ9l6arPNcmYSyNXvyqiIyaJwORFOgoMylE/uD7exPBb
VgfOzyHEk0CckLjFi3PV9rIa12kmh3vU7eFXy+jEOucjtQKcbTyQDCe+amaUb3ShhgGiiRwfCmFY
d16IIdwpU5zKAFWy67gMsyc9qZ2Fp9bNZlIapOPdQA8eBzWe0r687bIpv7Lg6K9bQIz3bOvl18Rr
o8fOzO56Rx2SraxwylUjhiY1KcS2IwnwMazt7IkBZx1uZCNgaPMBI4Kzmsgh9NINmmGiylGLzZxG
h22vM4ojH53yVVh5Ga2SqRYbN1aLl8i251uLoQnMk9WKpc1U86a0B4OQvC7Hz+vUv2JJ0lfWmqav
z/NvEDL6DeZix1xFhF9iyRwpB1a11LtDVefF1s2qEZVrZhS72fW8CS3tPgmKcqtydFlh0Cpf4Q2W
PV+pzt4Johy69Zg77U3VmMGjV0b2VqmnFLccnQ3klpPLucm2b5SoqQ5s2KNPw3Dc9YrmcfhPe3Kp
JWZj3WyXVTsm4CRr+9jF3fRDVbPk4LnedJBCepf8QSenYeoTJr/8l8ZmhFngdP5UFbnhAuOBBtGU
0k8FARFqb/ARMhXYjHDaiwPZzvLCKeykAfx+1flUhL4DxxC6hD+PRmYwRU7UW96+grD3hQAPNoay
0akxPi/4To5g79dBJICKhGpPZ7z853W6iHyJ2guDvZnOFYajSvbsGdJqDQEbxt9fjDYOXG0KZM7W
c1fvt/OexjushBSBezfrvXUxwzTJicyWStx6688v9bGQJemJRiS1uEo/4VToWJGHXULqwKJITuON
mCGNFk1DEL9NcajnrtZfX0/jHKKxTHA+WafdQZQUvLZZbsEeiILnfz5BAjNSvLRETTVSxxgvLtzO
kyYoz44fNzdAdcPk4Z0eM8Y8NBtPNuYeBCrVFSYgip//Ye/MduPGti37Kxf1zgT7BqhbDyQjQtEo
LMmS0vILIbkhudlu9uTX12DIiZOS89p1CvelgMIBDuy0ZQaDm7tZa84xmVBZgctpDWtbEXhGoBQD
v1YVwfLx65v+eZC6Fq4ZirCUevWf7DNVaUKqyoE893262j3gPE7a+Dt92z9ehVqEh6DK0jmZvB01
eaSPZZS29oH0WfwrKexOx/1t7e+frsKB0kUT6yGMff+a252hS0vhXsg8cEM7BXiKhuv/YpjAGzQo
qnHaWdPB3t5LJgsJHZM6tR5Bl6VixKAY5hFn4xx12rmrp2H5zZHu5/mLOZ05jNuiY89l316SyONo
HnPbPChVZH/SenhfizqwFenpMG1KALg6uJ+FIfLrwfHzzEJhx6MBzd1S4Xl/q+gFU3WpoXFkPW93
VDFPdjbpj4sAOfzrS/3DLTI4qFWxB6eI+n6ydDAbcalCB5e6AjoLrToubUdqkcmAydYT3LSOml9f
9J/uj56OSz8fzdlPmuMBiLORQHA85DZswLIwjX2uusmOg85v3/SLVuTtIdmjOkEl3HQ8Z3Uevn2I
VeI2rsp8cliaFsKq0AoLlYCj5nf1sDTninyrkvQOtsnTyL5uZK/VngdJoMnWhKnO4aKynuGDtF/p
lhjsOpcyT27czK5/J2/7eeKlu2fQZGJGsinQrO/Z3+b4MrXGlBQPRnhhcKE0gsm7Bn62PspEhprw
2Nb/+klcgJXvvx2UvehfPCBFP2mI45x6ScQad1Bchb3u5BqcH7DwETbSaCyZRKqu412k2ln2uXyC
S7tooZF6051sdZlj7++XNUwexHMHbj0Jf/0B/+k7Yaa8mMl4du/7CqokQo5ITOtQLC6bbtUSn7VY
MQ6o08vUH6X6uzLOT2PThh3K20AphyGKcvztQ5AEyLPpB3tCuiakDnXNJ5llyTCdak7jv767f7oY
dSM0/iiefzZRugvG8VhCTZoQzdyIEhaR2rqcciy15pT064v9NE1zZ1SnTW0VrDGdvdsXFZmi1W2k
zkCvLA6WcdoxsngROSX++kLvVdU6UipyV9k8WNwcsqp3AxmsVzrZtTOyg2iS9kblDNcHitt26C5o
X7fHWgxUQswYqncyJgUG5xogmC/zdRms5HSXpBl1AmXksBS0GqT5xWmaK1WxKWVR9TK2Ku4EjueS
9OLdhcXXlSQPFf/uRHzR7qKeYl1DZ/l+K5QCGaodArMP+kKw4Iil6gjaPt3FKnzZX39pPw10LsUY
MDGoUdL7SdRHJoreDRO87wYTKgxtwf0jefM2COOr4wqI+139cF29/vbqmyxrOIPWZoVLMvtPT6lc
CohFjWUebCSk35BxDofGjLzHS0HEdrD0woTNyXGfJv03C4D+foiYXJn+iG1wZR35qrWqvf4215l5
1KUmOqaDRgRcsYSqcG2UWjNuYkMnBDJyX0j3yMxwqFqtPXtxxRtoNHF6pXczoH+4EvOd2hdUEZds
rddIPIQcLPqGX1+w2U1ht4L4Jy29caACl/xL4DGvPJBHgsIlMMVbS7TLI005ljuFxWA3dw38raGB
mujrdovQa5wojbVRRt0vo3AU+akc4rW5hFzpGs5E1oQEmRe3I9WGc2N3ym4CzniD80NZdhB6MhKz
OoLZVIe8MHA2QgVM41g9uFKS609dZhKr5uQI6MKK/ikH6CU9QFLRAij4FvDMXkskPI5e4tul9q0O
ZPQZiygr3hnMSEvQ11qufR0bsIQnoQjeF2+q12Io6VjJzTBP/Nohv73a28Cz6Ac2oLmuUKVzKiol
9unNIp0fm0+ivam8ePm6r5E171pS5hZJoWVLIlpGWDsH9xk5VbbH2Tjd1eDPkhsEYjmInFgO3W1r
tDwQvcY/uam0os7uqkVlvWj6TpNbdFLTXYb16RTbdpXdObXWfgUpyF2Qg2Yt3wy77M3rRmprKWqE
9OKT98APcuvWs0VuEaJyzTO9TaYL8zSsSV9UNAhkwxcFGHZr14SShNRBqFx1S0Ih3C1m29gMRsS/
2NtJpL0so1Hu5SR65eMEGHIJZLawanlqaVLCSXKj1T+U42B1d1oKVirMGC7JDedVGGza7Ix1QBa2
uR+GpgX9BsdeCZa6JDfC1ldl4BIzgkqi6W1fd8bUOZlDpI37BHxuxLqqDem5anJqWi4OuWU30YXV
fQhbVBljgtqbe620mnwHJ5YBRusYRI2SNqwNl30ANXtGHykWlBoSu6JuptkOuTb4+yd87wCxpu9e
t0Q37jJMN68lOCvv+TBGMmn3ptCt5zRKkmjTArutr15fK1tnbgE/aOxHh0DY5xIZMzguAEv3Gmis
9IpqL7V5vTOZxhvbYhRJ1+ZkluQW36verjVzQ7T9y5ySgLqdUurwr60ZDL/PkWWsG4nYZG/nVo75
XGhircQ2lOf9Ginz1QR8cwkuy59j9xQZE2pXzskCCLr4mZpOYguvTW2PBcmiy66oFToN+WzyxZqk
ERtb4elxetuWkg+iqdROYOXqLfgfTU6f+8kxFJLxHCvL7twKz8K1NeUk2ApRmitIN52/uQqdjI1w
pW7ezlpNFTiZ2Rvj4dVGp2A9pg2QVCAkKYOHnkk3J+MN7gznTzbmGSwJq+nI+PLzdKiJGYyipaA2
r+SWOORNS7UeeMmobamgLS4lCWFGh0JVgWwB4Zs6lwLZ0g9ifF3x/3+f9Ld9Ut6avy2//9AnLctv
bdVhMnhtn+6//uf/WB2Q/NRfjVJyt10stJQtOYmxiWHB/oG695w/cDNQrHAvvdBLD/WvRqn3Bxpy
A9f8KgzULYdF90cmt2kQ5O1h0FnJPBiq/s1GKQrut+s3UAMOwTiyVlXa6t98t1M1yIkp0Iaqx1JV
qkT2cDRtJSQwKIIOoE31JgOHX/mzMcCxntA7Q0yqOwOQU040ULGkJX2mub0mQ8L0KviFYvlzWnLT
fNQ8dlfh2GovREPFD8VEqE0a29afA/lE17CzupsFTUa0TSuB16DC130dj/wheLvJq3eKSPDxdaI8
OoKwj2ICet10xosyEjF5pBs1EQJr691pEGSQPhhZ1DunFrYnsVa5PfaE4BTGigBfm7d6O9Ebq1Tf
E0iKZpIDl6ydQ6NRjSBxjP4J+8VIr6knrPo6M1JiWmSDfHqb8Ww/oj4q7MDQyypDAROlD1oyQymi
/wWeMRWUV03bIkKIXLSPttnr+9bpkp0+CWjT3ryBD72GbcsUrxhl/Z3QU6jyRnZjCzqYV/wV45rg
x6ggW5gckw5TROM3JnCqTlOepwxAu6uKYtyzWrBQkH+6wYLuTcFAqEdIoVJam4Vj5p2m5tb14NGP
0rre0fa950lO/YsXPS6F63ysHSu6b7pZd/dN1BlKKNraykmoMZmZgS2KT8PYJKjadSfIUCXzHdSD
L6GPHWyvyo9d7fBd9gXEHXY2Eb3heR6PXd/FbqDEdbJxUnu5k2VspuouAml8lWmErXYN1SK9GxEw
jUsZUjwaEgheUmzdOYquzKrQP9WLQejU0irLvZc7uel38eikV6aiuvkjRpW+fIhX7pG66VljJ2UD
0Mtr2x29kVlt9yTplJAURG6l2nPckgPCk4PWaaGS3hStGeiyNs8wesfNpEYQL71S21O7hrUX2RuP
dm+QZdUogtQiRNSsZEHqjdehPupa119RCHDpLJ2sXTh1gAhcHJyKc59NhI1a+j7um2trZYku4+IT
i3A25SKRhYO8nEgmcLJyW7IzfVCU5HZCZu43XGYbLxN8+2F+0tQRpLWTRttomD9STW+BoCM3JqxS
nGShqPvaMrNtF0n94KFQ8jO2s5tWQShcmFMKZjavtqNbESOaz8teBTHLA8r1BwDNn8vOJcRXix0f
nrgSmMDftlXpdN0BgbXYsyt7adhNHBqg+kcAJH24LAUUDcLwaJ8FrVn3W3Op+X4UEoILpQxiqXiK
X5NxCHA2+WYt8pMz0XX16D4gPleJODIbUlXxUpHX18/xCQ4e4mby2XeEdH3sUgWsc5VqPm2GKDAb
od3w6cVRWLPS0Hjs6j0Cj/4boTlz6IKW3Dq8bFeAacPMYYEs44W8eyn35Wh9lEZ+BxL/tGgR+9Je
XRn696kNT1JtvYMTj3etRwrPUuihq86bmIBVUItJ4A7mQyvlzp2nawHcjtC8fto2dQ6eO1pQlkXm
o23Qtgcs2IZakX/LTbWBFjsCNwdk+jFVEA+DFw28DrAgeYhMgql7bdYwdUUBwEiFVeIjyDZvAWnT
3JqakuboMDK2arSMPA8bDkjRBkri9Vduk39ZHDRRbPK9A0BcCBsNHTOIEuKceJ246qmrhLwV2m2c
yNsBcKTiclNLVZ4n1xTP+TqbZX3k1L4rWuVY17p5l+rSPlR1lwQ8MLY0SKCfHJl8Im2C7Yw+fU+6
QruKnZYjSipzEKWrVYXG5aGfU2PTMq3fdiBVfaJTvX0mnLvIbm5pg6vghR33WAlldAIg192fzCt9
qA9ONPi10Ymz0CF3yy7rdioPaqtWsqejZSV3xjR5182kom5QOijhgGNjnWALr/8wT8UWriDYdlE7
mOzbuxaOGN/QmlSpii2ptgYfrzKfEzMlATFhdZBgQDINaoTo7vMys7d6sUQfx2y8rhXZBBO01gdk
LQ8WuY5+rgzP7eJ9smOilXvLZhz3NYaZnHBnfdxipNpXtth5uoj4FqV51rVY7ka3+VICu9xYzdKu
quD7Gs88Azijk1Ek+XC05KieE8246736lLfJo52By9XJ2VTRlvvMtBtb8T6b3kjr1bSCbJ1La8W9
cVtj16Ziupt4dODQB8xxTKPu5yyKtU853KywMRxeNcXkxOoM1848bGDhHjgdd1trkPqxIcHbl0MN
Uh93ZhJkc+7u8qlf9knVXaFTPQxplO0IfkqD2FNqWpXKlsUsD5bIc3x3JFUP3nFvfoG73K35bIp7
nhfVvE2KNZvMaeR13qdKMI8DRH5hJS+Y981g1PvTlErWhDF/0MzhqgQS7g0LC6vwvI3edB/JDznL
1Cm+DFMJwGT+JJws3wzcD8KBKgtQAqfHYSaFsSm0rUkEqR7EUOvPE7xiYiUjWYc9p7CjlVrxdlaM
2W/72HiKqr4m9kWDPKzQnK03bsbMNBRGeRMrQwsmuknIE2Ndq1NsHHMF3Rq3YL0t+7o/6cT8ofLQ
Obz0KinAhvKQKOO6PJMdWtmer7jWeVTxsCDWKD+ocT0Al5lzM04RgIr+rhSKu/fabDlMg/FgTmr9
ggsLUHNUoI3YQvs3VnK/hi3PNCuCGFln9c3QeV8KZbjREicNOnPs7lqrvBlLReEACV90BhmaIfVs
G6PZQrCsDiTO/+m2CN2nlGQBBfELhcsh1IkH/cz0al6N2hw9i0VrNuig4NuDQNiIakh2Nslivgt/
OSgyk5tthycvxu1Rqq5yDdc0e6y9bvSRq7vfbZzKYU8b37cSI3+uXGf+6IwKQpLefTIyqw4Kt3Ae
SUBLQyWy1UB3EnFPVqKKnoLiqecgvzWMqQonc32JeGDCJ+mbnDb637zXfLyYE8ymEF/rJnuZVcW5
87xy+NNoB/jDfXImk8wKZwT2aFVqjazPFPcmh+LG9Gu1yY/tslRk1/Ume4Qyvtb0/KrLoiwgc5Wc
r96r7hBHSNitbtLfAnR1rxbHln8qi3cFL3C6H1oEzaQYAPj3iPA+lV33VWbuF2bnfCuRLIac4fqH
VGhHuzS8Xe01c2gh8tpE9OmviWK2QzTZhOFBBywDpRI6SgtsdAAa5EloLWjsrp1PhTl6V2OlTQRm
yy95DAOFJJNUu6nrQfvIBNkiGOsNsiTsbkzynVnG6CoKM2PxapXySdK6PMbk3Wxz9oKP6tgYM6Ga
uYuowZyNj0ViaC8UVOwX+NIkGyxrHEOUSALYcjYMPd+5Dn8CrZPL9rgYDk6/KOT2qWFp6B8iDioG
723ZEJVENGlYsPMIEjcd4gRLgkZd8tigkdhmxRB/BKtNLeuajVZQkOrZeMve1sevtLHsnSS8LSzo
l22Ij1nFKbCol8nyfBbJHU/tYAkTgDsn2TCvKkFwZ/956Mwu0KH6QCOPDKDPVeQ3kWT9y6qrxCxJ
3ovqzkfnll8ZCA38pBHDoSTuKWqMs0iEgUwI1lxe2+4xTQpkhB39pszxkJkl23wAZIwG3Nyp2kuf
J2yY0EOA24oeqDoVfi71MFJMIyTmEnen1fguHD6at3O5cSSei5JxVxC27tNY04JKKesgNYcQfZFk
OkktHwHl4LcSvuuSJZ9HDwYTG/wtmU4KTPv6YaqIcwf9gzIoLY5AueYQjz8iuomtIdo2COyxU7Mm
5tW+qsw7D3HJjkjxL3nZP6CqsT4oNoE4BecUvbMIw0MHSa57F9bmDPi4tpprpSGiqlkU/ZGmGzjj
vCgepg52M7VMlroZPKLQgJsbFdqQhIaqr4uKyhoJUoWsUUSh0wrSKkq/Zo0WEixDsATizc2U2/6s
YhW1Jzd6cLT8JJPePDem1wW9LL+z+SXpMGk3mliqIFEynUc6IHVsEywaffHQmAKmsNnHW2mW3sbE
18am2wWIqYj8OouZXOYxK7aeasmz7UYvatvgOIQYtkvGbLqVM1JIr7W1AEcGux6t9j6otTiX09yf
dbUKigr8+tI2a81Enc+68A4KABA4BJUROMNAA95zxhNd368V541cU550d3mOa3vnaG1/4pg782Vk
KGuWfeRmwwZV2i5PviuuhHRht+pJa0V9JbPmBiTZsZwSpkeCZQLEC+q2rjneIqYzdkY37PTK0qhW
iSP8TBZQoR7UzH0gbhCbRLo8T07/Jerjl6rKGD+Vcdt3104VPVTDQsTHVMafFYW8454gTRIdlyA2
nNPiuZ/cugobz6t2GYujT2hIfY7IyYQxrGon06xvBWbjQGmFGnQ9kQ1+Rtr0OYuqke2ZctPbcnD9
rJgWlgQRcbusBBLpQZ1scUu2+4YR/Hlukm9GNjJGonH2E0NvG380czyUiVU85ZXArJumWgGQQscJ
N1VGzgavapxQT5oSkrLeQfGZJJACO9uJVImboNbJeg6qjKavPmrI9Ch+csip5cPYuzmFzmTYs6vO
9h7BFzvTK81tPS/xcVR7ewuM935uMJdjpfrgub24KVNF+26lbX9cktQ+1AbcYz2fs0NfRfOWOKbm
3ixnrFSN/swZXlxnpckBP1Y/LEs8BENbxSeDil3Qo2C/pmRsbuSCo9yoiBEXwNm3g2Mq246uRtik
MRuAEs1XaZhhjG7QL8CNE6jQreDqWaG9BWXSBCZk18LY6EkefbCRCWPQmF/cgjJ8oTuIdnO+MTa1
5D3hQwQrvMehjWxxHM7I79hWtAlC1Mz77KkqQXmug+6zSBDl1lbJNqhZwjHjn2+9kXIihyyA5AzX
YtxiCMFaS64FPRSxTSrye9k37p2iRKmdF8N2NXhsmM2B6xdWucnJEBcYrzlMuXe9UMwdR2EqLsYk
nobMA5UemWp2zVLNKjRyWjjPrXfEf+b6Ne74UCftiyCTIlAoefuVpsujM7cqMdV5etVmJAs0DYkh
KAnVY5fJ7tBWxne59Ncwjggx4myhL+lZY3bfEAZW3IiGx1itsHsv0zdano+BgqrMt6u0CzP03MfR
FDepjrgxq4rr2HYeK9drd+yvJY5Nhn87TdtSU3egEQe45RZnGbzf2z6jo6Ag3ET42H1bqholYXc9
U7/3mzmiwm2gCSYUgH5GGRSEzvpjl3B7xNraRhugLWZWttToCp8XevCstti0zIeRNzXoV8OZ2nfM
kRj1ITINL4MjXlLHAncibyaU1/u0nfWQI+SRKfoR81S5JQ5sw1GLkUyVP+iGdvR5G9QzDDZ9504j
ZZSFRZeaL6pt7W4Wyt4V/WYZ7CyQUis9DjpL+ac0Fcom4zi6W50aM3PnnU64Gnc0dJvsEuzijkHc
cBzsFBUTDTnGVARCLUrHQwJ9CXZ/+VJ2lXcrYoUH6VpQ7WQSojhcHlBU3MCg6vAVanpotOoWqpTj
myQkYPyqLIU4c2f2OeCI+yJKvrmaPLeLfsxc+9nQdKriz51WEEfifm+GmTwLN503oINIVSu8UIoy
0EQtwkUO3+sOZkKuZJ8TqSQbuZb+21oJMp1Mi3xxqZUspAqGZUktINEWti0iwuoobpqECTpo+8ae
kPmazgdifvWDwp6+RlYLSmscOJQPcm74S6zkCN4L9J+13JTtVDZh0jn09e1jXWjHRrUCwiDp3UxZ
3m+p4qDAyXvCHhbNkazQs+xPdJSB2LZ67vlYJJp9mksaIMxqnU/vsLFINSMRCU0vO/LuXjHtot0W
LmrPbaNkYxMYtNjIeeSMMDN96H26FaanSd0nYXy2opqaA+Hg6qnHAvPSZuQIdqdI81oqFq/t5v/u
ev3uW7Xafdr/uf7DX9hcMM8l3f96+9v29ffxt2qtfr/5zebiGLrtvzXz3beWwKG/DDvr3/w//cMf
hfPfVOLXYvevCvEhU3GTfun+o/r+H0Sw98VL+qYm//rzP0ryDumzKvt5lEOo73gXkFP8lT7r/EHX
HNE72gakM5dq/Y+SvOH+gXwLdQtVctQPjk0h/0dJnj9C6givbxVfIMPjj/76Kn4YfvgW/0sIyk82
OWZ/+ui0tHUKvDYslLc97VkrM6rLk0r+Dnue+DtCkg8U1/fkjYYlJ9kiVQ+tGm28qP+kZYovjPY3
ahnvfU9//Qi01Smxcc8r8uXtR6iQW9UuG4urqpnVc2R+milptENGDDwx4zpvfEdmi1fHpU8L/rqu
Y7HDkl9uRv3JHMhfSsKyVuJrdT15VC7LbObXeC1kAmTFtHD8MD0oHDl8tf6yptWnFVknnGaYKAQ5
9usvZ5NQy3R+aJdqlxYA9JTNbHnUikF9kFFvn5B5IYpe1K7qqQC0hhGqWY9vtQRdBJaWMXE1ocEv
DMq5OkcqTjV+KpZbs2spj7HypZyDLYvCidEZLSTak6n0t8i4+g37M+JjvO7W9p40CH5t7DwvLZ+g
ECRL2oTR2Kzk0iPJJ9n0VR4OTC5Nn91NSnQv5NhsMs66Q1d/7j1d3aV5f4OO+yi08mUBuNwJJnt7
zHc24Z8sSaRdsv34UkycnDLhzuzDxy9whcMYafCpbEeLcO46qO2WixEQmBkf4gIP+uWV+e+eNjAH
NlVbfe/eThSXEf6vWeT/ocnFQF6EF/q/tkP++dwmaRl31RtD5I8f+zGpYIf7gxG16hCZIThEo5D8
MamgwPsDbMxfU82/Wnzo0DDWq/wQzAqDj/BXi8/6A7LwymRbhedoyLR/Zz55Kw4z6RHar1EFIEyR
R79Xny6kpfVK28MLHHKMWGU69bcN/mKbyo1sf0OFfztxXC4GQ3QlBXgAv/F0vZ04YmsycyfpKBvi
gni6mGzmbvAes7RDKwZ+rn6KVXr33mrz+dsz+TGP/t04+Y+XXlnV7kry50t9e+lUyTT2ZJp5u6Bc
eSq9BjvSq7DX6W3t3nBXb1WrNqsULFrQDPz68m+FV+udM8HRPQU0RnsWJfrby+tGGpNmmBu3eaEg
KXOV1XaqckarD2m1Xm4q3N+pbt/Jn35clKGCZ1azkXu9+7rJnuSMWXv6rYUZ7L4EYr/XCxshJc1e
77HuLPdkXgx5vdYjt0ho1H2165aoPMXme5BswHe1s7qaWqXBdLTgxn6GhkHRNCKOVzsOdbS68hZc
cX5LVS4JJziAxm8khW/Vw6+3AQYH4TeIMRXQ/tvvzh1dA3VFot/C1mKs9Dlu3JwMr63bIjfJU4Ct
U0Z79ddPbCWU/Eu49uOqHq8H/W8u/D6WxVZU2spWg2dGG7T7UlkAPztl8h2/n0S9sUx31iVC0/ES
fHpJ/+/Jly/XZyuximXpwf/MriKrucwkGXu3toKgiTjp+mn2cMrGg9R+gzPRmEze3yuoJN6slSbh
/KStJ4WOODG1125hhE93VANQvgwEQOccfA3UU5lpPg8qUq1YxcsZILrkZbmknwqiLH/zuH+ekaBL
qDDlcKdZOFHejVqdqGpPqpFKTUTykphOhPJL73C8EWmJdvXXj/mfXhKHaY/3kv/Bwn4nI2WroaaK
Mei3TQuKv5xJyAzMGDVk72B1LBph7g3qBUespYxyAsu1czF4E1FdAnO4v5a7Xp3IsbSmeHNRnsHb
8l6NwkkyIGEqOcilvuWS2QA6Qe3z7a9v4p38/DJYHJ3np2osFRQl3r0iIo+j3p09jYQwocrtRcd6
GTcT6ehPTVMoQe6OzHszX2DhYu6J0wXtL9hheVXPBaKpNAPyu6M/jSpLi9QWaTYO819/zn+YBR3D
pO2AEBTxivruYyoTDT94c9qthXgy9S9fs1bjaNLUSLuXq+Px1xdcN+tvRjaIAUY1a66KBtTV3l+x
6GJdqNnc3o6ri/gi8Yu8yXqOPAP3VK8a001j2EjXojRCm6UOAp3+iOH0Y0r1APxHOePgJAj3RqjM
AOqqDU4BWKC4Y0xcvqKWVcP2tTTx2AM71XHWDPd0ke/pDje0zOh5f31X3MH72+JOeM6Y3ky4NEjI
+fO/CVsXaH6OxJN+WzGlBR6lsiYUtDA/0Oyeu6uSctoYCGcQXahbCslmuAijZOslMRqTfKV9BzON
3kAXOv2VgvzSgezelWzS9iTJgtkhszUi3D4kQtXDl5qMykOtFDHBoU5VUQ+MySEnoYZs9hA9PW8G
mYL9hiWAA3gmSDc03bq87csuObptIU5Acqoz5XQO1Igc1d6v9Vz5RBUk+6BVc/5FzVq8k+wDEl+f
KVjw+Ybk62xVs30gfrMM0471+6B6AORXFVF9I9WkwriOxYNDQ9WqIdVVl+Qzx1Hqx77MxYhx1XE+
onFJVF8KDgU+5kiq84UVQ0/lDEh1wO509wVmQ+MGtPFhdC/T0iFMpZPU7HU5pwq1YM2kI9jjWaiH
6ABkjH7COGh94JhD3Nwqo6FRVbe60gpkq0PwLkiOr2+cuMgpuXs0LUNXjN5jnPQsuxljxJlXg7Rd
IfCWRYI8lq0BTmDwB3w6Yu6eW89km1C6zDZsAZmIB7pMd68mtdlp0QdSklQCt42QwqCtyJ2TmzlZ
z8qsJZpbowLqVacmAJDEu2vbqORJmYCgbuO5KhKOW+nk7ulWJmcqft0Xl6545cd6ou7UVDQhDu34
3Ohms21oiVcSi+OoqssnzBrpQR/cKVypWC/wBSo8/ZJanKdHW30xqs+F11qfIKpZvrTr5CsDZfoW
95Ho/CWJy3CNDK6DJCJNu4lr1DGaM+CAiwuVg1hUToi2ZoVQYrfqvuJes4PJSuP6XrHcNDsOoNIz
E+Vr7hX3zhBVpJWDJ58rJyycAnml382IwqmNmZaH4STzNX3UaU8StqpohIbPykwYqYsYgFTaZLAN
Pm5GgEQ4y7lwt4q6bn4WnO9VlvGASgVTlIo8zWC2V8xn6aJd3bQkMFLEQfT1MOGQHehKYQ0rYNr1
weB4zCtexVzxSkKg2sZiapZy1UxrDs6ChqyKwNYIOeG8WSmBqmJTHb2R4UWvj0efDUzZiG1uqQUt
XbDM9ipvhRMWpypGtI5e3w11X+sZM7n3OOqYhtoFq6bd20w8JvOQYxaompqEJF7JG+oGBUkFdM+k
xYfjxFEd2dYBc1jtXhmgk2NWZvq9VK31L5GQcupQHCNoQqpBShzN/5jeeMd/QZG0GoVSyBh4VfkP
i0OTfutafDmNzkpNw2m13jaJJs59KZliwMAgxZaFd/KcaroD7cSinmLAvrnMkezh3FNksYii08Ct
X7nt11Xw1gdeY2r3bdvzy8unLfqeqrshzemGIj8bkN5K5xt52Ytk+OeaD2WRQSSIB+3cLzyRwWRn
ONNuuB+0BbXBKubvU44bBuE59xdmQdIhYw/ndfc463z3WjFzU7ySXClLhvYrVsDpTqy/ehXsx4Ld
p5oN1vPFIgsjuv1a57hGpBfLJ5HhqQom6r53l43CkskS243I7Wd9Yn8voO49NRDMNpPuiq+Qiwh/
hYFi7CupqGd1xbnYVaSe2yZHac8w4tnp66ctK8nCQ5OFCBI+EaJ0NuHV6twgtLd+isjaSaHI6rir
IthKz6+GwaGySS+WbYPV4IeQvYIae5IKcI/gssHp161Ktoju6+vhx1i3PrPwkLijykf2ZiqZFL5T
2715jVobL01hIa7BSZPvWHb4gDVCxsV3SZAVG+qp0UuuJJgYyssrBCEetf8wNes2iJWnC5vx1jXH
9ivyPJ5RHbls7vgtqVMswKVpMbdV61ElS0CxaLPGxmA1q9g86TPOf2fP7VRHY1Dsu3TuSQxWkpxP
O7xaXFlxu3V4WmWundV4NbhkZr/KrgcHRgWRLf01zgWAj0UScQbUbAzjZGcsrrHB18SHiSwGcEee
MP8Pr+hxGlLnXmSuzDedVNMdlT7GSI4s/TkpRnalU11w/5dJIMuN6Q4HLN8KXRbvRJ+e9B+PN6y2
18sXI5p0sb71eafhuyO7+XiRx7Pdl1cyMniqqY6/NWch53sY2YJ6ZRo9XqAyE1SS58bFIJ2p9HU3
ryQRBFPeqWlaPsllJJoTaoMjTJF1bAgmDJLJmHxg9cTtjTfh1t271fqAEC8xNelVRJpYo3mPabdM
HtqeRWlRFnZsipAjsAfSx7j4iKvEeqahqd3ryoqT8QTHEHNytfvRaPiSDR1gt8887+X+nHr1kx3X
vOhSGyeIDIzbC7AoXpnJfkOzfHc58C6jgutKM3hFY46oKVO36o8cae9X/sk90BQeS7fu0hbif/LX
HeNl2UR9xIiqVy+X4Sbc+2LV3gkEBhXPXi8wg/ScZFYUDxLVyQvFSFp52KwfJ7G5iyzFeFf3He8r
MefeKc9KXqtlNqLQMRZj27ewHH2rjZmO0oyXSwfFUsNdbSyDFGng/QzwaPWQRXg/xsGROJ8teCcW
obPW3dSgoQjK0cRyoNBgeDZpvac+f9t7LCeVYyskh30mK6XaUDge80Mx2Px03ie6/KipOtRg8DF8
0cu6uIBiXue+CcPWroo1JvlVB/a/2Tuz7biRbMl+EbQAOMZXxBxkMIKDRFIvWBQlYQbcHTO+/u5g
Zlan1H0ru97rpbLWypRIBjH4sWO27TqSOx3zSlpxTXx8AH88i66D+5DbPBeuD1adXCEzH9dunFyx
QB+ghMnP5m/EkuL7j+uT1Uu8yxECWHMqpzj5fcAlEpi93jtuMRzTZNbBnxdENVbBT+kPbGAqPeg9
FUzhppwhYyWoxk8fV8Uf2JfCjq07zyHba6maZKV7xf8UrUHBvQeOuI46t+ZJNC+FsSK8hAih3Zxs
VXb9gQxocFjRtEuJmYOZYTdzECIyYtnWneXAeuCSs55cIirj2ioT7iw/VrxhiOOLLTmJ6dLnDU97
kVlnhPnlnkmdi9r8CAp2Iw/tjyegQ6qHgvLY58PuaETl9Y0Cm0TCH7ltri+gOpoTMY8riWTbRk2i
AVspIwCNU5NZXbjgOm4zoWa+biLn6aGaHUYCyaj2JZxmDn5AfbKon2m5iUbb6TBWO3qyYMBTyPo4
WAF8na4f6vSMw8BsDjWP0Tv9kVN2afdYePNjbiAEFi9kjtyeQ0hiFCHuH5ntajldf14/HC9Yy/3H
PpiqM3G499SIWaWFebsHOG9GvubJPgKp+ZmItol8W8WR8BipVwMbfC4uXo95JnkjzRmmnw7JM+SE
MntfipyQjptRtxE17rhMO6PPCUcSTR9ohW66KEXgPmRS5ifhtJaFf8StDkz20762JI2MpZT1KW5E
8zOcSs4LHykmEhFcYbq1uwAwUNuZR3V9+B/hOyJE4lHiTNWj56/tsi4PRmOjwqCyQRcp49F4THKb
X4+uJP+rQosPSbjLdEEBHKNA0G4p9Ee6ceCMA0B1emA7RzAs6TjhTQomtwKE8DEofzCNRnGt+8bO
QR7M1ISs4gViE4tIzgdOPPKdQsHmORenPLcXF5T6j4YzJm+XUIab/PoOt4w8/hIHVyzHx2CYmEkt
j2WZSx55Hc+0xpv8+AY9jepUyEy3FLI5h1GG1h10zfCLZXTtd3shA+qJwjkwg/F7rT2b96e+Bpj6
KuFp9YHHGvjKq4/nZpgXPBwpHhCbjwAx+2Ae6jIOg9tKB1m1jiXy1Tg58rUoqb1vOp57WnELAenm
kBobBeABd+sl1yczJjreQMx26d520+yHM3gEolzZc8exSWZvXKjw1vjjhME+szd4M1cFRb4HzH+m
f2Bgmzoq+eY+Cvpe7xpQa9vSse2AWaVz34hgWU9BYCHZuSFPJXQePhI/h8NEnslmkqg8XizeMHtP
KYo1W2Jyg9KduB+W5Po4+Dgyg/n9iUEXT3ZYVyZLp8oPNt7c2Vu+cvqU6n76PKXecps6c/ZZ9kmx
brlDeDoz7SxbXoi9zx63Mu3V7Ejjog2vwR+yhHWwEVpMeztxjfdeCvc7puPlR8mp8mdTTi3H7bEk
jOLNNi3oV0sQh7JdibjyQiTa0+s+jktsd6rO1UY1k8JEP2V3mQ+pIsm97LmSXfIIGnWAk1eV87po
XXNHmcZ8FwoZ4zL1i/dGzfxNbm1mLSflOkwuS20wsZZmMhLk7EyNgSEcvNcPWeG/G55/WB/TNvJP
Qa6W3YvOfs1xffyhP/c7QfgJ5SF0APVcVep/LXdC95PP6PsHsfJfnEvzk4eV2LvGqkD6sMb5125H
eJ9MExyAz39g0vaDsPPbbvjf7YpRS3/RiVxS13SpwL9A0kVJRQH7VSfS9DCqXiVA9VwTk2JZJt7Q
RQ6zD/4NzxlezaTyYeC5zUNGKd/dMhLcUAEsuVUd9vnG8jPzMe+KZd5oeyrOacCrMfIMIF+hr3dT
mIljV/cWKZVMqrUbgHaImhjJI4phF24RidKboRybWzNh+o0au7yVqS4uPkf8XWWG6S72Y3/nFCXW
z6Qy4nXbF95uyVJ9IFnmnfr26tRZWmRm0ROdpkw1sG/8qRm/FpU3F2seqclKpP2wy42r8axu4geo
+c4YZYDAD735rSiW5g1XOcWihYhFpKegw3+I6jKSJNtyivPOYzwFxJm9EJp/iq5wwDbt7AttG+9j
o9VPX2bhWeR1cGjiSv9IJjtWHLukdclS2e84RuoHp3XGY17gHohmXpnVSuT2D17nGJxdXp2EVQQ2
XM7wd4lZJzetXIz32qOpk313QwJ3UfVhztQL6rJ6yMcrbS8Nhs+p7DpErI49eGks+tsVY/iCqaQI
CRBhWfS8JO9JQoQQNIIaxglJ9cg2M31IecT6K2Lz+k0R0e45w47PIJ4xJaGPfUNt6/bhknVbi6KT
9wVd+jYz9dlYEvdY6E4eNZXaNzIuwV27frv1p6C11xrbKpv5ubc1v8+keME0zc6dT6nnbwNRvrVb
USKD+vFKN5XHDzqFeLSsuOdp6Rr73DXT3aTi8glAUfpcdFlKcUot6Xedp6bZULmVW/jIwVMQubj2
Q2ZceySenP7UO9S20olliiJi4Ii36XV5ViZkvFZjW6frchEWQdlwGn9mud3jPJyuDI+6JActEXcv
GTjGyFGzf5voZlm76LORrYPqJDsDmZIE47wqqpFYA7EMbE5uI5Mvsb/YXhT2ifNNTaODxCldbKMl
RtoGyuAVgE5kGs8gNr6Agy4wuvA+ied0NdLOK9MKX/g8rD3t3mVlOLzXvigOpuZdO+ZkvtZD289Y
vdPpZlkICxE17urPYZPHL0blJcaRYJfKN2HtW9+JkbR9lJpj/zAsIx66YS6s1y4sYzyBterZktXq
K8YMG114tN4KsgI4HudufmiB2wV7B28nCk0QUu1kz20UVmJyorhLU46osSW+iMFMb1BXnW/4RekU
sUgiJytfL3QAJnXwNfdN/1S402weSOmHTwshF6IfZBWJVBJ1KdcyaZttkNbVG1ny8DNi1jeDs+ra
k1qcrN6bf7hSk5DkrNjUG45M9Uue4FBblTrHmEWkQr92Pg7hiNijpLebUyC5CCKbHQ2Lt6k9YXnu
9D1yZOjQD8z9zIzFwTXQziYAdLDCcekBnL0W7zkyWyOK4aKjv+xYNJZ/dM0WjKhIMXdoglG7pu95
ouGk91dGSHvYUDrZgz0Y7q7JzGJa4/WInY3ja/MVeTdk6uJhOrCuRnuvqwx3SyfL64FN3ZGlAKgA
L7t74PiFSYW5In8uslzNmP46QbB0ifsDgxippcAY5dfBn5llHMgle2VCeotcc27PTquN98b1yYq1
Vj5cECgNHi5LGkaNkYeaCJ0z0BiXqq/eOI8/VJmOr7NTWyfRZnG1QVLBKSLcWcerMBbqnM5hXKwD
W1b420eKhmxjtFeWKR+TopVoouFITkjTWgDBcO3V/tGRc7ceEFsZnFpMLEmGy6jgsckaXe0ms3pK
arfftXqEWAHsBuu7BlKIS2euybwN3gb62PJ9EUwHm8HyFLpOXxF3SgcQtGaQnxmEy6G/oRnWo5bK
0Ywzz4uRYI+dfbQJ8yWYC2JS+PyF1XUvPUHi/BxPsRHZYe6drRxI6GKV+sGrSvOBFXhy4bE4gR8r
lsOQjF+wOdYPCmDNQ2+1sR0hbsdfRnBsLwLYAiO8X2OIBGLxJbgetKMWWv9DkMn6YvZTdcHJoLZt
UrmrjvUYfBCyeFi0SdAQz+SxzdtuNVVzdtfbYU+WxVc5fsmqustDk2/XKyjWQavngwH9wa0eklmw
dIs5yeLbJ91p4zCqY0zASxc/OoH2DnlWjE9YAdlkpAPmSrEY87k2kr7adYZqoHvM8V3YSPlIYNE/
sGIw38l1LYdx1u5uwni1nWK1fC3omKCDTxnLPrHKGbfhjCOf2O9GdVQGFsQHhnWfWcuN3S3+Ic1o
7KvG/KLKHm4oavU5bsj98pAt4odxia+hN5tMXpM0K/rFfO61vrkkoGF318/zSTeTdRvmi97zuPB3
aLnGuSiGAT+0PZLMDpf0e9xB0M0mzL2RVpPk65jdfJwJNd7bhR534RyGB/Yq7RcdN9VlsNxhz/3k
zWSK2TkJyQmeX1ECRZTWeHNN9jvFDC1CdT8Ks0KwzkW4wr9nbVI3M/e5Kp0zRuX4xCw3HVpejLAg
gMfXYfBuNln4brXCblB5XPWSkQj5ao5xcWgbQ+5AFhl4wAYeNVx+KS9ppxTuCoeJv82GvLgQpBu/
St8f1wWtSK92kwVne66589LrQxOWoZ2xTh3dZaO1bTeP9Ry+AA5GtBlSpKQb1Sp2bUzRdkoubQxf
MyMuHuH3tOri6TZr98IHexwtnle4EIotZd7aHmoA2SOrNhV05zS7LnpCPvmGufFRq2Q9MQrOW5F6
/lbibVilkGbjVZ6M94tlE6HtMPdU+74z0heX8SZ7sz1u8RWMYNPd6JFgNKku7+piPVnWNA3EZJMi
M/sjl6ytCRUONSTtNxUvrxx7p2dSv/V7Pkz2l5BI+ZOlEnlkVf6kan/eVEKhA6iWjsh+gLaC/u+V
yysPwJ9Olr7lnffq92P/jZUBJwhHE/Nv3f7Vp4Ztjy+jvCir3IxOZdzyy4FmomVxqGHK/BSLOyAe
SVVggybMBVy1z8q9bubuXrhjMa/Y36UqkppM21Pg9XpTUU93ny6cd5A4R7cyov9OTx8W3n+enkwG
mP/dH3fKWi7WFvnn9wHq+uf+GqBg/+P5gI1BcbeLP4p/9RcIA/b/hwPuOlf9Zbfl//5lrzU/UQng
WyEPT0q/cK/8JyMTdI1fRyY4qy4eNZw3eGtDRie+kb+v1mExKBftvzhUebOc/KRYtobdIjstFTO8
26XmvlMuZ0xg9WiylpoLJxoauwaF3MyfubaVQiNsbVSCgsrMKLRmqD5FDPuPg1Cx9ilCfV1koRcM
Z3nWLzdxhmqBMV3aG95zyyn08dbyXZIwmFPa5e6GtB5++Dk+qJXKMvSLVISg7pmPHuCi+yudx7Qh
jmjb7OOWrRTpvPNByx3ZXnE89uqpvuXbpEAs5pz9JsJ62eJZLtZ1j37OEiUnbZE6BNr2yLhJrx9R
GnvjGBBxstjHgjj9PiQi8bZj6BMtM4c4yTZVn0woETiA3NfUDOcG7j6Zt/Sm6QTkq2gkUDZelO1T
gOMnwZjcLaGRBtummK3kYUxMD8BaUSmHTsXKJMrQEhpfG6kp3AMvEf7LxEpD/2XShax3HEXByWGe
owtpZoRk0d3Cc7fGYBHByio8i5b5qPIQlCgLqJNv1TInZw5XzaYx8bpEiFJKRoS1g5elnzqDSMI4
beA9+bveW6hQHacr+kq/u7ka7nwyW+2qMBOxLwGMEYKzm/UYx8OL5jwUhOWu0pV54gQKRyncSj0E
Of1PHmEPIjnKURgUgJtzwUjfjLoexdvgBHY/ePP0memheDHTuaAqvk5XAu789YTh/jDqKX9AKJsi
xRC4rkMj3Ka1lR06LC6vuUtueQQRtM58XR+ysO6OTkyXtWWVDyzBivthgkMd+Ubis3tQO8MaPdI3
Nef0+cknaaAjIwzbb25jxQ8VldFrpOPsUCQex7Kxq24AVmJ1lg4EgiUriaN5daTYnO/YCobvXlIA
ANCxzi9s39Qbm1bXIoGDCTycA9IZHZaoI2V4/KnZrE0sVUAiRqWWL8Iun3JD2q9MqzJhEC3eM9uz
vngBN5UzCmdLngbNk1wphAjUZC3GHzEdWG8L0f1NKBtzjoY06d7I12/yBTnUSkeHOWy8GZzUPZdF
W27FsAgSiknc7DUkqAP0ew/d2bdecR4FdxanPTJTY3dANS0PtTMzQmMdeWqptziL0W32hajEzcja
6A5sPFAZLAo0OiJF94PMX1Sd5q/8RsvdNPXiBrd1ue/rWt4VlI+9y6TjVRuzbjlmWiwX5XYDqULo
puwxOB3HMvCJ9HQVzEEDZoWBMngKZi3uw8X0cmxH3PblpDneyiDLjmgD4tyTCL4dtMieYZhNQ8Qe
wjzJYshOXVqop77ox0dai3B6FEm9MaYsfGVuzb/owetuOreh1AhSRH40F0bYLf6c6oJsFB+oLxt3
3WImQPHCYKvV4P50B6122I3m5ym3aZkPDd62sjp0bnyC+1+vaQhlgfHBj6mTgx3Km5lhBaaAIBnm
9N/7eoTRVVCvboKajGqXuKJltcNOZ7W/xV1Ce9nkqW8ydvsbU40Z0vCMGaJ2xvu8IfeZ0oNKqqAX
9zBx55e+yZZ36juGez6Q+DyBYXvmtGitBmfExtF23bqppnw/Ur2yk07uqajqm+IzFZwlYDyLu8W4
dk/6hfwuDJAfS1AR351iU2wmj6lXVbq7+BZ4Uo5gswcaZEijoHXtn4udIoWZlJVwKZMkDFk/yKkY
TmlcXVgEhXc24seLHXD/L26otpOY4X+Zc2aevKwwT2FXhHcG6Jp7nEw9Lwq8drdNY5W7sJzOpepl
GVncqLCZE2e9YLKoVvHYkRqDgXeUDZm+JPAycgOiPvWKrLQveNQwG2M3hPhlK8d69GboMiuzM+JV
q7z5neKJCXOWEWhm+TbP9+3cqm+geqDa5MWRdwmkX9XYX3Myq4eydUGrov08WTpvHxK/8+/sbiZJ
3sNkZF9VqM9t3YewFvzlNJDMepNNDyPJssaHkpXUlYTT+rc1hrnvM5F3lBNckPu6dsejkVTDLm4t
Smg7LY52aV9h90p9GV23vUwust7swFkT2ZTe82ZjYxz2zbegq/2fM6Q9SCNdyy4uTL4T/803TrYQ
ZO8kZbdBfzNPrbumFbUjac/3uQqNlqicVeRjZLbl8CYrQuKrwabUZeUtBoC01FFfKA/uNo1PMQGl
elm8cr28+Fk7wP+o5VPPQVJ73sZpkuqbSJJgV6spPvVWHNwMQW1E5bSgqYXBPuwLmy23zfsNd0xX
3nWOGZ7zoGpPhTV3m57a7COr3e4Ud0DecqcAFlH6RDmHun8OHKAitgSsADvHwO/UirG/RzIJbhcj
nH+Yoi97tKaM13XIZ3xTjp3xlKau96oy2u6nAroJoTO2rteHNk3wKAp0vJpBcwYkJO7or6x5LA0s
F4JytqI8dgMUCpbuXBNjJlYYGCjBsZj4psYP3grYzFszE29O3zYng6H+MYAEEVnmJG7HLnR4DM42
CgTkrCSucYG4Ldh7Ye2WDsfTXGdr3AD2qUccPiR2g8Ka1s2lSWzx2Q+6YTP5BgwF1bg7w8tJ8ROR
2bDpt+lKyNq10QhJD47Z3vtu4rx3qS4ZrTu5rPtxCB8tFyJXja9ua6aaNWScpw5hTelciljFuAXZ
7t+XSe3vYKY2q9EUt0GsR37tlWOCEYNP4HjTMcTntwG2qH5g1bY7dFg4DHGn/D22Sblqy3Ze1fHc
XuRSyksxS7XPU9veT4L0Lfs+YzWODA+72NL+M2cB+2kSYT5jQhL+z6Ay+teqCdxtXMgXV5X+Bo3m
XrDQJsjUmB3njhF9x+aRl0R5l6fHUWrj4MEdo10IZkHMS1st75nUFbJYFo9Hu5/WaI/jDd3QCZem
Q54wL9xLzNl0a1EnfoO+4ORgnbSP6qAWzh8Ytfs7kfRq3Sr9hUq06jyM1Liy2TKdHe+7ejs4fUFE
llyikVn+3m7K4Oxb/sRbwc9eOaB54BZyaBJqjve9zGMQTkVoR76lreLglom14sqmFaORQLo0ZhOX
UoKG4+vQUtdB1vHB05g4x0WMB8+cKfMoFHSgEkovF0fowxVYUuT3wt4VJo8VyHMcpidOqgx0tjk+
DmaZfDaLpvzs2JwBHWhdzgrOizrLogtvlsLjtJK48QF/I4ogBkcBaAz5GezCEB+yfiAqTZdIfsw7
XDXM8FbWc8RE7yR4mbQ/RJX7LZGzApR0gMVXYUAbXDYJXaCPbKAVlvtWnCAUsJRTUBBYVCarLlHT
Ma3HZZNw8H9ZQEzkjveUeNm47u3sDrC2xU/pHKvCt75mEHgJGVPkqWJYYpFfgXZfBvswG34dDWMq
1tfczUaK5U2nM7lh4z6QpOlDXImI2JgVWwUapenqcWfSPLgqsEFMjAg3WWnhE6F6nF8LPpUZelfY
hv1alBxujDI7D4Q6Tq3rvFotRCBG+J5AXFGuiyJADq9KPhjkhqisZoJuQsgIXGZ9BBnFtrkPtrg0
5yPEDxRDx/4iNH0tq2DCamt6td5aJBxXizFRJVX0Yr0wcSOUV0huLJeXLBevs2FPpP6x8FZhsAtj
1z9PHgq/9Gpgo1x+bwZ9sJRXxU8VJqO9NOL56NqteUqrMkNmHJ3VEmhec+SucBX49I603bICK+2y
re3HSDZdcldTIrXFvDmfXZMfLg/KTbZ0FXOC1B1JfBBnf5ta/zFB5DIYstkTeLsdiuPYp/0W4Ulj
srtZH2SHvMKeFxksno56CXhKu6ysHh2zVu80fgY1r2yz+IfM5a8+9j++OAtDtoUB0cuPgr6/T6Vg
FMGQLDI7WFOj35ecMnGZlekZ2bZ4+Pc/59U7/n+CLx9fiuAJM811+iUR8dvPmYEh9Ggo40tJW9Ub
7pGZQqQ5aX78+6/zfydZXRDovnOt8MSa7/3eOF00MzaZwk8OPTGibYp2j4V1sjdlnXUXpVFybwfS
EvganeoNCygT9bgk6dmI0+twDdSm3vz7b+lXW/31Ryf5hFJNn/q1tuP3euTe7GhvZco4qKleTmal
553IYfyg/YUEncwk1e9TP/B7tnR8/Pja/92+/6N+RKL6b7+mazz8z9j3n3WTTU0N9S+BbWpcrn/m
T+0I4eiTaQsPjAXJQqolxb+0o2vu0iREaVIoaRE5ueJN/56wNPlXEPgJZHJH/0tScpxPgo4YDtQ2
q3OKsv+jhCXZ7F/vKJOiS8LS17w0fUHkyn9La0jgFnbMMvDsS6RbeAcVDBGo8+7KVV4x73268Wpo
FUmaI2QKeUrIRqxK8vjf2xh8H+pJZcsVZXdqOqSLAlTBsdt7X7SNzbvOAqLQlZxvG9A05XO2OOq2
aRfze46ZN4wsonJ9ZJK2mq9LtEHsMtwun/2u8+1Dq8JhOEKS0uNJ84TepCCumd6BqQDv9IqT5DGx
svq4i8CF3Jr9LLNIyyCB4VAv9lrN+uvAJhiVPwWbMUyMg3MeWD/oIYCg8FETHAbcsBuUJ7gcjpdm
J3q6xwOHXH9v6F4fhqbK4R9k9XQ/KGNn499cN3b4PNaT2KVG2UFdSprrdwVa7XlykZNFL8C+4WRO
cX7p/ZVvZlnwUay4WxO4zhnyMCi7nCNrHhUccnTLSyvGfITlDRBRZC49q3s7c49OvrSXVo65dzMS
SHvnE5lvijbMY/20eBRbd9ppDefG13gnN7m2IumM3iR3OpBpubEnezw1uVNmTnkFvuDrqLfQ+arB
Wo1OmnZinzPhUDcAA1EOvX+D+EQL1rKy2H7aCFBp0WMwjyhNpojrYFWEEwbO/GGeeYCbsSQEHyR0
35drafNWH4RtPbQtzlbYUsb0na2wzH+GmH5/UmvMxHNn161bWY8+wK4tC4Mrsh5Yuv8iR0ynzLzh
cDtyIjh6sO74oHQRU9dc9vkhA7wjNnjP71nMkobK2D7GaTGe2xnWnpllOZcl5KH1LAs6ztGdjkFe
NJskMZftkmXFrmjwMGZyeujwi2fgtEp7nYXMA6tSdckxCFjrrhzBp032KIj3qEQgS0rKtA+0pest
R+z2rbFl+W53yhK84FsPUJC6iktBHMDHotoZwGcbWsdWwKdzRFJynslya+/U/dc0dwYiE43jXgw+
QZeziUy+Jtox8d051RZKsLEbhANlli93QtqTO2uxpvu66awraIqtJHkbH0ZHMPZRYZvFzRXwCKcF
eZItqVcfhtFkjd/FOQu1rnRuvSBfjmzxAK3kJkNXz2ZDC+C1JsTCvkzuvBRTy7p3vFt6mqjFnIr4
KzulcEv15YArQTgbop71sScf8pm2AMzrvnt/vbLPiJzm2jcFRFplnZYcQwJLn24VCOkyTks8GI6Q
5s/Gms1z4xbJSyIzetaUQzXfUJT7tiSQNWdessvzodjR0xRHMBMxGo40IUhPh4+JQ1jHoxj2GiH6
stjmuRY5vF9IfrfFMricNBSuDQJez65qxjTCcjjCdRT2a+XO6Dw9JZ68m0tTPHi2QwoMm/5Pww9g
r3V8GttrvODQd+U7QbYQIDKy3troZwAJxeA5j1KMUwoycGjenWBOniDDJSbiuXa/gTrD4ArHl79D
Ggc0OZoEqaONVD+Uh9GEgFhMsHiDPM83lENOW1EnwX5yyYSNsgZ21XswkTo3sbjQ+y67scK0f2LG
BDvD5/PUTuqeyxo6oD3fksGhTreIw73hpzLgcKz8Y6ANavlCpwy+T16dXsIyyPZEj+rveKPCdWmy
OosknHVvMzeOiVpkHWIvf+iwXx5mdt/rgqv70TIaWTEFzjbygYhXYwdox8TnMk8u6F2fON9dTk9O
hMAivjZlMkZV2kPaHi0nX1OU5r665DbXwpLLQ4PximCsHp8hrnH+FHlzskuJU4aQw7sx1QBAbdH9
TKB4MTioZdOUabubAF282JBuz4uFnWmYguUy126zvbqnL7bW8iY2RvORWW8pEJR0obZN0yabtlHm
G10Ceu1MffOQE9HtYH2msLHz3ogcBqKfoJzMfT3U/qtgo2ysFy6tzcIjZ5V28+BFQZKSAGl48gcj
thk/GLyTrZaEgJchmPIs+zMlNfImGN302IRaXpQFzQnbOkaCOUznH9msu0cX/Gm+UnacrltzLtmS
W8Dt4oluU8tivlr0PPcrx1Y/qgo8LcflEBeE3ZzgxeYrQyh9S1nreF/6xgbhKDypwXazCK5uGh+E
ZxSn1LTU2sJv87VsB3JCZHZOvgzgLo9WizbmpeGDE+JyHQLUumaKM9SY2BlXQ5qZZz3I4rlCt3lO
glpfYH3FRP7i7Kaf6I5M2VZ8trQzb1KzyXcz7J9NPHcKobGmd9Php0WUYQzuDnW5DEB1/f6z45iI
35nT1msDUWjluU6zwZ9jXhQbELHx8ccc69HAQVcV43zj4j0rVpm27E3QOILPscOdOgHtcgeIwhB0
mdyB4i5HK7O8d5u/31g1cZ1dko59upeb4fO8uO3edBZe9EGNMSwiCJFtETa9W59N31PsDzqJDFeT
sUtijC7rYJxue9XoLesDGiz/ezj+/1quckcSkv7fl6tnNK1fbKl//IG/tqrmJ+gP1zMutULXgzEn
0z+3qoHzKQALYbl4UH9jGVG2HhKEp4Xd8j3+cT1P/7VsDT4ROzYp1BBsZ5iS/qNlq/X7VEthpxXY
rusTibYI0Px2MMbGn7DadN0D50YZr+18KdhjUeXpYm5a8dhsn8lps9Ckb2fLfi6mmBKCYMgm5LNb
B/LV8fL2mbdj+5xMpv0fToN8dzZhXpdvkOkCXsmvm+CwDzStKqFzyAeneXPZxF4zx/UtsHJGQpWV
8w6zGBQy2bAC/ttv8f8hNgibD/mXMRzlxQ0oU2B4ILHqiN+suxyZwZj2mcIqFr9URMNWOCWy8FSE
uvHWnnT9W8bqmtqB2fNvJiekdSDX2ddpqZfvfg+FdC2JMx2TEqhv4fUleGcYRButGu+epDTeNRZD
7oFsQ3drSSG3jimh50J+pVG7Yk4h4l6dU3uGLcSKBKtKoDCxcUj2132/VGR0+9RQkei8ie44z37l
iQdXuc3BtLUBgc7WwfsCj+uBKth62+BOQwLvRECBuwIziC8tzVcic8xnQ2tjw+njqUdjJ3O4KAI4
vidrAKNAFYzUGAdiY2LYz0YVrwpjEVGO+gzgyR8HqhZigO1gK4he29P8UqPFu5HBIfHWHfMY3+Xc
PRMgQxPKzHI0I5PWdXZpsLP3gSjmLaRdDzezna0Mx8YdCRFEPYS9kd+TCM6sdZ4oE/IleQTI+KaG
OT+Fm7EXOtsOYsJoh5bqPdAnlUycrpRXRouTdk9W36Sg0PyxP1xXxoDs7Lp7mFCR0pUlRo5imWeZ
2wqPVRDVcVcgxrmetAxay5YrYVQTZkmSzB7Zsod9lOsF3qwkirx3KYpgJYF0HKHHv/j5HGB68upL
UesJzxphKrRp0CTOtSIDlXSytrS7E+juRvcyl7axW+wg+a5Se9jSfrPFsDcQobdCGL5+9bDY8yBw
yvT5ccmDfB24nU/qs5N74P/LJixlR+ANB+0W3GcCqC+32Z+pwZm61UCX045lgMVxIkB6D6z4C15o
EPZjepWCfTf94ZCcJPlvTS5UD7/6AeroSjRdKH9SbkZXQ8ipG5j2sLgi8nwI5mvuvcc0MXJxB5qh
dyWLjcobHwGDZ5OMgLM0wyoWsUpW+RTXFuVHXfG9ztM4C6JO5zvbbMbveNKqK5YdSy4ZuloO5omJ
T2dvQ1aW4L7rwbHPbfs/7J3XltvI2UVfxS+AWUAVgAJuSYKpc6uDWjdYrWkJsZDz0/8b1Nie0djj
3/e+magOBMHCF87Zh/HO0i9rYqRMh8/uxPj4eqaMeCfpgaVHCIml4VNRG92vQHbSHCor4DFoAqWd
BB18TiMoQ2++GWYL/1Nrqs4K+gGIzKdZMvc6zmDZSasLC4xFZdFgsG56oAEr/p3ZIpqqdfkzO3gI
ozEzjwsafh4FXXHdxGNS7WpTlu84WlYs+pxzq0+4xmYSgh9pYdfDENEA+MKkuEuXnqVej1OYfs2/
GK54bXMcOp9Qd1tjUDtt2KI1tNvXLnFTm0Z84LefIrUcMbAsR9KWqjdmr+XbOAhkJ74zkLMQj3yQ
gxaZpLEhUqr/aoLxNOFgNw5qgHBcXduiKt+bNvedXWXky/5ylPu8csYA9PhBl3qco5nRDbdTIpaX
vMUdWG6zUZK9csCoGuLY5Elgze8OXiKzOnuAdvlbFsGl4z5CRmKTNm4t4/C5iKY8aVmsO8U7PgHN
rYNS4KpsFve2bi1+44GEU2M/0gSkG6KhK+KlRH43F5jXVtQo+GKEttNDn0TiziZFvdkkNJx32A9p
MIrILZ0dhreB6EDVoSQdQEtfk0SvGOXwG3Dv6so+FSiLBtI9GtChi3TCfle0jfrC4m+E8Z80iPbz
CJA0MnF3NvEdI1nexFib30o6BPLkZ5/FtpuWm9Az0UMwXgiysS2/tlb3LKfRPeEUTp2D1fnjQ+/m
Mt8ZSCSHgwf7AnEpjq+BeYdPaoaThnuLSfRNLIcQ44ExF9cxUOgnkfWTu1Fx7/yKig7hwQCccl+O
TDdEaSzb3HKmaztPyc2OhxgiJS7vDTKG/DTVXuUE3tRYV5K5zMkXYlHIJ0PjKeM5Qyae9Oed7cOv
RhillaBWbclH6UvM9+gVVTEfilEii7cGF8wE53i0JfHBRrPKgd9q2b7+r3D8fxWOjBsp9v594Xhb
Nl38t+07z9/kp+Hqjy/9rYRUzi82tSAImh/wynUd8M8SklEToVVQh9x1LUKJ8nd9nvsLliOqOgei
lBDi9zhM+Qt/FOO8kL7zY1r7X1iclPlzDQmHU6DUY08BrNPE5fTHKk2t/T+a1vTI+g6DtuWvsqaF
B+C4E0Pjw8sYKrPEyaxiMPRixnLJU9gH1rzggtmKEfTrXi6TzoLSKaP6aOSlRSxDNeAsBHwD4EEn
kNLmEMQGmyfrtnRgQHR2D4JiFmn9Rp0mTz9wWWOar8CB1WipFyyYPl6iN2gA1VtlLkAIyGTBwzgW
lndtxcJ+R5KFy9VfQ3NKjhh3/aR41UFAyWtAThrrl1xiBbM0me9F3fkvvWRsyHBjpW+QPTQ9Xryj
OrGmxyYV8rSaxjH2VpMi7E8UWYkIsCm9MzmdcEK81XoOJyPaWCtswipgNm8rm2HiTJ5ATzrM6mmt
fBv/shARaairOR/lpvOu1ujBsjT6oxxi+byMYEgKuRIppMmEEeAtPlYBSodhI3CR1F2RFEiB1xEj
JmSGTcz2PihRuQIX9B8huNUbz2sThIJs+GP2hC/0gr+ZefbDLI74BRwLzzLDJX4aiJiV27Fif3rp
Utu4/sSrttcUV4/a6S1PTV67nztAWfrRlFjP4ewXsYpvZYa7h/0wpusxIa8hTIaTLAmZLBLmpGzf
1+sJUhsTrJ40qg3ua/7LjzcU4yUZnPgf/BfRr+/wMENi4y1t288QNphDjxcS3kRkpN4hQMmSB0ML
XkJ5IX+xKud7eW2OV9/Je64Lth9+xx+BjePMAI5xm4pAzHUa0XuV6dh8bdyW1EGojAZg+XH5Hocr
NMgcCv9lzsfHbmmdPY8vclaIHCPBS7TpA6pPHDEXg3NlabghNjfgquLkrtXc6NkEDGOPxpPvtISC
vyowGIAJVgPyBbQQu+vCS3UDdwP6Bd5ZX3YYzqlGSIy1LTAguVKgHVCscPMZYmURDYKPHrGV3Qf7
PhwiKB6s2xjl37hDec8bXFakzG08HwAEeCg84ecC2neCPR1CeTBwizK/4WN5XaJat4+EncmTkTLE
Yswk+b2TpcfhrVfigsRWDV1k1NwxIWaBj2lavXwFKh+y2tf7ZPan6q1f3yIPdutJO4iLPKvlmzFf
SQ50fLCWVigBj3M/qGwLKAtKh5fLLZwY+L4ppcqrcv2wX5AtoTtMj5Q0XJJRRPP9JUgZQTmRuXG6
MjRcG87AhQvSAR6Q2yr3uGEueIEcvTyugwtvZ3Vc457j4s2oUA4oWuUpsZL67eJDr50KgiIUH+vJ
xtj1YpA8ihSQfqqE1RFp3FErYeeCv6B2x8ceO7RFF9KHMokLTdqV7lDjEOHzAK6JbmuFRGE25vqE
K05nENjfZ8JSxQYXqjxdbOjjSvxZalIvNl0y8x1KkqBwG6MiI9tAtbG8RxGLvw2M7sx5Gi3+ziRL
+UhIp4mEN/WvnXoydpLxaYOSI+P1yqmJxv3S4sYOiEriEyYaht0UCJxYWjBFfpzbiU1XSvZ8Mtdg
VZgkP2arI54uEjCLtnK+DxxtMBkZHv60Q3Njrpy4Dj86V5Bks8dqqvlDAiXkW2bCMfGtNjpgZRNP
SnLPuxmaCIxo9E2fWtKX7ePUc0TKhRc8ZRl3lOHjPNnRDVlPoQl27ByVing8WWhIBDpMIeWv3Lfe
FtABhpUZka/gkDYRHM0Wge5yG4K7gwHlLrytVLt43PF+kHBAKfhU97P1lDpoGXdZQ/bQRiOjRL7T
dn5QkvX9NiIDc1Et1zA+UKs+aXpBUG66Wm0i/nrnKED5M1uqhm8vorD9iDJm4knscHcjxHtin+W/
ED5ipVc2E9ojSwRMS5d7HnYcX2R2vGaiNtb7v8d4fHthIDnsA3mdF4jTMFp1x+7NgamJ55zzrVlZ
iHks1/vRn1fGTw0JB9Eqb+SPIy1tLeAClYLGQQiT1/QAqFvcKnSA8I1pYa172+XTlecQKBhdcHll
Pu0vnzg9ePbLWHQT4uHaaeL95WQty9hyEXF59YuVADx+GaNozl6dcc3gzu31lLIGAuBprJ13nwVZ
kPa1frDiXmxR7n3gnvRPTUWrsfGQffFwRqSO2GwlNo7LCvXJqR/6rVd6lbWZYlqkGMdOPB85fqSG
IRL1lBCbiJAWCwzT4l/pou1QmKlwguDQJn7+sKQ5lt4kVwB+OiN6uSCnis7RvEWFyaeG2pqzls8k
jHmOmJJ4ceEw5agb96Ms9Av0lubsh1NPZz8zM6UOkZTkNsZif30QkWaWP0H2qwi96r17i3FDyGd3
kEh0yRis4XDdOnR/VyDXo+3AVP05UbWDHLEIv9SdCAwB663Frb5tOrUFYspnYNNrSxvjsevmUxv3
FcAFv9HhPR7Pcou1+BXf6L6q2npvuMq/r+yBgDr1GAoYjq+zm1cGzwmsvOGJvaDmVGWDKm0XOoM0
WdZWJqZC4YqF+DogD4Dtajvd4mnWRwtDENw1uyKizc7kPivEAEGfcR6d40gIUJyR0aRGSCKiqMhs
mF3iXY4+T2NaX9D9E5c/9q86aS933tSpcwub6kElU706ySryEUfrGe8hwkVm6HfJknlnJULuXsum
KIk9tpNeWq0o8UmwuVL9FQk55o2CRyQ3reFM77ldps+z0s/EAdf5dV639kOdEcgHj2P0GEY1/t4b
5PC9nRv/KxZ4puEjkriFm4z2WSU7r5kbssdS/2gOzN1mqJuB9iq2WraNX76XbXrjNTEkPq6X+5F2
XrFf+jHkOZ6YoDjHZ5o6skSR9R9UOH4ZwgmsXqq+ojmbH2NnLgDc1GIvM7pN0TnNQ4sWhfKncANn
0tOvtNNP8FhDFkxte+Ml8fKA/cHZlqrXDN6I+Aj9QV1XfmIHUd0+1etsa9O4VEZBq+vyhjhnjihS
gLbEnFZBRN1w7qFCnQU+VLwoZXvK/N6+LiUiUC5aEQxZ7Xwigqwk8qD2AoPULAI8XIPgRp3d2zgh
FVWnsWTWHQ8BLHw2+ReRZ7inHKPtQ0QojyxkcRRG2xy89QkhZ7r0KfL7IwYc9G/Q+pg7YINIsXGx
+3TozQlpxOFgPmZN6l3Djeye6ZCN61lXrIIMT/F1I7Xr127IfeoS+tNzNxU1erSu/JyuwjEU4sAK
uL9F9iSa0DuqURq3JvaSLU9ehWbW3jMXxTFZZpoVo1LvRqY/T0adIdgmyGw7NE27N8ggJfZWMUyc
GUQezBDuo+Nl9ZbDP9otKCVJOI2701A4H1Uc2YHAYbK1KjNfTyvrNLMjfg+ZatS7sGynz3YpAqrr
hkowMQuYdGYWdDUKQ5hG0PaisNFBUlrJxkiEOpot2ghyBeddK2byGEei5K7ZFyrkCbKHWcJB4jVc
u84xHwlzyy0kk3mD3VvVCx6TJLQQhVipXlULSztEHxz+0T5ORb1bPKticz8QbxXFEIdwM8nw0Lmx
wcHUJIxMMR28GFkrYDW6YBYx31nxrqmwPKdxHSi3KTGF8blI2NC/EMaVnxY8Oxu/mbM9BvclwEfA
v6aKlZLIzecxmjxucULebeOcOGvhx0GqMWgC045WeuBtPHTt65qDCZLXu3GzgpREqoFPuhfmZzIT
GdeQ8hZ254whdfLaulVvQqYho/Vs1NayDh9l6u+hqgP+CfCpUDkR/STDu5BRCtUs46HNBNfHewvr
HI5gmKYjmEdjnLFLbBxWovKgQLctDkQ+m1SVqDXMMSKM0OzlG7tunrpr2KxLNJ0no70aQ0df1WbD
f89wICEfczSMqgHRThM4OIYDNABUW8XYUoi4g82zKamrfD6bFnTpC7iQWjQnSQBjF24E6rPfdfz/
YsnwJ7kbtGAae0EDLVaS7E8rhj4Oc7QESXoMS5J5dros5fS62EvffrZhsNbkzvlUI2Xh5LBTycv8
T4zrP0sALdsDjkoPv6JQpPhpATTGrlUuzI+PDnDSlf/ZRsmu961Q3FrIPyOKzbA6JDKJo6uuCpci
IOUgvI2KznqCTQaBrkSh8N9fFkyy0FIo2137TyrAQvZhiY4kOv6Afk88/YMpIeuWigzsUodsSO96
vVAcEVJRvf31m/ITyxkRItdDemzfPID3XJyfIMkFSFzE+wvXZM5phfD9zlhF2trTKW9IPDtYgiVM
9KdMhcbJWsvvwsYAgw+qrhhduvOQLRuTvPj42K0ddFVHRfr9wo0ci5W59R9+YfHTpsq3HASTjiKK
3DTRiq///3cw4sGPAGgbXk6654BgyJ+nviUdOVuxV44PlgGcGfqVqa3fyTGcH+uOWUUd08sn5dQ8
6qL+sS3+9xkpP+/OsHVRA9lYOG0lLR7Df/yNDAfbe0/dQMoWkNHNhYR9YTm2jHiI7zPW9ncUgFPR
goKXWhlhBZyX/LCO08Fit9Xag3Fl//pSyX/1i63KQsSu8H+cy3v/u0ulBhOBf1PHx8pF8ECpSe+F
12McGzVRFcm2+ISozLNPUFg5MSZZttmZjcTw2NsDs/d4GKG+mTPdMqY56mKro401EpqoyF4o35Oo
peYOVyB/s856Ct/kk83OjGlJppqJEC4Ggx8/mtJEj9Njv6xTgGJGs8WmBEfrkIJRW+u4d9hw3Fvs
8nBZE6NJB/TXl0P8hCfiVncVix2XfTIjRP/n8InYMoBYD8o4yNjhDBTlUsRnr19bnQskkYOftYvw
BuNTIRaGJ5OO+bVmTLOfJt/lakUSB+bWWQzSDHObf+Ri8dcJJV5EiDctpRRo1TYjeWvoE8Y+So4l
gAkNdhWCYhCRCXlcZs1Pd0TG8AY95sAdQkPwcXmx/9P3/gd9r+QU48Hy7yfRr9/a7m8vSRMlxR9j
mX77yr8PotUvijnyqkog+4gPN9/074No8YvLzMbjRuLwXNMa/jGItmFtwX5nha5wFXncbv/UMqhf
LCKZOLJc37SBFfj/nXH850E0OgoEETxRUVVwgv/82Y5me8yLNIpPrabJAAPE4rIQVXslGVWQfNlx
8mRMbx9by9jMOsoRVE5EYprWeMzixkDAFvaK/azffGJlajB3y/0X2Db5gYc/PEo+5QylJqfe967u
Mtw+sXMirESRBZz2IaW7gTJ143sOG0E8Z+5u8AFkMVWaQMuCzaZuY4s+R80m0l70jEyPymZwVkKM
m1JEjS/QSkKOlrDFyN4NBCGMoEMIg4a1wcruISK49tyVRUL8NrlDAbhM2FAIa+tHhxnONV9C6diY
ClVjaTwkYZW2u3hKx2MjaTKWcS42E+Pi16Vphit8O/NTWM1yPzdtfM9uEf+mv6yvnJTuNiCrhBIS
tvke1z/KuHic9acodpy9kFO1TVv+N7MO6wql5HOZlc4m8rrhxrNn2rUcZyBiql1EXcdmKbG7T1mV
qvuwtDCX2tLE7O0yEqM76nnFuWcsRNGH/sZjhBqIasARP9f5jt85g+nSoVotoY8IQykC6OVrn2XV
Eeg/rO1ZHKw+vou8ZQBWOZt2vlNDLNjAYVAuWIvZ1x3hz/T2BYpej0HRJtSQt5iAPNvtnKbQ2Bcr
MAbRsBidpWbWUDi8H05/vXji2KXmGywrZ9fzWoIs7F7CYjbPbIqf52zG/YPX+kszpvPZislE17MX
75yMJHurc3YYhaLH1qbTAk9V5jd0WvUtpnNsZn6uY4V0sXTvor517zMJfs2I1fAWNqF4mOsyDZzI
na4xnnzrhIxo4ubFxUCaQCQc0/Y8QW1sUgKvkPdM17mbQQu33HDXF0b4YMnuMxyoYotyIDvFeNyI
8+zMfHiYAALX7w0eQ4ArdQ+oayDmRFfOFToL+SlDob1jj9tfszysCekeNJdsrHRzQ7H/BZZlf4uV
3AjEaH6zC/1FjWPZbom2rE9DavebPCGQkzECiYdYOLw3hiT902Jgsk+HMA9c0GMrzqHv9dG0eyfd
h25Z5NscH+uXOFpKc2fNgI+D1qgR/GWr5nvhXQ4cRV8P3HkwHwas39ABYvO6qvERkCE/4+2vxP3o
WG9L67+Z5PY1ZDgEjTI1ugI3gYVuk/ncHDDKiYMZCfeVwdkTBe43E/gu62GVV0Fje7AfciqSuzhn
yc2mKiGo1xXHiDPnke/AKEa28S32sCuqyPE0WQQXcDPbMUjJqB3FTeu3S3TwQmaw276p3nRiVP1j
082KXwm4mNGH90NflOiqs+oGncewa1cSXm/6h9mWMQPXZagfBENmUDGkPgPVgRFxlUlMxEHSVkW+
QXDgYDKTYaBkGZ/gSVtBXSHIdpVh7Cyavle70bOz6ZarwlTGMera+IAhlSrfFcbeCRn5+OY87otV
j8/2Pvs8ORKLAgFpV16i9nbRkXYP6R2UaGtj12uYALD7yegBMigBI/Jib8hspIy6Bo0llx0cr+qA
kiHZDpaObsiYpUHr02UhW8R0Tg4Gv5sJtzSjxV3c51dsx6Odzlvq6yQqwdAaUu/T6gpGw2cBFnBX
Nq04TUu4BA5/6oow0PLGyiXCFAfrbkMgbS0InlhNoKfMHTxOqqZ+kH4jn1iNogchKG8XO6AKtjNq
rENoQCNgQpBlbwRb9my81Hjl2BYJvs3wJUd9TonXxxPllt/sYeUzqFyG23yJ5u8wytkYEW+xj/HJ
5pSLgAensP0VQhLALqZkJB+7q7RAmADG9JwDiA+b6yTvv/Bggd3R5cOxWGpsgmuFuMDPGUd3i062
+5XVi8xZiqj22tahvx8i61OEDe4oDW1eJaaqtk3hpQdks3oTQ3lqWehsLB6wQaHKmUWiMRxFU5gn
c1YW+pgsPrmjPQVgfMwrt2NMwurYQxxqChQFln81FYpUaZE/hu4yMzeMMPBWPmKBsEm+9wmpKUxX
cLboirN3tKDK+VLUJ1C/GuIyJIod9uT7xoKrUU6CEQgf0Zu4ioCtmkxVM4aWK1fa3zkisc7sXEK0
H/XVpHUdmMvUfjhlM4GcrJgGoPy5BuHISgxq0KlZ/K+e3+lT5DQfcP37oM/Gr1qjbDfh0ZMmz+PG
auKT17TRsR9zudOhdzvA1Oha/NdSiwJt3OA8jKwfyf9sb6M5fezN1ngY4/R+4rqew8nBIGrmt5HS
y35yM0yiqIwcYnSH1t07S4vYmnUI6u6h71aj7fxM84T+rue6PtbIVFyUWd1MRc8wsAwET85mI5IJ
DRmLvJn5IFuk2QxcUkTMIA79avlEOKRvfB5bRHIwRJS37BKnBSAwZIUiyTkjfNcOVGdZ87Fykk/O
RXe1XDRYLYhOwkKAyW9Lx5IbgeS+REjX6G/zRcZl9kt9hzEanGHFwuVVVv30SlT5dFarFIyQ8PYA
xG5EH6bV5G6tGay46WYjR38OkIa8FyRlq7jM0pyYXma471iJUsi9iNAGE9k8NTrSNI9d4Fmb5Lsi
oQzgr457egSkbKI3Du0qb2tnr8YYXVt7eVG/aZzdm6yWXKBspkuKzSh6sQmT36lUd/iZspaiQ0v7
mFwUdubi9Jux7K1xw9NtGVcXibxqsBvHQSeaCjOBmHsfPlg6mHuH4ROo9DnGgd2qHjhZxvJoblmu
M0trh/4E6qW/InDeOBkXcSDU4z7b0MH6d5YDlwKb71Ine5T6rIU8nzCfWPbuDpiC+dYyI6cTTM30
wYsbwKB+ikDRd+FmlEh+D5jF4UOTYXbENIyokcywAd3C3KjV2oPuMfd9fxeuWkh9kUXmq0JyQXa5
d1vnIKHB4ZFmhImeE20OXw8YgcTm4Uhbz5DMSDAAyMnQt/a8IqKpgGpmUqgxTvYq3QxXEWdUmXiI
on7VdlYXnWebdSYa9K77zOG9BJKLdMWC66utaCZnBcB5wzuKLinPTIgTfpPFwdgxP9s0PUiLrnMx
EOMW03d4/z32MVncByQ731TOWO39VbQ6rvJVJvwoWcm2cx7ai761JfkBlKbbBGjEJN3kqoTN8b5/
IM+Mv/jU3M9ilcyGdox6du0/WZdQmu3CyIr8G206bMtm9blb1UjzqktyV4US7FW4NZNjnhoCiogV
TlP3TbIqGbfoO5pjgjSFZ4nwb/J0nr8JAyxtVyfWO+dpck5GwwLQbbufhyEDNcA2UIV72t/Y23Xm
wiig06wQik5CKixl4LgjVhBGQQHRNf7Bn3TPpH8YIJYPI3nc0fjYqqzZpMU4gZeFkVgyM3+fGRXW
9NGlDSKgJMSxsqomqAWeKF1OLG0gHgQ4GNy9GEz1QSzgdF0xfrz16qX6VK0GuC3nefqd1Xf75Bdm
/jmy8OPvnDn1z+UchedE5YTZVyEpgtyvV2YduQ9y6UbIC3A1xGLyAxZmVJayq2CGWErtjzfGQQvH
OgJoDUezLvYjCuYDahnYRCa1eMVC74kBjCSDpwkAu6V3SQRGIE31cJsyo7vikABYqGM+LGqAYMt6
7EZm8CrRIFdBplNcIjZB6ttsgCxa4tGmYmAqViXUKDnTWQooLEhx5joLRr14DJK6d78PwOA+XD3F
7Dhzf7pBVjvJ/djY5f5//f//T4lm+sx9/n3/f/tt/NvxHbVGnDTf/uBlkJev/Hv/f6FmMzb7rcH/
rfdX4hf8A/DjCfaUuIJN9Gm/idBs5xfuLAtQGkNA+48ZqkwMMHsDzZJMLj1hyv+m91+n1L93zOMU
5xthXkNU4XHS/jRHtwlojIB/LsdstbjKBfOZcKOX312UfzGs/9N4Yf0hzCvg0/E6Xf+nmWZXDkZF
UshyBD5TbybVLjtaNbUFvNQFf/2jsFL/6fWg6ML7b5sI7n5OYCw1S7c0kstxGpJuk+QJHkghWS6u
FrY8SrqjthrjMC2OzbQBwNpf//g/XU68II69YjqZ9PyLrFSC350RAf6Rw+1JaPXqQYn56x/BTfHH
V7j+CAe/OPm6BJW5P83YcRvMPVKSelWXPdF2vPB4LLc9vnOcwTV36T9u53/xzhGh+ecfh5zGw2XO
ngM/zmoQ/93YV0Yc/BMuxiND2/oM5MyqtpC59DlzQn3OB/uZiIkaenJUdyZ2vjLVmxpkKrRzHhQN
FVCIEERElr+BWZydyKr22UOWg19vJ6Du5abFsFxsRG1VKA9hBDewZk/obuRXkY6HaGg7OEer3Lrp
TPEyt3614uh6jQSXijWue5yFcSZ3PQ/jlxnv8zWW0ZGhk1ANvjQiYp5cVpqvyaxKKqWGGUpUOndO
V2SPLgu7zUC3h2APMAc5JhYDJj9E40xp4ZgMrIZ+WU5wbG761Bj2Uuvvtsofy8T+Fav0QwcmHLO0
p8+VOX2JUJDwIzjPsZfpjcYAtMuqpT6wcAaHRYPjtOn4Df9sfVJpfFfNrrFLfPzKtuApOZajeztN
cmVCueFZRPJFGVZ4TpHPbzHMESExDN9w+vlPzLCS3WylKWDCOnrqXOKuei/bmv4Qsb2OgKeM4XCE
hBcGqTnFN/iqt2zNNibSfvq2iOo1wMzYzaj058iH0pf2zOBJmniqFTuF2IOPh1KLzTveC/OqqCws
2dg6GvfZLpTxGmcDsWWlxffxpkk8lVaG97tJ+iMQRMwqTUMPLGog+qGum5uSLjYQRZ3tAbhwi+ga
YG9J+5UiKQUE3gtiW3Pzha2Yt0NoP22NOBH9W58wJou25mxdG4uKnpIYSyjiFItenNlkXBNIgY4M
78diNOE1JV3zUC3YF3XTXoeksb2BF+qe7F5mx9qIrRtrku5RUylsAMUm+74rpkOh5VuMaZdKO+mj
farkdKQV9x9MAPUHQ1bNDRmT5X3P0lrAO7+BKVixLq9yc8/0qn4rXScih9Rlb4QtJDk0vt1fgULK
NuESu/cJBPowlKWGAqbIWbciKGa0mXzZ6zREZ+qsejdV40M1Z8+44bEnDsQl2boYruDMZJuEGLfN
0EfjgxGO1kFIEMHwr3Oajs4+OVVbX82liXbOjJzyjtmFR8YcYxqPKMzIfECpOr+30JyI9jKK6yFK
jasucsVBTkgN3JyJFcIt1F1wqRQOjZqfFmUSgYQP7m9biinch0hczpPhhW9e1hVIxyL/EIXheDXR
TcHH7bFfsug9MGIK+ewDqRW2CWUt7CfmWxlWVjcfz4uIreuJBeI+TF3/pSzLFOdnUqxDgHcSDl59
i8CGqOvMxwRK+1EM8ovifWVHF31iF41PQHGlZYI4wi5BeIVUkottdLtwHLJd7VlMLpb0xmjr6gGj
aL4r6uUjiTy685g01Y0XRsMpBEodWIb5MM39vgMMfWSwhB0D6vxhyfi2mLLq58YyFNDmdjR2Vd2U
+x4+2Hs75BjF4soN2mlfV5F8ckjvInc0A2tZqKG9741KgiY2vRNLKnnArwX9iKFqEMc975BjV8tt
mGcYMSQTZNpxL7/mQFpO1uQDCBLOW1PSJrE0MDYj/lgiiEKKRjO+xqR2iHkAEFmBhwN3FQvRXFvF
bau9Uz6I51V7uyG3Cpw+PCi78fAyM+LehZnh3URh9i0kzgCydhuoHgl3b9rV17SXw11lt9rfsCvH
3d7N7l0yp9O171r5ydWCPCISLHfluIyfy4k+i2qIn2zCECMfyeUDtFnhn3AcjPzVGmsTi+1iU1mn
LmQn3HhWrlPGfE6ODCGPO9p67i9rcqcPTWjhHUmDLInbgs5CpS9O7MBQ98HFbeuGYadlT8zJ4P0E
OTl2h35R9nUukxH3XrUMd7r1jCNIHAxctfpVWRK4+brr3tWhk5681FNPeTtZh8JJdNAIm3nNMCdH
kdlizcyIj+BN19VE7xydznHu3MTKjrERRV88J9BRMh/yOV5r9nh6xlGJWMyGOclFyp+kB1EMnwAj
OKPLxCe7dgN31Pq1A1j7ZRrc+NZt3OWVwcquzJIR5U7VNLe9VXV7in7uPCICjuSHNJsc5fKOh+d3
lgcCG15D0BSCyRPPx5HBsOTMqDHvuFcdMY8iJ1eq7X/UFf9b8v2HJR9CQPcv7SZ3ZKKUxR+q+x9f
8lt1v4J62AD7qAeo1l25alF+q/AxBv8CKYrsRbQRnsmf+meF7/6CrJDNHZ5kIBjUdP/Y7q0mZlxg
SrH0s1kxm//Vdg938x9LONOxpcOaSaAKwRZqip8qxqztl2zs/eQ+zfCx+VtkB3TaDaHCd35Y2faD
7dZE1PGEBpIWhj6jmc04JC7gZ2g3022N6waJPJyPTQvqlz4/9nASTK8O2+3MZL5BrYPnJDtiDzPH
+47Itg9tViM6UdXC+Nk2VszIVTAeYLRXxiLzhkPp21Gg4zo967SwvsuoQCsOQN77agjUAZPrRWeV
2fWmLCO25x1FFxSJ8MCSY9lJwm5g9CfYJgvp9v0Gz6jONvAPGweJiW08K9P46gFv2+m1xCtw4cAy
ARyaLEuKgNpOTmpw+i8j8sMA97BPwHLhxo8N+QvgGcppZs2whD7cmlE3gax4xQxGFwLf2jqvdr4Z
x1d1iB14uAD2RvdrMg7dM8uIOL11BJpy7DLqLmlMSsIZjA5CYCI1t52KYxKG/MknWsFEtP5JOV1X
7Hgn5s/hXBYbgxoOcusURp+ULVnrtSWjnO3Mr39K3DC+WsYJzR3eXufg2pN5igo5BL6bcYKayOKs
vULwxqoFHNPr3GD2jOBOtFu2g/pstAWOIsOBiLHV4eJBYRtVv5H5GgsCmxivm5piGrSUBVZDaaDm
N+ZrNTVMw521FXhQp52fx9MOsj6BwiZ6DphQ8XfVMH+NoyQ7srHs92Mk3Z1TJz1Qo1g91Atm6E2B
aIw1Y1c+ZK5uzkBHeIzo2nowHH8Ew6jdc2gDGd80jeN+MFNnesgI9VYJayFQ50f+czSzYt7XhVFd
A1tBmGr+yIvmSB9Jj/YdTEvwMtEHgvHDo1/d21kdl6elSMi6NiUKZRayXrLK7nRrX5ObAKZ6g6ba
88ChWLa0Sd3j6j30bcR7tViD+qSrAliiIoi6eskbIjMJ1wFvM8drhHdzifOWE53tzgXTWJ5Tthf+
NeVg/KFrNbPxzVWmNrk3EwgwOEhdKKCm8rY1vOR6WJPG3bAY38WPDPI1jnyuCj2fpktWeQuiHfx1
7prxcU5zUSIytnNr00FsBdV0iT8HmKn2RZQk99RNFrma9RBT0TSh5pMdeuhrZTUnRNima6VWEa03
XC9LAm9TGDYlXsy7uauGlf1kXhLb0kt6m1usSW4NwlN1My16vAW8ax5A3/W7GKr6zB1nGwN57SyL
ckMlYIPLfNgPlyg5xzIJg9NrwpxYs+Y6f6opds32kfyQdHlAyfurcQmua/+PvTPZjtvYtu2v3PH6
8EAgUDZuJ4EsmGQmyWQhSh0MirJQ11UAX/8mKPtcScfHPu5bDUtDYjorIGLH3mvN9R5i54L/sM59
JTus2Q3JoLtomKsXRaiVSZOadLyFoXK1N8O6Lff8JT1dTyuJgmIlmtl/PUUbz7LR4OCINux9rsdE
xr47cmRVt18BjTxZA6HOktnB8jBmxlgfpiwW1VUbziSD1xr20A6e4wIi6d5EWAV33iRReJtGrGbW
QDxGNjfpflHSPaYaIS/QQzSlbpQgk5HpZskor26zveuG3TYXETmW4LVERbrmkgbGYsp7Deo4J8kh
zgPbS43ryiaDVLoECW61ZPXRMA4Vj/UChArjgcH3nJlR+rltnPQ1ZQT4RH7x+LEDqd3CKDBN7jVT
jYGWLhLria31V8yncVYhpu22AJyi9pofYLgstNVhgGWynukMu6gAj/DBLIMUU9Oxan2TzjkmfTVA
JDA6m+rdstsIKQiu6YPWtLLahn0xUWHhyMJMVZX1AGqIFOJHQczoM06vD8j8UAp8s/PQhDUONsHj
97YFiSDqEWr3RszZ18MbgO0JzT9nD7rNlJXqUoadec4LA6VH0TqFOE1thfKiX+x07zaVfGl69RIp
hQq/t5EdBCIJc2RTo953mwGC0nAq1vTRZRbdhQiEtGWKOKnoXqgxbFHQm/m8zIdCOr2Dr8HkaBQe
UcxP7tl0M7F7b538U0/9VT2F9om22L+6TP8GRfxm3w1es6p//aGq+vbA36oqDxvuChBBaChR+hqC
0un3qmqFJpowE3WDRt+PfVPCDMFVsfzZ7EZwf6nF2CD6+H//Hy1VVAa4bHnYt+zCv9U3dX7sNK49
PlM6VHvsPRYawJ87jdR7dUcoqnGzUIBFy55Z09zTODJ0ZCzdSetN/HmFAxB6ZF1rNjiLl49YDm3a
Kok4dGOt3YS8dkYrWrGLkKxwiF66UxWVh7iVw9FtJieA3snwCVHKAzNIOm9lxMk9cVeSX2E/jBg1
nlIGviXuWxoGom6qTdFBQLOh7OF7WcTOwMcKkGEMJclGmOt53cCcrOiQJfHJlmzDxkokiJvwfmIK
yn4brMLUFcsoDk1XS2Q/NJac3D4Kk6PkwFw6jpovA/3HYEhr1Ctjm/qtLOcTAQIkE5KEwRyPDF8b
00/eaVv06GKHdW/ZWyt4vYyM/UqJ+ABQId12dZYEC7UD8QG3LaKgLRJXshKMHgOpUzDbsBhRycLm
+Quml3xSJkYK1zvM3ZBcnIhMiUKIBeep4fmMjVd8GusVtL3bdvZ0GmfZsi0YZ20G6vENxZ4EYWVJ
TLHA46ZiAAFDXtQRC8spFsjKEPNfPL1YNWLO3iuGQ22ujRwo8JuZXp0Pt08PjFBHvJpyAIznZ9IS
Zn/s1zcB6DnooaQF+TxEfsuIlHPr8Lno6FIqRZuQWuMaKNDsSwiK1eLstCSvGZo3ZQCLV9skqPQ2
jWUfvNA79nR1fDcz6PwtofY8S1xZ+HAssGZA3uSg1M4wI492EcWCgfT7kdC55aqD5BCQ7wQcXgk0
Z52G2ULpJqkclr2x3GjPGg9OEQPe1hPpp1rV5jWx0Fc4sQrfsGQTDF07URZGe8a5DqdPvB55rm2z
tHmsOvvZVctNakzOJgKDt9NKvEBCX+K9Uxevi5V+Spve3K9VEHbhCdg7vYFjY3i/mlhdg36Eq7Hm
sXMyRwzDJeG20T2ZgfRYIgKQcIygUIqYtrtUMmaXI9foravGSMWn2VwEjYLuWmnZ52VGpsH8q96m
STofrBKn6bKUdL0YZvoJQbaBE9XmIV4QQJhEY/hYPpsAJcCL1vV0kB0FYQdVFFPjudnTiTG3FdE6
OztlpBnK9KllGnIq9bjYSfdz5HX6EbpI41u1rT3mzOwIdCR9JnDyJLkUY+b6JfsmXi1SbIjdbB/1
UrkBIUDZZaG9HnTdcurIsdrBnpy2kODs3YJbBKGH7mxLBU28NzSdoMd2QemRFVskwjFZmQDnwXFS
zzmpfSXw/vi0tFCtGBEJF6NxjZ9jCDSczE/oefgU3VDSqEgd3468KbCIs4GiWqEOt1L9iXhQYl00
gX5mbKi0UN75JAVjL1+y8iHT5AypfdCPAg+Zxbge7qk/aQy5UQRNoMYL2x9QOW7lDM6dlzrcOHTi
+UHtpqwS0isy+4xj7nPCWcgndzS/GhsnIuFz1AJn4fOssX8TI52nEGP1rypkkKymyjrWI9Pk1O4f
dFDVGAnso0sdDgbIutghocTY4qttTBG5WabcDkyAPXSYvTf4jJcEDgCW6rucnISNniZiPyfar4W5
zLu8hSrZOzfJxM93TrmfbMQoJfl6OyfSWp9OcR3MIT2pmCM5mZHJa1MBMUQV+UDprQ7OyCQ9z5y1
H4egRejuvDWSijxRYhZ8PbLb02w4u6EwXr0GDYsLSxylSGc9hEYc+YXjbQcONTq3GiDD5texw9fo
LKThWW1KhzAHRgqvJdtR26OSnHGHz31WB7Sb3EOMILDKjU+23d2kQGOuOks9u1PncMBDfpHP0iYp
NikfPW/8kBMfENS18ys5iVD9QuYGU5Q/GmK4dsy+PdeucUwqjusWZTpmeHsDaf8uj0MCUiRzZABQ
X9t20BlKcDSzloFi2xyAoTJE3zaosG5mMCx7U7XuBgGdd8gZ3XQSbcLseo+zSQJKXoprKrZhNxpz
s+tdRt/K5RnLVcoG3/2uA8SXCjYhpYVIFCcahMSG5DvEExanQethRQgEFPHJ9dx0V1FLVAXoXw2d
wUD4Ysz2ggTU/phn6mUKh+HgzM6XajBQmEV5TJe2n/aqVNoOrz2OtGL0blGP3emRQ7i1aa4vfDrV
TRf6vQWauCBzN12q7cQwQDXJtGFBy69ErH0YvDrdNGBqZVLTrM2H4codl5a1Jmm3cxjaB9bf5Ah/
iDGVxio3ucAQBgJZN8A+YRUv0tpFePR28NDQWZq12EdO+oHeisW0wn2c++66yxqAHVr0VWq1cyQu
HmmFk8O+qm2xs8i42Aqz0I8u4jOkPOzkC6vqrsWnFkzuvMjyc46ZoH8yoboyCcGl2HjlQQFC4Pir
+satpucec4uzchPtLs03DVdf4d6GVutBtHLoxqw3GXM7q5OHhjBAjoBObRvhkxww3TB9mBE5EzFs
dRWrd8bcpJ6SDIF4aF2kWTh2+7EaoY6Xx1aOneP5aeUyoN2UaZ5oMQD2ukU0ffqnvP6vNAkGA/Q/
La9//dy+dtmPpfW3B/1eWiMuQFRg0pNcC+z3ruT3pbUFitzGROZJh6bk74oESWWNzw0fApF1DP/o
Mv5eWet/p5I23HX8/50GQcd4QJlvrnRGCQDUXIfq342YOadqcB/i8UYCnhljoq5bw+CykzhxAT+N
TmLORDkla6YoPlG3YUpH0qi1Zo52a/poXrgEkZa8/FO7ppMaLTml6j2ytF/TS433IFNDttqupOXx
wrCjOLeug9EXLNgAP85NzoYiETWz1nDUdR+CAxB3vgU55NyvKaohcv2dProFMa16eddP03DBw0y/
jH5S9tzO03Q0tZZgVtWS0aojVX0e9FgzyCSvvEseu8WFmvaZWpr6DM35HjtadGc31nIhSra9EPsR
4vFcw1XDXm21SWIIhTvjM3HJ/NEWigoGkesmIcnscUhS9eo4BVZyJuyM2RYbxGNTd3e2Y8cfmiIb
6M1UaR3IaDR2XuwA1baa+GIpO92OuomzQKM4uYF1ATy56Z4IsMBhDKDHgcs8SpSVzFcey35gqCzU
50wpUFoSBdhB18bkhkMFS0FZW92npFwmlla+w6ccH9LZncaYCUm8HNuCAAX6djIK8tF1KAYy14V9
pyWrZSKFVxTdTlma7pxUZcEScyrv6JgfdCbhN4DghptSE8k5FgWTTDoP8wNi2AESjJf5PSk8t/iE
u8NM1sPJafTpBs7sfECHI19TU9KF80T/gIYiZwJJvMsWS0ufkfCD/g/g2XBaRKPvGuFoAS2M8l5D
e/rQz2b/Ebtg/nU2Ov3RGNn9bLjyDJos7SwRd0eW3r/wWaHdI2vBg2TrFi/gFMedcOsyKHtD305l
tuxhbWtbTbaK4OuuuxV9Xd2kqle+J8eEbisXztq/8rw3KVPivptWECUKHxJBv0JyuTWBNt+vmn1y
672mZ89BPwyGY9y5HaY41zNfR2N0r0sSsfYMAeqz2TIrH0q9gJi3DD69H7VTQgMlNcIUv6GnZB7y
qHYx+9vQIMoovaP3XXJNRcttZqU1ZEIr1N7cSrKLhVGHbKOZ7FzhLSH3rExsh/ZAHB8TcP0bDJlp
wNDPeklEAfRHMTS0vQzFrtkNJ1xqIBCYk4/3rRYtH2mbG+D+8lpdI9CNHj18Prcr+Q0afbQfR4eA
c73rL+SYAY6zZE9C0UgNzDVZQmqrmmHZxL2yArvDlQHHoNSmTeJCdpBpGl4ZnmivKFO6laEhiKNB
CYRPHH1r8cwyUoOLJhWvjBp9Ow6FtcVYAEohFoTUDGMNJ5Qs7m0bz81tERXRbRubRmA3tvyUE3ue
bbi31YcujClkFY6CB5JtZeRjJ9C2SyriA9ju4jgsBNLSDsdA7Y9aY427kl7fLUQgIUAPlFlx1pCS
PDuipKhx7CpEKNo0IStJQmjUUlRfAH3oK/q7UCe5OJBKyVZk+JrOo/aMFgaLZIpsLCSJIVKBTERK
UnJaAlhQBN8yhuF0f48vXXxou7BkkF2j+W12OQhAXZ3oZLiKqEkZceo1dgCfEbusAhCGLcSsDZ3+
gH8KiekT0m488b2Mh/FQIdZIyuNSc45cfIQihaoDczSy6aFNVeS+mREY/tKPkVdO1lMxplPjbN3a
0rKdNgx9+mV26lrQE+Uratm46B3902b7qzYb0Dgsuv+5zXb3a1mu2QavP1kT6X+vD/xdmmiiJoQ+
h27fIUucP/2rzeauBGYwPB5zSqR7jCj/rxgwGF56NppBQwr0gxYVyW/FgPR+QZZorH5CIeFdAUb+
G4y8b3K274oD03VMc1U66oaJqA6h4k/FAUrmpah1DvdOmc0BI0Q6yVa+RkWEANJXQpOQqxGkLXCJ
2I23AfvRXpluBZ12aVDn+HGuax5toD63gpiSSNt0WTQErfdWj314O9n2fF3MQg/MBALOZimofriJ
O8I6xUy+oZ3Tf9Ek3scthza4LUYcgk8BGLHsNZKpn2FLMcxKm/iMyVLfOtqyPIWGBvPGhIa3bT29
TrfYfxry6ltVHvTGI1lTKN15XVJpI3wQtG7wQUmbDMDaywJuT6xocXlInCX5VRMiepsWLTkpHvNi
zVU6BGwc5k1c5CH5jE6nD1irPNa+wYqAcWg4CaAS5NcjFcVtUsX9aZw6GoRhSvqVHuLBqfpRbRmo
cup0onT0LT4UXymSIzTobehKCg9tex3qgMks+eS2fMwIYiCJDEasrwmfBKc5uPwNo4m2hscnj6he
HImaK+56Tdo7dPDFPfm11V0Kj/o2hjZlbNjMyiOqWEZi7gIOeYpJ18Sdj0/ELU5oriN9Ozs4pDZE
5y6pX1r6B7DN/c1QmS+dFfUPAqmIuwdw7aGDAJxWbwqUb/uyHeQzVixjh6LF3YOhSpU/Ei94QlKG
Vk7qGUJyspEsa+wurL1uurXt0DpKcgO+MoAqt2YhLs54V+DhDLrJJFA00u9MPDMV/SFDrlyH4aOA
QPcEEEvdjl1q+V6B2K9ze9+ixOA0RYyXLFV+hEoR3nCALO8pF8wTcpMPyWRijKgI2JrtYSYYMAof
5sFqtrZmFYeJTVuvRO9nFEQXnA36LSlrThAqc7qK7GqfpVBrC5NzfTzgDg2XqiC1eKzCQ0pS2Wqs
zb5ihH0ToaftGAuFFdtlLi5c5LhI2R4olkXBjNwjWwCZKuEOhkn3y7qvuNp8mlTXSMjiTeE2Nl7K
7mUBHrlZSEDcxRDVN9aMpW7qYguzBPpCMYgE/WesvaBkiK5qwucuVl5jygMicHTcDviNFs/blukL
DKwWjuHYcN1w2U4bZeMjrEH5boYyToJUN5lw1zaNTVdYAESm3tqMUUKeJSPuYo7EkxvmKtmhdZ1W
0LRYTHsI0imOYvcy2YqkEH/WPHd4MIzMmh6wbHDw2ViwkMSzIEcl3epWmlzbGHzvIWWF8QdlLvhn
Bjy6ZMd5FfrSHL4dzz8mZ5TBxgdPkty7yVPRjn5LdwSRpqg06wX1WpleTdXKDcyrJeXdAFozy30L
Amd8GJPEnB76b5jn6J35nEl9TD9mWd8uZbB8MyzFq3lprm1vCcZ3TxOXWRR9LEQSwQOIBdNmwjIL
Ls93J5SaF4F2Qrx7pNxpJj6a1gtz7qaQfRYd5t41Pw5VOfVvTuYRKf2Rz8hjkpYPfXWEviypxcoQ
8Qa/2WF2lWKC1JiD60MfPpbZYHNcaNCW+EbfGvDsNc4b/+zU/9WJXSJ4/bOd+vzr+Prlx/P6t4f8
S2DEvEuyDXo6Z/+VEvCvPZr4ue83ZYAA0nGYv1mChIPvNmWLw7u17tcsscb74f1vbMoE2/90Ygcm
tT6NwdbvgVRfwbrfn9jj3lRj2dby5ISd8zxPpkVcjICgaC35KooomlXOWh1t4TUCynUz0s2G5T/B
U9oPRtfcWNjIjBcg79m5cvIWLY0i2sg36oYCf2jN+VmO5vjSZ0jI+2im8q9ng5PT6HJwrfu0D9D2
lON+mGZxGWQHqnYMx1t4Z/DHXK1kG8uWFmNgQ0d0lwBvOThtCny1zRDXOPXc70Fs1NWmjjl6opCp
VuP2LNWdObP97GJF6PvBM8UyBCpLdWSSxKxu8jnLvjTknWLxscaC3OtC3YZAsGBXMrTQAwbQMzAx
lWTOVTW3JtlSYlD1nqqaf5WdVRvHwYXD2cRWM19FzMHSABWkIrGeFwiVM1ywqVJyF/Ienm5176Fy
uCxpNt42dI3hAOR9gH+YdBOmh+M+hb9yWHesBpFkBXon4YR5Rx8iI3LFbFVfYzUynvq67p2FlnKo
V31zCIWVDPsiRGLu7MmBzIA+tYm+MLlj8lHqfla66iydpSiFTwaOdmV2osL4V0dNTNY0dV/JBCD5
pgPravgl8sLCxun6XSzmWkk4qnNGw9cLt7QWWo/oy4gajQMKtKQBSIYNP1uLUyhWYtZQjFSim6hC
eknsWTOMbPkdnYY44MRmOxXYsEmE10Yb52HQmN24Xjj4ViCCWeSRA2rAZg1TPx+PfY+XWj+LuUh7
2W7arkOYUNBpNqZOvERhDFrtI8eguWy/9BPYWtrh2bLk4f0/C95/teA5tv2nCoBLXH359X+uuvy1
/PKDAuDbA38/mohfWN6gdBPygiXz3R71W5vSEb/Q3DAZmIBGofPwwxpoCMhcK6SIhfJHVSXMMP09
Soa//hvrHzC2H9c/E0GnK3UWZMYF2HBWMsv361/TRkNbeKTyaugbUc3E1YOXwaeF1+iBWTCsl6kY
xxO9RzS/Q/2SR5Z2pU+kGVQDkbTFEmdB3ZnFvTcWJSMr/Zn1MAK1mzcppdvkBsugyasWZp9vEru7
gwA0gRJwznU+ZhtDibtUTe2rJ4sTl/yJEhZ0LDE0PdQqf5hIEMlHpDnj6kfXh+TMCAqBtFOjEyir
ZqNrLpZpi2wO7nm8rfqdLTomeO30uipxuB0YcJgsZG2ffO3ylAMJWq8tVMSzI9V+orUDQ7n86mVE
aovxgiMcy3Yy7GDNnohUu4MFcs3ABed9qsErTV45NlVBRUy01WdUjeINMfNLM3e7KmfW2xax/BA2
q4fZhdam0+WooMNsSs09i16+ZGP+6sCh2+mYR/U2O62fQE/Zj888/wqTGVIw8/6dzIm7lwVLwbBO
e8ZpfIzkdHFLPNsuk9yrNvfeOPJ4exGbBxit1xmi/qtlxX1rU8cHo+uwT5KjEUNmVZl6tOP5MtXm
SyyzI6CH17ZJX+HonZ1YIny0zW5r8oYwy2M7ne9MJHC7Wfa7xqthOprZkcEzVhzyFhiXAKgyKj4o
I8Zzzfil33DuibdJ5vX+oI0VmDgK0EhbP8u4eB3EzGkQDsCmpwT01+eqTX6AsO27qdPveoPOVbxc
C5eptzbq17VTaT7xIF9lzo9ZIjllmbrmmGwdaEHbNBx5hxVbKw1mjAO9nTPmk1qAqZepV4JdPfbM
5aa1Uuyyy3NrNiFCEfWIrThQczn5Zdzis6iS1xKW1xYzNn3C5Xo0ohXz0SYs985LovTPbiNvPTw5
vj2h+zD6A5709sAO/7g01gGIOhKJVh4ihlI0oV1m/T12BoJ5rgFE46Wms0ePVMij53AlqKXv0fcW
clN3+nMZiTdPTsBTVUvqdpQfhTM+Nu3waKr8a4Ee1CdajyjNQj3KkCzqLOnrHZpJEt1sjfQGkST+
++cuSvuMDPulasp0B/nsXFums+vXx/E+wYozHZ2k/QLZdD6AV4e4LNQZeEv9iQ6252PgmoNWC8d7
CUg9yFUU+mhTCHomj+aA6nM8khs/wlSy3Ss1ahgd4jnfMj3DGI4GkFB4NisU0J1vaLl8w7b8aR5b
+0a48Oe4aqoEpQvm8joNvKKRgZMt02voVBhAaOuR+pOaTfmcleFzoTSOQ4vZecmmIAlIxeHZLLNP
rZxHP1M5Ggnqe4zzQd3PmKpNhS+/hVjF9ALSytGt+hT6CXQdLb4rKzLaUEo+VxrNZDi2Fg1T61WV
c/tWlsbAXZnG2xzgkevMAIAWz94VSTEg7K3CO4QaOFNKLv8lNd4qfJfw/wr0RSNCcWWANXDQVPIq
OPoxu6E+o/GigAjfYugECmJw0c2Z8+Jo9nkwmukqHNuv2tRem3b2Lbb4P7L21ir1h9bSmrqLLRWM
JPJ452fqFVnR5kDZUB1MZOyIaZp+FeWeE6tB/inszXc1/R9YKdmU/u3ZPDY0iTPVJKT6JxU+p96h
tGenPETc6gF+oaORS0C4jFT+4plWz+5P72sN4HJ4Mh1Lwvvu9d08bXIcJdOwrg5Gn72SZ0PzmuU4
FROaI5Jiqiv+pO/+/N39qIbD8rr6kV0DQZwLOIXfeU3fPWckSy926ThzELViJsXjY6W4sTW4FJNG
/Pv6fokQuG47Vrc/f+p/IxO+P7cHNnFFOQrnZxQfjLxpIUOqPHSYO4O0Kty7ObSJSOr0a1Sg2UH3
1NvUKcKiJhKD07HjvvVQrNDtf4vRb0flcj1EmB4Z2B88Ii18xjFbw52uJ5vlG9hl7ZNUAzInPUFn
gFA+XlQRPetWDHVPmeeBOthXVeXtLauqP0aWZfumy/Lw5+/0Dy4hadIJZfgqdMv42chh5IlXVIaJ
PtDodmal3+neclcsbfMXn6j10/nu/dtE0riWVsgSGQr8+G16k8A64a7XqkdeCL2ju1mAX9ZzFuES
zXIAV/HUR6K4z8f5zun14h7tBbmeS/S1GVmX11IlhVdCMIK6jjTSwrxpeNQ8+yzbcR+7LPdWnRSc
u0h1bJSBrtcy5n0RGTW80pnISb3tLmWmnlXLtj8YiXlE9lhwguw5I5XJ1zBByVZmOd+icqu90tKv
YbU8u9GwW3paK6qWB4CjB1jpCaic5T1X5BoNT+4bw3LnzKR1cQ4QO2x2n1qYY74jqLH+/Av7gxUG
jOdqByeSHbHqT/f84mhVYxJkcFgmePGUE4qVjSOgDZtXHv78udZG+M93vaWzT6GtcMiBWP/9uzuw
NWbwFuZcQqAeL5hXj0X1Vwvm+53003NA2TdMc/0vY4OfngPvbdbnul4eKm+sd12iIMWFy9u60iN2
mfc9+VyZYR48zThPoRdvnTI/air8AHHks2sDwjMQi6KOSeWBKRGbrMfqVM/FiQ7318WeSAQNcZDk
0gaUhE5nMxBUcpMn9hap65NLR3ljI0W5MmcElDnhBAwHJd5o9Ik7ozXijfQaY8+BGw2YkXy1Si7B
JslOo8owrGNXIJ+KAhU4jrIwspc0H/1R7y9VacRbBLrXf/Gd/MEdy3cBHRQchI7iwvjxS1kHzqqa
i/Igcg4KY1wkfsJEHRJNxnuO+QQIHUvRirrnwqKHGXYtUcyiuMUe8exiTIF4UmKmCZcJzbuomAno
L1Nay8DVaW6QQXxe+Vj+EFrnmFFIYLWsRDVsVvBA87NuTG9Lp28SJ3kAyEpV1fCGW03ts1h/ninE
oJTF9V7m0x7v6yWy7DWpj+vTrFn4OnvEzq7RGSnC3Nsb1vLs1e34Tcnzd7Zh9oz1FwMjzns/fUZT
1NDSmMbyMAHSpsSBJjvxckxGGmEd/cU3Aofh3++TFZrBsoaWwf23e7Ix5UzfeygPrdGVW2Gjd3bD
9BiyU3mC72epuCSXmQMSs/UeigsVYJSD7aYAHCoQk1UJgYCssgbPFW2FJO964ILu5y7Dog77LvdQ
hcYe1b4qKxnIunsr0uWicqZMzroZc5lFMnsNp7VKnQw/XfRTM+DAVpXhU65uxz51dz1f6fvxEueU
hHXFD0IaOmLv4BH1NO7qcOg3+dLHV4rgmPdDUFgqZGE9wUnlMD0mPQdJl1EXjl+OetYyPbZ9BPTd
JBRajoSpiTsySI5SUq0JHD1Ac2fEqihJC/4mHNcLsh7QNZhtt11vo05ZdF2mRxsrxya3Mo37CVZZ
3lAt6WF6Ug0GYqfmp1sa5U1qcYv1YXPjWeoNnlIwAUbHCpWcEibQvqcoxc3cfEnjkYgakzzQyjqM
JS61kehGmoiYFLmB+z4/ciimXcXOkkQrjZK7w576E3Fvn2KEAMdMWOeRkHNptLO/HozU0ib7Cdf2
Neqjc96bLwaa67/Yj+0/uL2pdSzLo7nKFbXCYr9fc9Fepg3N2OLQOfMbQo0LaYln6gs+PIvbeq2/
3o/aVe+JXe9R6b3f82Xc7+apmzbom95KOvgBjvp066Gsd8dWOkHeRySmGG659dQwH3IB42tMMlS8
ERmN2KWjN8KqvFPdYt9fIvbFfonhHbOW+4vDaFRjjUn7+XmUlFt6K2vf1pPBVxH6l9ylso44GCLE
iCWiYMiVq0lqeOzJQtogUrq0WAqQBOencRgupkXeT5XbaksGoAyaabku4okwq8JFeA+Lz6rmN7tb
6l2LZMDhdIC1wD6PbCIcModHiTJpreZ75/f99Z/h/18M/5HvCWqJ/zz8f1g9L38YkffbQ3/vsbm/
gGjU6bvZukAYwAX+W4vNlb/gGqagoIDBh7P+y29KQGn9grUGqQjZdbZpgCL6v+G/gTHH1S1uCeBF
BjOLv9NnA2rz01pNNJ5u6Xig8e9z3v/5JDMkBpGwaVJB83HI+/TAvNCFKKGKxQhodnbJQk6+Zere
e4kEMWnAaT4zDqyCEcGdG2CjEVyoifxgd/F8V9lG+QCiMPxEY58QtEVONRkai3WoW7RMG+g31nWy
Hs+crKyUPylsqkFPcxlpOMYieUOdH5+Z1nNezKE2Ifhp8mbbeEm0QCeeqfKYpOGNXca0/NoVkFg3
jjebu0zrzNuYjM67LA7NFfs4alu90eQR3yGJsXwFJfMHGRvx1ag6BM/VTMY8RJOa5YxAsaGQktG6
K69YNfVyq/Jm/KhjZfOCpgj7X3kWASDZLFFTh0NJM8+tIbTxP87nb/ln5MrarZ9RP9O3Rx9wSHQK
161c9OJrwhd+sEJymRgHE7glliT8stgWK3BGLMuHetFWMiav7IOJ4u9DOenZBaEXknuVxLfTEJaP
dedWt31HLPw1wqvICkyItzidY0bBqAlyEaIjbJioLnHt3quM19WwebBOiTCEqCeBAXJQVc79kiz1
JxG57l2YU8mAEW11EYQYsrBJ51O1c1yosdbiXKm6qG8z0Xh3Foiu+CZF8Xro+Px2I6mxUH2TZr/E
8Rov4qGQiscCeLpVVg9k+7j3GucITimwWFGvW4Ch2JPYY4jTIhT7iggXedRyssnU4FS3WduM2sPC
MBouaCqOZscgnrSNwWRvNqzuwNim5z0LuZNl0nxm4tB8bMlE/IB4BYOtR+vLXgNDuy9CK1Ca9TGM
Oya53r3CJozG2vQe2KOie0WiY8TC39JjssCf0MDrwLpjlCRAhjTpV5egID9DmndT19KJdsOs46pV
aZkcQqfpl6thQMO1T8JBuzEIQ4FvB3tyK2GLlmTToAjpr2KLMfkmmurhwiDRym5iUDB3tasJuRF0
hp5KpC+nGF8JGFrc4YSGuN8SROz3OJEIOAtWKe23pJH32JH5PYKkge0ED2MNJoGSQkhJJlYWI9jx
gfQS/HzuLmrfU01COln9sX+PO8mbNfrEqDtCTyx+tZuSy+fFCSPtYZ5aWmRZeHKKYrxO1jSVmFiV
0CNfJaei8N7Sb7krxrcUlqjQnTJwGLg9WZJ46GQhwEVfs1vCNcVFX/NceqnnV80STc9JbySB5sXV
qUtJgOnYw9I1EwZXFnUw2dDCJcE6np4Ri0RI/tcsmXJNlalaZO3obWRR+/qaOwPoGphtRhYNNVpH
LE3JazjMoNIH2D3GEMy9Uteaq6dX1UBPdfbKS7W4N33ahQS1iw5vXqWOU5IOW4f5FK1l7OcEGe/p
xmlfsIhtGwwefhMue+XiJZkTQ2zorDtnwu0eCFUE/RRNa3y19YzSDizzABphgUd7O7n6RUiJ/qbl
KKx11A2RifFqzEP8KrUd7QgwAQxpldd6WXe/prNzhu0YfgRFMmEnaPKH0qa4TUdw1eBNMCjk3Xgn
hlDumjWyYUqwPJn2ck4aF2aKiaAnjrt8N4sMELDGowT9ALCabVUTVLR8rEKAjZCub5e6PfVTFvq1
EdOtJJZz34SQKFJb009tG063dpfDK+2qz6TzNnts/O42CedwRxwEAqHQ6sCJwlxbKoqZfBy1Y0qm
6PWcg2kenOjTGpAcRIKTT+YQR4Xiu6IwqdoPkJumg15E/RP9np4LY9L2Uau+Dq2d72cyr7Z9O4nH
URjhJ5lZzGXxKplXdmoWUI85ZVwNNqcFzImmdV0S+7nzvBYhSR0Rc1cPmXl0ocz7StOc/8/eeTRX
jpxZ9BehI5HwWzz/6H2RGwRZrII3CZMwv34OWN1SqzUzkvbadUQFydckkPmZe8+9G5okwBHC1ZSV
XXroHbvkqXAXDyKmQjRK8Ema7XyV9vdAMKLnQDm8sk4ZYfUbEihfvvqoIMXTm7Bc/tZ4Rbk3B5rp
KJX+vuz64FAvunlt2PC+BG1s7Ho42Zt6rJbrCtM8Xpqxxftc+ncW/3DVuZNxQyv97MWqFBsW9cM+
7kicRv1hTuEw9bl5dqYsvgzy0g+YkTmK3Lh08Da5pGoMFRbsrT2iUHUgMW20NMEHg99CP5eAlzYA
Jhw8yANYAr38bLQxQeNNDKnDGIznvhHdC09cpbbpMDYXwmpXi1d9x7BfXFsZy2sfsJU7FDwG9rgX
k+w207q0kZjfQt3ZBo59L/thsUX7QdoXc7gE+wAmzAjPWmu7pHQyJrE22axQDGM/f6rRst5DmvY/
EfDGuwYN3qWK5JsRgHFPq/gbMkhIRjPb7852nirbMcgW6/KNtHIdapNEpWVW0VPc2gcGrG+RO3z3
pXIOS233JJIuegNb4tus52DbF7jDPK99VyW4KG2JU55MOVoo2fyII09DZjfqLT7l7KglK7mNXDC+
Ql80bwuQvLu8G/O7ynSvq5jgdEZ8w65EVz6HEt4Inq6kHWG8g5MGz9xH+Iy7zyFLHllDUEpRXzCN
MVleaBKyyMPcsl0EvBishyvg07WYUf6mp6sLJ265XVJF6bvM80dDuuzPRiXeEumRNpL63o/WbO8H
bf6E4oZNM4V6ZnivFTLlrXJI5Jxy4Z2DOVouGzHYiBCBocX0AoiPzqjgI87OptlpwG9bP9bWMZvm
8mTpBqk2jqbMNZ9SYgouC575EHm5uTfbjlFD1icbwHOHVhfNue6nB3tJur25JBWbzZVkly2fBOvZ
m94a6gfG9nqTdgu/66gExM5qX8OhrXuiBbtyPw2Q11rD/x7F8hupftGrUI51gyEFGjD0XWX2PFfO
91KWJoCYgUVbkjYXTcVOblDyh1eOG+qCT6aeKiHKoGiAhnfj0W8QX3Z2Y8NjRb+pfTc5ULF496Yx
Q2kvxmwPrmG6kZUX3bZRfW75o9dFSwSmuE7mzt4QTcMjygYP0cyEn9DMzGuryZ6mvHHZqibDAauV
g2BFVvX9kKwxALSCngZK64JOtLnSLyH9u9vOXZ57Ij/XYlOZ1Q242pgIjIAur/6J2h5jV1mEiSFu
orG7WQrUbkkP2AMbYdaUb+xFcZZ10+PYDbeN2d/0RnVFtYZj1AVxXvSoauYZK0gEhG4DZDHBRVwk
GmZV6rCq8mznssp8/9ItFUJw0CpgiKEAMuZabmGr57/GOP9t/P6Nxo926181fv8MV1jbPr7w97YP
uALKBZKm2No4ju2uA/4/O8BYiVmoNG1Sa1Zt1x8WMAgKtgV3DtUXa4FVdvGHA0z+Zvur6Nu1AvOr
k/xP+j5p/UVfIdZGi+UVem/U5/SaK5T0T7PsAKZ1H0XKuLBtU98B1yp3i906p7JY8p3XDN1WLFre
W4WrD34No9vk0D35JukhRMyOjzN9GxwXwCam6n3GEUI7IRSCagOwElghvpodIWP3MUsCm+UzjBfY
8LZdPY9DfjuSPYtaKCb3M2cgYroIiUGTMDQrV1CdnQNGUXYhH/oKv07TSI/VagxkfNTdI6Qpamyv
t7fz0BafwgDl5FtP7KF+Wk2vQi8a7uZgpsgE/nhQo2NXIe6f8j7NluGMqx+So5cweJzwcB20taCO
LfBpzaPrncp4gkSTLT1sP5IO+m7g9Mjrxd3G/DqvW9eQEyGSc7TVE71R6E2KFSMZK/NxIc1vJxqb
MstRzqVo/SOInPtGwI21GE9dlbl5UUVTyRiSdIfYh82SJwATlfKjfS+acsMDU+/8ChK9inOkI1T4
QCLBiZN2cbH0dr73HMMD55W5m6impxtsr9lPMkbyPlXQclF30dnkxfKgCDzZjnPyTNsqn9CruKfJ
9vRrZdb4xTpFSvNs1dF10864qYoa4iAKfvCd4kJXkbU8VK2V58MuHWvf+J4Xk8k0nDwyY0EH3WWU
5VXdLRs87+TBGnav+rB3MvLbrMq/DmIyWjHrKrSwLahRJot4Bo4M+jDllRXFGKAo72Yqq/7eYLnF
LZIa0LtDf+ksjeYgdS4BmAsObkqxnZEvdLEwDThgs8HOr40Z8pbBEHWa4IJAA1rdr/XvZtj8lzeW
b9ThlG1++Wa9qOpdXLSro7Zdvty1QVenq9m2pVDNxrsIJeShUrXvxTfI8rQe90GEeHc52NTPa834
ZdsZxerhMfS8GnpwfBVlAE3hy+wjfvf+5L+sQGNKbpraY4PGJWSuhiGyhac7GOzMtOcvRxGYEtxF
+Wo0gjWG58gYVv8R2HnjOflyJckvh1LvYlbKv3xLVaDoU2IFBEnJ6L4qEuyXnCS4nTIg78/RLw9U
NktzU67WqEWPrgZQvzqmBihdVUgsXIWZAksVwTbGLmWeGW/w3c8P7Zf7ylqNWPmXJ8tZ7VlqNWoV
q2VLreYtd7Vx9RpDl/vl7eIDQHMS3QpzxPo1rSawdLWDuV1bPcMSoDnzvvxi9pd3DEdMC30YQ1my
Wsv8xsNlhirRw1u9ms9Ih+6JKFwtaURG4U5jTYVTzfwCfK72NZSL1a1aLW0e3rbE1M5NkOn4Mfoy
vn154NRqh/s65f97If6rC9FiHf7/XYiP2KB+dN2PH38WGlq/vur329A3yWBDO4BX6etS+/0mDAQ2
acdC54w9Cm3Dao36YwTq/obAEJO0LdFyrJPTv12Flv0bF+SKdSSszF8vyv/kKrS9f1rFywDOKtsu
1vECSDo39Z+vQm9uLSMZnepkYL01iQhiJJLpXWSMo8QSy+CBC8qT42W/humWnWKDswbserQZR1Xa
KauIqCt3zHFNgpdslx008bwuQ8RtHLtQoccWbFjsTt84r9Btz5ZjvRPeYp7kGvg7BA5zrjUE2Iu8
z6FqiAW2SKp36Ji2mJnVxlzjg4nGHQ6zFoJ5p0W68BJM3d5hTEM0lY9nKIPjZjfKf6/arjwNHIzE
tbv7ofO8rejRBuksjW/MNdS4mtPiUSZ4ZNc+D+8KroT6W2IO6iC1sZwh8K7TC+m6H3DtSE2evhKU
S9hDVzWpIU951vvYvxdxP4yt3FaFd6cHM7gSGVwbvwTtWiQdGb60dcfFG/Q2T2k+oky0h5aT+Dim
NoQZgp7rpvZObSWrvWtwEy60QTeVF5zjimi6espvoSFTjUeSvc48+rsC9F845Mp5aIUFDkLZYoMz
xL4Msqk7Dd1iHCNjYXaYJ8aZhTDZD1KB6oPctu0y8pnUV6q18g2QlRjMH82U3kKSX3oZR6VzACBR
7qWyHL5rt9w1WnZXXmrQYw3y0V3DtGfGz7tuzJi7enl3t+Q0KLg7iaEb6mlrNERy2ynh3AP1fFPN
b6JMu4PZ0IYOGioTxV/0rP203nMAup8wEvOZdbnMrmLsTWyO1lzwaSJKzF8jLVJm7Efa1XavXIZo
s8AV5zuEA1E9kK42t4QRtdX4E4NpsF9WFA6zK/JUeW/sO5sNGDiRrHlKMOE8QUOc3w10LyhMFkdc
GTU4cd9YqRegRMlhD8j2bmJmyZApwJOvYenRGpturQHqxWg+JdOaqY7iSB39oc7vplohqoeNeSPL
NriwVUp7j1IdLFzKCNY7DgZZTfsWPBRxXlzc+WZZg92Za+yzr6z3ZWqtfbIGwMuvLHi1xsITbc/Q
aQnIimf7IKpNIQH4WCMF6TZTsbelLU/DSS7lrWEgJ8KDFCZDpa5aV77XhfKiS2UVU3LRmMWLm7be
fVk7pGv5pnHq0sGO5KEA9ZN7oSZmL/hONpRCWBzNC5fl1N12g/TL78iXaLntCjWe3w9PTjNZq+g/
YVAAqOaRGET2ie1AdHZRBeex9mQZBlEHv7xJ3Oa+IRQnG9cEmfjY2BQzT7IY7XzaOtjz+mRbobj3
zjDj/c6AoJpJQdXh8nsvdbOQOZexS9hBmRevSwIWZiMgmFwrgui9F+oMqdpd58zmXUUpGX1mERJH
QlKDkBOOG9E2kBLRtfPkOjku9nJAZUCeIbGQmlTnUPRB9uEZ0Wwc/UqL+uTUxWiEIPmHfKtxcJDD
RmtsX424l5/LuXHecxM1XFhDiY9Bt/RCh5UiebrqPfuT6XufH5iiw3pE9sNoWBtpQMXG3iHYVU7O
j1yKuIVjOgnz0QIwWzJeL1jgi7FJD5x9/MQ+B2kZQi2ATQMWOrNYyAZVfeNhFavdzUzxYvUXeTE6
YlsTeBHG3uTFO0FQzw0o6Gnv2CxWBBmChNc7/I43rhnNj8Xoywvq9o7Il7olyH0pgxFhp+VeVYGt
TnlKTpI9ORGxiORwol3CsDGYMjnAGvcPddLmt5UsLpcYrXzYmk4NN2Fl7gMB2tdjbycsqnxvZTim
ILyGagAnmblydZscMIBl67tKmWnGbrprSbY39oIQ9wfy/LBHShyDG2skEsc1qgrR81Df+9pjl+uy
fnKySDKRsoKLmUzqsIBfsM0nO0YGxNwsXJYBcFfZLfN3NasP7qj2mm0jYW6EP29Szf4plEKJh3gx
o/0kMv8JkF53ZwNm5HKoCujXXndT975BgTiLs65E9H2hZUXeZ247Dz03R2d0LPlW33LPTLdAzP1X
baqpDvtINsfMUdOFt3jLFdIcP4wVlIlmnDPGWxbTTVXraxtCAsMOG5G2wG6K492kVtWWvcsYat0i
dsO6i2C8K6rmafHq/jS7eiBsuYJmp0sHjoPJJmjpoKCONCo3HjuobNtO0r9ILY74ACjzlv1iFaJ0
mcj+tZ1QmqzmYvBft5A44TThB9jZWYDZkf+BfdOhdw/N0U44Ghf7m2WplrvQCZp37cv+il7H/MFC
od47PcjPnGCGo9sp68WY+HkyqOMtMV/EGKRM3tqqL65zsiqfB97DK+bc7a2D7/sS/Wi1YZ6WXTKa
TA80ivqaIFKiWJEWH4tFvynfTi9nO0leIvYV11FkBnyTzqUSKBdswD5surq0xHU3wWrdpLz5t07m
TQcc5e078kE81y4JpMx079B9ToSElL57KplDwv9dlev0rh9jF6uwmUoB+KoWJ/LNXtB5kLFWMZYu
GOKGBr4sTBU5zClhGt+mKhI7u42bKydNxYVldBANuP2xnJHUsLWZEiO9MfsnQw69D8guZn1me9Mu
MFgmdnpyaSURk26Yqc/pSiNEQFb6aFpJHnfNmO8mRn+xfF7qllhUAkycdzkx3Jpsxo6hJzJOgrbN
ibGAUTYn3oPVZn7MlReXaZw8du7cpP/1Ev34d7xEVNLy/41gegH6TKn5D9X9r6/5vbo3V1ooQUCe
ix2IkdJq1vlj1mWa/BOF+t8HWn8fdQmEtn8DsK+JzX/MusRKZ0fRKbAACc9Hr/YfeIn+otoUiCWE
iZHIWVWV7EDpZf5c3kfDaDJAVeP1UH7GXcHQ+ONP3c7/Ijv/S37PP/2Avwiz28kqymbiB/iZC/Wa
oUzwnurrNNgkv8eE/59Cvi8145/kofQagO7hRFgWZ5zt/FWuMZudWThQEa8yp5hFhjHfYPbnziQt
Sarit+6LFpKwFOrFQfzCidSoOIGLCIs0tvKz/jXhiAc7QVF5gCcqDii7hx8pIVppeYkztDPsC+EC
uSy6gLCfRz8T84VrG3X0OKt+n8nUOXekNt5myLVTRhmRqrg3sd+EvtViTpDaxesD4d4KekgSpUry
BxWwWGnx2FTaq7d8CKzhKR71bl1Dn1uzSZ/mqSAIMVIswBYNBW/PtVNY5YXHYGkLVYkgOpOd+hsp
K27I0IQikBlauxGeY1s3tuE1y0XWB4nxMArgbNXO0jFOffQd9CtTRDJGSy3+36nAv3VqMO7+F1OB
6b37hzPj11f8MR+3fnMEFzNRB+DOvFXH9LczQ9D7W1J6PO2MwhkL/HkqYONUlEzN8SbaWC/+dmhI
5zeAatgkbI6NX8ji/+DQ4ID4izIK6apj44n0JOMHiia5+jH+NCFnrWRo4pPEaVSyfdGG7YUU9999
UmmviSFXu8Qw2e6hAb/3Rv+q6xr9zdWZeiDc/EGJtjsPBArAJltro3owTnNkudFB11lyS7NivA8e
CUmBWwt1tP0IoxZ9XdzdVp4zW5RoaU5DYbAG9E5kt/ryGueYqJ+6QkmCdBiJ1tYBFC44CL+BuZBt
BB7cCdxjoPvSDqMoz+z9ssSCXWgztq16Kvyqh1HgVUiFzkA+XchpMgr6nZcIu9uTKC2bc29zPbM2
hCPGqIHs3Jl5JOpa8+zVsyQXNe5otxZsRyQt2NEEJ0R6s3MC4eEQS5Sjkc8eaSyMQaN4zbXaJrVT
v2dV5H/GRIR620WiH1KAoGqhMQ12azGMAAmQWs9H6A45It0LX1jLSn4NKLQzk8XvCFG822uSsvRu
qTGjbP06O5YxZpCpSgnCKiqrJ2Ro8oGY+s7rrB2I9lacgG9LH2JCfPljDdmVYs93zOT4nNUpvOZ+
BO5SBrCaxxjglyrj5IUQUBqJmSgLz5+uaru9SMZheOnisgLL2t1aBELCWNYBIrLY/c7RMpJLOhLa
jE4CWip+MOsUT/nzpMFGzzBJz75vf8RgQXdWlA8Piz9w7CFnOtD5P+NeqEPWlOOh80C1+LI6MLG6
10v6DBfnZw017mLpajq4PL6mGfQ25dC/1mV3LnVdHfM+Jak2tbaEB8iwA3hx0bBz2LeYGJO4rMNc
5s8NByKmf6Pe5aX+4aaVe1W6S3Q7BrUbdmIi4HZY5ehQlXOWkAdb21/h0jcSes5Wa00YsomNlAVM
chkNRXvl96PccfCKk1enKbFlixMORsycag0YSQepD6V20g8/UdN5Qrm3a5RjsA+aib3P4h+RFdU3
jtE/sOKeHkhiKLivONHBdKXHKnfdkFwyN7Tqmd6ocojyYUl14lxI9m0rgz3EQJa7iREctDv+qJ28
PKH3AtrC2RGiyE4J0JrSj5pR2UY7VbmL4xYW3BoMXNcWoVMVwWzOYgBrFrogqqrjNpHTo+lUImyL
/NkoohOkYxLzOqTaTm+8ODOoHiufsnOiMAEbeEV/WoPTvpGYxKYCJXtOh0/9qyA/IxnLL+EVDxeu
2/PGAy1VWws4MzZWF2eU9uGwQBv2RUxihGYFPOMxJDVJDPcIDUfvobBzZuhCltWKWEhXsqy7Rxfi
7yIGhah9iiGjEqYv6IVJpHua1RJVOgiADQZZfhoPVg6kDWDJUChrIyKtb3HjmfD8eSziQBNwQbDc
/KkaDtVd7NnzeejTClfbOI/BoefRIiRudsW0UXxaUrm6sf9pKkXQUjxGyEOnYUh+MtUPeNfGQKFZ
EqoZr3EFdGQT87Swa7KTZW9qgsKTKihxNpMgkiiDkHvJLkLlCKPnzD14Sc0pMaHBrwXSGgcJTQge
MQ5Fo6xdFCzFAVlBGkp/+TaZdvBMwvl0XWQGmWb5i1xSMsSLvAZDjuDNUPZ1JmS+bQuZXVRG+hl1
frtNZZM+l21W1CEBs+mVZDcFh2pYrO0C+fwWneeTKsjOCQPSNi8bu6jPZtBjqLT0JZjC5p4603jI
7c57l6WTsgolY5F5Qpthh054jcdJyl1UV9MebZS4combgXHeI47q+55kj6TG6ZlW+xoeJ6NQ3lpc
b+5duWhrHykHKKUqEgoVDTEYHXo6d8fRJGKDVLtlvUsWP8R4V92N1vxaDWj5bV0G31vZ3Xm0TiPY
LaKZLb//5s4ZxgnBFk5a+kQ8hr/NUU5azGSaHh+XTfdt9MYFdKRk7zO83VZiAae/5gDPsY9YzTY5
D/z5Oh39/GYxhL6a04Ccn3nwsDFMMpw6dlfakyQv2xKKeWBPtHXS39DQD2FjtofZiLEiWf1VMHBq
YV+iToV4shH9VJ2I3HBCdyRNKDbH+8EHTJ37KGdrmzko/2/BUU3TwZhVcGqFjhCgTYy+3aD8Pjc1
tBMDV9JgGiTHAfhF8oXNfa2CCSZOM0jwPkYLVsjBtuvVCZJXjDyl+Tkp76lMvXq34Jbbi66Buz1D
ADVsFq9JNQE3xtZ8NnL1iVzsClXGcGESogkOexVnSa+6ocsQl6Rk17tKzNl+THtxWlBrHw36oFA1
EDpAFKYbP2YoT3wJjMUcJrAsc8475b4tCyKjitkAQ4/+TdZ5fuE0EbQn6IlhZI0zbq3MvOQZ6Ijv
tpPNmOc/B7cI9lOzvMUN3zVfkJ8x8HeiK5geEZLDjKOfPPgPEgVGCOxMIKJcRpsEyeP1aPuayx3C
Gnkjr7Xp/ESY9cPu02JfOBQMerJfynZIIHh26rnw+VZLa4NMHqb+ZzvYmGE6+AQ2h2jodWNyS8xc
dhfIujkJXy6XOocLMHr521BGYsthCkAfxPEL2a9cGL31kKYA2HTMGjCbgA8Mblp8SCCemxI/82kg
ZmGfaY+cbpJm9hhPykssTGQDzIu90db80SUEtGu0EeEY8BnGJM/B3Sv/uRNyuc1B0/ALZVxM9+UN
U8UvrOHja6r+V177vEf7WPmPynP4Wkuw5RyiE8DNcYPBI74bgDXfOn2UvUJ+f3Bcd9zURXxty7o7
WoBkwEonWYPhNuIXjQTafkLMO24mBwnOTFiVvUSuZA7jxStNc5y3i1qZkq5GJx7XEo3qVKFE5e8c
ysasb7S59EcB9OvoTY7/NuadeB3E9D1rov5mEZYBPFYn+pg1vXXjlK5GK55N1ZqqgIyCLAS89RoF
BP4XnghR3is/cO7xG3diw6lpUGLIRm4coP4/u9bymbt1WczfFBtzHc5e6x6axnR4ZSqU6ke0YGBM
B8k1T8DMA3yEYcNG/pIo4+xbRw7IB0DPczEmEYlVNax1FVufALEd1Kqp/G4SdEkiAATkPDSA+52a
kSErSM0EgN7kzNN3UfjFtqmH7mEZW3WKODyvYJoVB9i+t4tbXUQoqbyt5jqYjphdMh5nV3ufUeyV
m0R23k3QO+kLERX2lTmkzrYtx2LnIADAhdcsaB4V0uu6t+r71rKJ/J75VVxPufSRJEe1E3p9M8Tb
pfWJI2C8P99UflocYrPN9pE39vt1sL1r+FxMVV3jkDF0LQ845tIXTrP8hStu+FaMk3igi4yOIvPS
k3BGKt5IuWdVaTZJKf5bIN6AQp5jSU7ChTZmtgFL0p4xavJCJGLMdw0r9TOTe81gYDLzcLKrZutq
cHxsz9u7nsimF+Evw6eD+ezodzW4uCzrb+w4aZ9qy2lz3r8aMJMFPi4vHehoVFc4Btu+rDPah258
jJH7IGp3bDJ7l6Cx8BkWzax3acb7cMEutWSzFBXu0xj5i/stzhEybrU/cbP6gx3wIgI0CueW0Oqd
ndsu8+Q8edXeCNOx9oaHYqlmJsNJZVyhmUlfWZpVe3aKBMWWy1QgjK/ENvOz2A9tm0zMsCvH8kVE
U3THKBeVSsnxCtnlYSypjVGnDh9VWdXQ8DwQEf0SX7QVJWlR6VVQUuryET8XplPhycPol/llVndq
P5dsUOpYFZvGWAqcCm3j7EdAs3d4Rtp26yxoYzL8XDudmcNlWS1DaMusOg7eFN/Kxorme9/L2vpm
ihMkB0E8CeXmBLi5kmKhREk8E2c6DFI23SflZoqeNcw9NdoPNbGueccxNiMVaTvQgAnBniP42OWi
mGxjgzrG3BVLU7XQqBLOUWz6UHo71zr2CXG0RP6CcljGuPGOEBgb8yNw/WgrGLTHl8QPAy7mEW4z
7PHxSNoZ7FwkIh7L6IQs5EvdG81xANN3P6meXsBUxmFxiOHT/UwCyNg2p5Zncjv0VnrZZKQiR3Lw
fpbkWH0X1aorb1NU3Qd2uo9dHkTpq2ni8SntYESM667O8mVZEcC+/wPBSnx0YfkaiEYSY6NYpj3D
4xM7RjcLySYdkQodO4x3QWF9MbIoCgv649prxKHm254Xqfq7pkmbb8lkl/fjaDpgbtNxIwmP2zqJ
CWvQTEprF+eYPKEjUh2ovEP0CiO/Bdd1bduK5R+f8amjitwh8A82S2Vmu5i7juJczbtJtv1uKLwT
kmi9rWnc75EQBfs2F/LdIZjrSFJ2ExJkq+AJEuviwes8pLGlt23trFllpcuft0vGjyIw9KGQ9o01
JcEncY03mk+CRkhI1PNyPiqzIN5kGOJLsCD+FCIsWD0Xrto3weTsFMp98B1A2kIzS5PdGJXJDot/
Qjdi5G9I2xpCcL3yaKQEiBgjN0k1uuSp+AViUUMY88bOLGtfRzaz78Azbnprme+bkRhVHD1XU47k
3CGPsKUCN4od0anJj6Zx7asoSlMOWhUfo9rg3e04+IcmwwBAOu7SFmSzosPj0hnnO/Z3wbWe4nyH
pcU95m5KcjRRbqHoaliGwrz1/ZL0xK6bCD5v4ncyPbJtVZOZQWGn/OucrLING4V8ZxaRHWYQL1+/
9mPW2FV4fNKkfDWa7lVZqHoS1mi2M5kCVLX+FBMXqw8V6TSXEK5NGs919dKDda8AM84wM0N4qe7W
XYp3CPrJTvPXCmU1fWt8moiY8OpFfRJ98K3LEB2yHBb1jpDpHB+TZe1g9JFhkQaEeqcde8tuIiw5
Jr2WmtkUmzVHt9i1kjsvJpHxsmbTytPSeQdT5N5GtmxkijjOb5k/CLEd7Gnwd7oR+rrrqbczwRJa
reOfye+aU6BUsVtGvRyxyIkfY0WLlvWZPpZ2P2xHQ8m7rEeFljft9z6Z+rNXpiw9/dw7MwzfJsnc
IIByFRewAa7EKzWKgiTex6n6oF+jFJsrTLX2kpWnamg0HD3YGi9o8LuQec+VhanumVLqMTWU2nht
710kLg4+NS0UjnVyikicQo0+GO220sNbYCpwUrNFUrx8rgyOvEwTb9e4rb8ZHct/IRevDNmG4QMT
vmYZGjmPS507mMFyeVHNyWVqVK994wGF75KH1iVXlJN0P85UR1XcVA9JLV9Z8RVI0Cv7s3OKditi
qCGNUT5Pnm/9bJoSEWFc+W4PJnCk+J6aAVODW977c4/ys44zc9s3fvSmxYAxYNIaIE8wj/eKFCqc
JX6E6YEBxLh3OjgFFP+oyu1icg75YAX3FQcWtnvLYWuc6cgbUNUnvcGbUO5ckRPHhbRsXNJ4otWJ
tvypGu8qx0p9o122XqEJFjSUS06elSuXotppH3/wjqyB5loCUD7xH/wTAL+fMpb3dlZzePhpcg4a
kZ9nh8vVtMbvUd4gqIGKD/jbXYX7XkYMUTGdl9TLedXN55YraVOYfQPwd50FNhXK74AwKM908UM4
PVUeusAVC2Bv4k5yJLhTq8cjCZNE5qg38nPOYETY4qUNBojYuIoCLEpLAfI2U965MXW/J9zA23m5
W5wbh/GfCkS3IQSZiCW6uE1kKxIK9F2QdZ9oVXjio9nBG1fdKXtl7Zezd6rsXIae0ScHehcGiEtp
3CDhfUHE2V30kQH0sHVhgBQW6dmiiXdpXZrHKaM5a52hO1V44plc9DXrP+cT/0xwNxiCMVw0ppuk
nt/yGGuW7Gdrj1ACoFtvfUSONh9G38m37oQ9DV5MPf5wOk8/cPbJ0HWdduMJNZxbxTCKVFZUUoZ9
VZDIzZwlTaFHizw/Bm51ZfcFYaCLZQNQSscA6xdcFVT5IsnPivvRDJZ6n6dz8w6BsX5dgS0EV4GY
/o44GRmPOefGe+2W7Y0nCuOYceG1IZTQ6ejnWYtQlRaJFViWbKc0xoFA6q5VzvMHdRavVkxeFylm
/k09WhFZi8nw3Ujdnzj05iZkWdGdFWPou2VCOOyk3lhtmlSMqHWc4VbKxF6uV/xKE45eWR+Ygpbo
qnq2sMtKhVpZ3R6OuHTaNlhz0d2Az94TpgPgTETGtQn8AvA0l8ERXOTjHDtPVAjOg4pi8jLV3B95
D/Bbth1mlsB/Hn1SQZqkkg+xwIPRJdaNb3bRezkBDMvKyAdiLBEiFTTpxsUoKWouWdt3oep1ckEN
0U97wppqqHSpO5ztivMndHvo3CTZw51gSFQk4cgsjJqmBHlc0dxQ3o11Q5CQW7fPbWOrCxTRPmFD
tReIcAAtfpibDPQX58KrW0MHvsayIR4JszXdrU9qwcsANSXkNY4YGjGgZvVfkRBoDQ3JWTw9CvnM
2EMrqNLLpWmadsuFRcZlO8RUTDOQEFP2LKTafq2EOGVey9z13kAqQ9LMh6w/Nj7ZySQVKYpWHzRn
GBuFhkBkTQ/O0PQMnwSGEpRgwucvYQTPxZc/MYmzeFvFEQJfZmrz/ZzDSdlYvGi7RU3sxr2OxnuS
XNGUoGWz1VbzEwJ0tWNFcDcblPVL54pzk7ts0pqBGKQ0UndTrOVLtqrWt5jPIU63jnnbqZqQXVzL
/n3ntNynnGX1bbEY+sWw0+FskQQ9hATA+FftbPQveWOIa0L45oNswIfQvHbWHXok7z5AGYSdB8z1
hWEk8mMu0vzcd76G/bySLCY58JbWFcdqWDp+JakZE/ycDrrwzf+wd17LdSNZun4idCDhcXm246YV
fYm6QVAOHkgkbOLpz5dk1YxIzVDT9x3R3dUyRQCJxMplfhPOSOjtUI2F0u0qRDqu6PAb++VYuRUa
WY720S2ffd50XeB2qtIC/df+GvVaUAUM9p09stDLvb2G6VkBcmoLxln/rPAdfUpET6K2BoAO6HQo
BFnghW/SIu/+GgO/PcwWpy5CsxxmbKkdxU6+t9O+OJEW9MwNrdFzlSzh6TTbw14CnbiQAo1/Mnth
X7TokjwMRTPgmLfk9Q4isLcNFI6Mbj5YN7Ls5BV6ONGxzkS676dVniAS6G1dieEEku7zcBkh3/SZ
7q3FITbLe5v87kK13XwYB7J/2pkhXRoru4X5OG2jOMW4i1kGFhJ9fTkO8TdrEuDJRJ0cg8wfUMtd
xSU6QP7WLVDPyTv3tM1EdI3Y4nI6a386C6wQ3ZogqXYeA1k2TYwhXTCosz6Lx0tLheUFgsdfkZoV
+ylBk6yI9HOqa9xnPSzAk6igrSiSml6Z0o9WjkFOiJX4XjrAXiw2+kk24T85QRI4LfuWnk1bNtqh
0bbuMncRO+CEwLR9VFgse1VPeeXpLaXCesQWGymhUMB2isKWPrCIq2rX+M5U3S4+iuQ647ApfMO3
BB5YXlghfAWf8Q09VngSus0OAhbrJm7XK8Rj+X07uendRX+ah4Y+8FQ+xr3z2U0J1sCs9jmqLzs6
Jc9xA9AsThl4zKiX73oLWeAGnaiDI0rvOHs1ovPF7RpJSgXPR18eBaRNijuLm+VgrIruL9l3xTXq
+2BJnSOJ1XAyrd70xVoYgziu9dkF2XCwVzLkBXWXEzlxUMN4fK7joruZx+4GUnqlN3YbcbQLUwhm
lfUJKLPGGQD9ga6xnQsk8b4zsx4vX6ynFfEfpcAV/RUPxcRhhpKW1svFJOWCpmb313/G1v+nsbUH
xfQXeMdv1rkPw3P2Zmr9+i/8F9IF91vfjmh+/aO+8V9TawEIJkAN0AcOE0MBZTT9D9QFzQ6jFh79
wudyQ/TCbTAXUK98A3H5t/RyX2TB3uBCALa4toser5lUB+47DAqgjpw8KtKXMWPFlUbGLLU+1MEM
erP23FO8pUqou2kqzxnLIJCgNcRS4LrXumvUUXVza3iMiByNY7yH273cZlr710TZHrxwizNAgnW7
O9sYBh3rOvCSGeaOXhDFHpEMj70HMqW4pjNRY9gVpPPEIWxXifUprplRnEGxodMIyle00U9Xhjof
jzPiKMt0mob4HCSnSYjCHHqkUTfdyYlFvrMaQLV76WWOt0+LGY9J1hKkR1SSlNlclmNeMiNMaweA
W4oRJbo6tYcE+VzlV0ldZ7TxCGTbGT3++6Z2cDfH+vzIQyEmiv7vV1S+c+AtHgkCruAFgGb/aljo
Uq4QOg/AaMbnWNj5RvX4MNHUpLsYgHHfxi34FCw9lxXa6FkBY9jHtWgtGf+grWpP3blDkoywNwYC
y1WWlsh7Lzhu6V0JbkXfWVqMKIHbaVmYSYv0nfDEyQ0ZdXpVDxd2mggDumOAXi63QWXn6lLiHAzU
nyPXQeTt9D8R4f8UEXwkdj6KCI+5ShG1eX4TFV7/pb+jQohcjxfwWyBGXgx+/hv/Frn/At6CvE6M
YE9Et+IXLEv8L04XwCVEgSBwhA3A5G8AnIsztxu4CMwFYeTgxBf8OwC4UPzGcOHy1CP8SO4CeIyB
yP0CZYmmoG1bLD6OUcSQCSXiNtoqO/bpo+kO01YX0lbyRTeRbzCnafZg0/PZenjBnudZOl65LT7T
sWJG6YeJSPYKUcvrTBNMMOKr7tsGU2NMXaPTLhnukwlQiEFrP9tkRirf0W5MH3plNY/OQMCR9Qy4
c0J557ufNO05M4X4wtOL/9zYXYUZn0PXxpXkNBum/fHjELTWj3IJlweEK+rlB7SgOCzOclzlr6gQ
9gotuChdinMb/lt0Ekwo5SB1hlg1OfqIcuhA0Nk5WWvdW54PfwFE7rSXtKhhpdFS72sjAhw67nIl
1MI4ocyiL1VZgRrvhyliWVrHOaJcmV4UUtA2KgMT2hyMcpNonv0DFnfAbfryq1evzXk657inRKu3
85VXflYFEni+SLydhQLRtmLA9+g4hTaUBJD0HgbbJ62s5TUTbjs8eVG/IChaT0NfgdhAGPQhs/sM
Ak1RYSe9Tl34KPt8GqiWFgvFZYXYD/YoCd6JSWwUQsPVG5xPHWpN3cFCROpegTJ+HgmjVGLVLJ+8
1INFHgtxv1CRssqlYC2yNhb3cenTPNPOLO7TfGhRFZJmyjC4lY30UTvAb0LhxAyIemo+F282pgkU
6hQAGaO5raW6pjzMTG/PBaN3E3n5vxUOMHgi0WQKNqjw8fd0VvPv+C4yxBeyWeSTE68IB/kD3azC
i8hM/TFAtmXy0PqoMuDru3Tx40fmwy5yVEMSP4rRgrikIqOFY6gNOPD6PEZtjPrmsIW2uQyxe+pm
g/8s0XLqT7wBcYWNWvr1PGaIwXPWglMvFZyMBRzPHmIVi8KAxivOh3KtsjPGt9zADNw9pWkAvxQ/
50Q+4e6KllWaTCWpJ/SxYhctKIPuSHQD5yqZqjk59AN686eDnHKSS4Y239H2AZOPBgkgCTQhcla8
U9VJxYSn27ZWg7jeBj0W/oDykh+/BObhoxWdys3qQOndqnnhd9YudE+9oEY1acl4LWs/yCeSVWvr
WZKHSEbHvo5whr54uWIQjuVymKzAPZ0r2E6bDls5FOnmNHmc6QhHW3jqoLK82ZnWE6WE92xrhh9b
YPvteWAr+dQ5ALA2oBPUEVqG792kBUlC6UImPc3dHC1ChDpcd9s5CI9vUrfisXQNmjtj0PQXhYm2
Hl/uMuLQTY+VxmR3CzGQm/VlwC4DwyquYoXjNR7QPTj+Pph5z0CVuvUO4Zq2RMTevFIHQANrUpgJ
34BT/HmMuOS5Vi2/jnUOn4SiitmM1a75SdliXQWjvEMlZa6IUGHRqaNX20If8k5WPxlzsCOLwDJ7
SpgxXepbUX3SMsZtz0NRL/g7ynLZLmE5zLshdtYj+i3zLeD15XoqtHxCahuCuN2OSBhVWVOLTezF
8mKIxi0djQjlFsfqaKQ7sHrHGlGjrVYI9wZ2mJwXsY4feZmMblw3FLeIncN7rVQvn2hD9FRihbPc
TexiLEii+oDgCJahU+rfjPnQfyss9NzohfJZVHG13EUBg9jQUWxsR82Kh2EBLgLbs3g6wAcuoD0f
BaJhVpW78+OGDiBLRjq3xH4IzCQOv3WYn2Bd1bSRuyfDQ3TI6RHqStPCO0Vzi/XVCJ8/qjAkgoyQ
O7hgPX9iqOPt8Tt1YEQPSMqiME4/oVaePHUXUHZtFWXZFi3oFMUV2dxWU8ucaSqrot2EZeY8UOOF
ByTI9Q8vrN2zBFOEYzFF4nvlh6i0puMSHmxC4EVHn/GH2y3z/ej7+lTWALt0UYEOya0HnBDUI8li
v0MLhWZjFUf5iRbMZ53Fqi7EApirorN5sCM0xprUXn8YZ1m+gLnqz/HrClEYKUIAaogZu0+6LOhu
zgh+MXEPxem4YotA7uXv/HmmTZwsA2ZOebKGF37aIQ2g6h8IWWaozESIqiD80iGRMyzRFdyqWwFS
e8EiS0DnL6OpFxcVZW93s3ougnQ2aCtDYQIHNO0AWMpLtMyB7lljct1MimiiQ6BxlhxvaVhQ9M4I
xw9xD+wLPJF7IUtKyodEuu3jnFXqDqrZdeZP3a12YFbNuIzeJpQod01IqVoB7Ig+dejYYH5XSTok
mf05deYFa5zofk2d4K8RsvtJu/goRflz08Z8H7KSR4bD5sNHrkrGpNnSue57RFICBqb+nvmRfTG3
KzOcpBvsG8BOLaO5EHWBQgkURfFpZRY0wDKsZpsxMR5h85cEYkq1ZVToI+VSg7456q6qxq0lvGo/
uV27jRZ7uHfAoz7lDr1rjkIX47bCo5dlW/J0Clx29Yxc0MLxfj5X43g1OPYX02S8lHCjaO7Niwy2
YZNgeBOsxQ7LHOdOI7t7rpdC3JQiGH5OOK5/0XHads/wlKrpJsfXND3HUKw8TauSrmynPjt6TW6y
TICSRK0WLJqgQh+w7avwBYS1pc7G3rU+KTXAEXUw9ABvUf9Ae3e56Iz4VOJrBkL5MD1B/Ex2aZ0F
17GM/U/LOKf0hhp8nTbwKeQV5Lzy0k5Aq+7worNuPIhDu9Ab5z3LBXHRC5YzukbNl3wcwEG28iEZ
pX1W2upx4EjcM9/xDeP1STjpaTEX/YWlfe/zPNMu4ZvTinZ5LyA5Z9l5n3pIHkTteDmGCmYn7dAy
dJCOthEf24StXLyLORs8njASW1rSbrXDHmGkI6mtq8Bjq9h5dlHPEYL4lfgroWu3SauAFqLTesw3
B9PEp/sjqOuIhTBuMyhCnBQxoJLU65AZp8+GULiHgh6a4dK9iVIvuI5ANty1ymP2rlAK4nkyzPvW
Bf/2YYKJzFgKaMdDYHc0jBQNH+Euckvr18dwuq7vQEQiiF2QfhycBvIa0O0C5SEDd6UhB7GMEVZ2
jc2Fe8BATt/bSk3nunftv7CZI0AhAHRJBJpwfOrzfjfU8Y0L8/FENmPGLx1PnqOI1d1mPlzdLUJI
8x6DOIhn2dyKs9ErxhuwT/ZOJcEpHMDooi1T/WD3VQLqtB4fszH7DNiEvr8vIhKKZUofJsBZdIUX
sD5d754Fsl6Oiw1+x4uzCJJxwHsY0KuAS1kjTg9kYUQvX5eZz5dQD3j8LX53oN/L6VihkbwBHVOd
SEBgjwyoEbmVi7pDByw89EuXFHuOQ2SWij7fdcaEl9Haxl6UuM2AGfYbHDix5wTzfY6riedu7EyP
54vyaLU6zoIwHfEU0cAli7Yh8eZ70Y3BT2SLZjxXAn89ZvFQfZNh2B1jhU1VZVIrpLQUElMa/wp6
1+22qosAvcxOMoyewM2N0Xg5S+HsEl0NW9RDoI+HoXOO8fV0tfaRdB8431DHb3B3mLaYaNbXxZC7
2770kXCqlzS4ZYzvwrOzYoMDK0gLmtn7WmLnkB6YCDH+m2xyQbho5aeUQzadquWCmVi/B/wcLwDe
InqNpAGXDn6LRF7tpp8ZzgJUWV362okXP6UYpd6uyWxIOGl26MpRX/i97191TdapDZNhawdCk757
Ww3ni+j0SdTky7Xwh/4+m2sGD925jNZlBzUGS+S+7b/hBGefTEOnzhC1SE5UGj2SqM2HsFe7KVTe
TUHfodr4U1liKopBQkWjd8UCJo/XVW9mTzHwb6uGsUHtBOvt6Nry61LWFfblsVNBBAD7v3HhNMPa
ht1cAgkHT2lIz1YM/dnKEHUGWJH741d6l/dy1A00afVKmq4tgttpsgQnMHHD2xZ2tXzhWTcvnGu3
sZ+HOZaXCxIk2EazF07LmXEFPiW63DMryxgtIOZs/5XX/D81Y0DaJNct7daDT7NDoeQH9OmvNQOz
7bkqSsPr1JHdNaff6VBzgs7HXyr5/4G6Zdpiv7TNPJyljIKEcLGyEh4qTW8L4xQQqEY8Rx1DpbzT
2aUS9fPMuV912H+Plchf2UL/O3/LkM3eXtBzReQ7yGDYEGJf+F2/VOLoeWmaXn17bCDMXwBYl089
gfm5tAZYz3hXfcNK1/Ou0ika3VOlUPfU215YWQ3jq6iIfHzY+6BrPPWpVpO4qq1glWfKgTg6ZUO8
n8qWBNBbm4S0rQ6Y6aa2G1PQe8N65wRWgjfNUqpjPo6kmcCDnlt/moc7tE6hV6yDQIx22wS0Gb+s
1BPIkUULBVua+C65fkotUhIx7uvQlU9zpfvvbJnmZ4Qr950bM8fYDJ0BgMATlIjnestykVIbWSZ2
2hRYwkpuVjxe+0NcUDicRGmr0O+seRyvlSI4UZlABrsXUfv0UgvXQSeuPn7p7wiBvHTsFD3jMAY7
gebMu5dekiEnQc/42demXvZzuCmbEYGe9LWl9r++bfOD3r5sLoRBM2kAg0Dn/e6KFBVcV3EhEDi8
YhmBvUPQivfDt+c993lEbZ22C0UItGf59PFj/n71yHYjpE1gRDHMNAIqvzZ9JD3GkGk9CM9COvfB
jFJ93uWa/LFSx3bBgpjBbEgRYM01ZdvHFxfvPQBiaJGeY+P/I0IXNvK7RZ4L30KgSrXHHmYfPJk5
RU0gLDvnvil6ymZPBDz85Gk8ucA0A/NXzWgAgWlYHQHmiPuXG/qPes8f1Hvok38oY/7/que+fNPb
fP03/hl4OPG/oMAxI0TBwP5Vxo45/79AutO2JIqBKQ1oX/4978A70GXDMwJBsg4TiF+0e3z+CN4f
f0pJ69Ek+7e0e9y3u8zcjqCtw14R7DYbUaC3ezwKJ13Xo+39yOxVFj8rU7fZjP0oujFAGwpHPxYV
naxDryHpbvte+/63BZ2o5gL+GgJaB2l59FpKBGGYQzYxxt0ZUDz4+g/Kri2szihigzXYIJ2dTni/
uVPnoUJaYcGHZUQx9s4nnFxlCBwPhY75IRtGQmxVjCkzak/HOaqgK1LE0QmSPnnnbxY6KLHaAihG
2ubQTIXhIJCHJgAs/vANvtX4A3LNd2/wSPyXsQgI7rerA+JUtEO/+j9kP08xwwQc+9DvVJ7rlpdx
SgsASyWRN/XPLlC5vvdCeGeKBH9UPE8j5nR5+PiWnN9uCUVYxHSw0PHpb6Nk+PaWTEejbnuVfifc
+uUlDKr0xcGvQ7A3s4Ic8446zJFxN6KmEQ6zxSJJQApbtiXGib1GLz0c0aI+oyPZY+23JukKmLZa
eBX7AZLM+pipILGWfbCWXXC1rsimZfs69nryfbAAIySNjx/q7XnihTaL7HsIR1G8Q059kdj/5UxP
snLJrbJqftgzXKk7nzK9vcU1vl2vP74QX9Qv54m5EKZjUNgDqgEWLzKL+8uFgK918YpN3neMMtAC
3ssqKT1749h84YsbFt6nuW99I0cY+JU1bKVIw+m2RI69+PnxnbxNY17uxJgT2FgUIErDEff2TgSV
rR0vRfB9glYVXPkwVnAQVLUFU+qMBhx45D8s8vsros3FOcKuYdM4xnz07RX9rsgd8IrymSrIxbAj
0VExP4qVTrSzRTYcOYk/XPH9agt6bsC9HZ9rMlAzLORfV1tRfUUpq/lM5xx20mZYkL+9HvMxmG5T
h0aBRjAfmxZsFTW//gE5yFafjBGlf/rxar/fYARYCkDbBODQFxhdvb2TmR7SNMep+yWzB6HPQfzm
8JCRyeJVf3yl96vsoNbO04Km52ouWfHbK8HI6iIXhdwvNJ9CKixZmfeaI5bjHZHfwxHlDzGKofib
Le34fDEv6ZFPMCCIv70gNfHaotCvvqiGLZXtFZkRn7gY0e4Fm6g6dCch3aQ6ww2y9DMsUj9+YsMz
f3sHARMLUwfQswx5dOftHWjIFZWQYYPKoa3TZs+2RwEVwfAsLk7WPFPr9aQyRXwipyx46SteAHo6
sVCG4RusA8Ao2en8ujg16u6s0epbGq+dlqE9wJgV3rV0oeahpNnvInewIqQ9RTmQyYezP7G3JgTk
6W9kiW3khODGx0GxG8Ix1d/ErBbolowa8K+JljJ3BhLxCSrgri0t+kDbfoKepZm9OGEybPu8q3hn
gcy96T7sqaJWBFSV5LZCAM18mH1YoXS3KUtnxQu3iAZSL64pBkyXkgLRqnJj9+nM+kdpodzpzJmW
qUyhb6JW+geDyN82XOg5gBZ8CPv0+H/b2mOTSBSTV/3UZp1bM1+QqIu3u3gdmJ9A3xnMifDxGzdf
y39n5ZxhIQAiYydEVmMgGe/2OO7emholmp/iNMDabD/mcVBeAntzSuvK7mFZJXBmYCwirCqg7GMa
UiH+nvzhNt7vOwRT+NKM+qH5sqlE3u47jD+tsK1C91s14qEE/kpL81bYDQmeax8/snmkXx/ZJteK
PIEsIKkcmtvv9jjA0Kqkpne+LyKFUvjDAbyQgQ2XIwcpHU9zZlQ6MNCPjy/8+0NyKAbmPzB+We93
kctVVa/iouy/LXZsYiiLH+FlDMeGLfrxpcT7rUQZK1wqjoDqmmz0vTRK0baihG9cf+/hAKE9BwOg
eaicgaRrO6DVmMpPS7wmdn3R5qoJ7L0/ZeX6WPSh5OvEQB2O0gbhIZp8yOuiWAF70uh+lVOqIn0c
Z89jg35807+9GD8SRgQa+j8al7/BdgRS+c7i2M23Rg+Ku8CQpCx+Tri1+5/btg6IHgkk/z9uPvH7
i3n5Aoi4nKbMv999BIkl7EUq3/pKqBLOugW+kI/9NoxkhuqucEGvVmCnvTJ81lnFJBB8oFIEiNpa
nOk+r9eZoJFFCE99RciyiLFkCRx97tfa66PdH1Ypev9uucEQvSg+Exi8yIK++1j8dJaqHlX7NYty
hxAGinFYrzFYMNHt74AcM5IOriw3yfma+gapaYtGBkwq+DelRyRlA9bFTyp/EwTzxMMIbzMJD9no
14zSSyTpkr+MafC5T+OYYDrVTP6GzQQ3h7fT0NanrkBnGf7FJgMSRM5p0ULmgg7iNdENTn/D8rRq
UxNt4GBAP92hdOtypNlrHhBuHa8znopdNtMKhLZT1D+CGfyT2LhwOtZrPv/Y/9zkMPcfFdhQ7lHI
IqZjJxCW+wwGUxaAg2mnr4/r4IbT/aQ6MhKEfyr+LmJj5jzJMmDSuB9k2Ip0mxpgIwdEgWQyH3oC
sZCHaVHSgGiiUc9r/A2Clg5/MwCIxV/JgxBLZcTXlmy4GQCec/rpDjw/xwsdXA7hIo25tAWanr+O
yZO5GsAmiftojNbnUxfl/nRMvKnLLyuvwa9kFv3SnEP81+PZuIwLe2mJaBDoHTp1ZDWMxDJz8ryG
fBSxkZQEdd2Z/K6FKAmW/+8H8AvwpfOmCW1zStrA3FlQ327YfohfmyBW1aFt1XuUl5mJ7rFS13Wx
7SVg/X9+Ric7CzGOPKHdt2XLtWDT3Wz1WYMRiwkuvXAwFWdIZPNM6euqol85s3J+JLHDOM7zwHFI
M2XkaBUZgte4iaBBVPzUMglYFqnDjscj0Jvt0sYY0P10y7Zh0yD9WdS3DbjZEOd5EjG2i0QDkm9q
auKYXZM6aFDgJrwAnf8Jw0YkGGenQxnhmOTh3/qtqxcESLbtMhVc3ycwiuQuqmwcp3dIrkYVvs5B
MzHqT1csLqJdIRZzmGmANeYhilgGy2XnJlOT7ltssLjj0JmIAnu1QiOGUuskZv8qF4NV5DMityMX
iHtSjmLX6tbjUxgLF7tP3vwQcnYx7TE5BAIF5kLzWJh7YWxhfAdBSfEJ6gg0G/4XaxCQUAaRa5AI
dR6ZQjSZmPBe9R5s5s/0m/nFNnZ1yG0VXmzWuJtIgX6iHzqynCtYC35SRU3rHYsB8kR4gORltqjp
FUz3Mmr4307Aq4NmVAzEBmphk7J5c853rpVeTfDIQBc8F52rzCftxeaHKhSJeRMYXo38Y5DCJZNC
jodVAHAke32cFrsv6ssJJS5+YKdAN5H1UVyaXQ35BBN3Wcar8I9wP8FN7Ar7Ps78PJ52IvIw8MPo
vULp7hDY1sGHuC/dw1Dq1LPRwAF4sksnW67XvtaLScN6lD8gW8J7xlyn03MLLddnCKAY0Q0VkpYY
u7j5pxYDHnhhNB/MG27ySSMDA22+B32Y9zaW9RuwjcB6tkvV99Z8XiZ9yD0mVs+7YR6MhM9z0wuT
wjZJodP2DvRE4jVXLVxkQF2BnXtwrwnEhJv9QDtYI1Av0WqAPUB6vyDz76B2ckzQ2/dT5MBKwmzw
bZ19i7yWYKt55rgAi8qQTGVLlkGjxDVGhMAuES1k8yDeYHYibAkSsFInZl/a49KzhxI378hDwemv
/FnnTKMSV6vvEirJ11mlHQr7AvjIYlti7K76OXBMhgvJmLfUCPqV2R6v2JmfFXe2iYIji8/OtXPI
9xNWIhLmFpzhvuPPsNo1cam0p3q5iZkisZEyZpFEKektKJydQ4klOkysIt+CcIaeDTV1ykXVgLff
af880ik7Par61STQC3g0bKtFtXD/hEuOo0nLkFO+TiB39PvIq8whOwxjx3ZcMNUBMxRGShMfdJRZ
3qfF1nj8bAhRvneU3dDwSFGrWoUpkGNSLMM50N/qqKO9snqjaawQ9c3izG3n4p8NEzbq4n2aFTPT
nLFYV6ixEUpJuy6ZmwSYPcT2u6RbeHiIlxXRftJzyB2HBfyK6dDWWciHXYBgZfNEDCRYwb+3dZ3P
5s+01+INsV0BtHPnAPhMuO8t8D+PAp1R1tgNlRkAkYmmNt+nleZ8uchg+SFEpEwwAXdywu6uj0s1
oAC9Ch18sZoZbINdL9V9TI0EcUipLu/OggZm5CFop1F+A8eLq4VKa8hgcG9Dd9s2Mu++5MTc9VCG
OHh+98CjKRB4ULqe51VU86c1hiWwAfCC97V0/VlCgy6aGHfVjtq3xx949qPpSnWgnA3ewa7FhVtx
rIIBHGAqd7wjXJNwZO/WglN4Uh6KSZCYTUq/qllXGy/UlRNvpLL08ETbfPTugmqg/twWHbrAEBwr
RyftRsY8f8I+TdIBSSNOMiq3tZrXdRfnFSYTh8RZwSctfBwjLfzycrZtgR9fHKbgekjQ1vsUukjL
wUeD/6zHVSbauIACxVYjnINYBl2LPt5ZrWNUwxitqm3qV+kRDOSAMp+N/WgSN7Z9ImaROQcQGqKB
jB9WK2y9xPWta1m2tfcw9h0E7RMbNLfEqre1F+y3hwW9F6sfGuvWs7wez5yGXQ1DPwgU6q5TCqyl
GoJQyRMobum6wGMNZbADS12VJ0k+FKBgYPCgUBQDWnKybaheJKVEXUTN9wyU+rQAvxh09yMufHcE
kRmiIr5x3N5H9HBIms5Hk7S0/So4SWqrDK4Q7rVKrD4CSVqb/cgYfuLHsW0jVL3bHQNZvQb7wB1c
JJaVw8MU139n37ZmVi9ukUFuwanNyJpwLEk8vqT/AAFHSm8nk1klE/kUaO7yqKfQJxtLkIPFrRUL
P/Z/Y4ECzU+Uuxjjdh9zQPNxd5FJHxUHOJ9D5gUmwtW+bTLM3EJ+NzkUaCCmQLDcXs7R+dqlFikp
iu+ovVz6WV1wygyNnzrriQ5DfuZh9FuT/QU9DhQu9tQCDutWe1ONtfTY1XnwGQBYw60IaYUo7qbW
QPNUjh3ttYPf92T2UUmTzTnBlJQseLbJ3bC01rAJ/PMiys2hgS6+KdHduvft/SSaYHWPsedUpESN
QwvTOq3H2rQUyEtA6oFtqJUJiHXlcEbPCJOTmiC6M7BAsgnNyRmhJM2dqjQLufaInHC73k00o/iz
NsGnsaEwa4FbbnoQSdw/upQmTpYerQzc5gsRc0f0EnqhngEamHw1Boa5gjgeVfB1hvjXHgKnCJsL
sJgTxyK6eSaXamRoUhZgCmaNhrYJBvFztHqNUTBwyWnEjUY0NEJhKgNrho1k4yZeXxLDtUmRXvrX
AewATqm/TzBPtKxj2UIVHbZBPJu7F25isZAyRYK4xVQQuY6fWKmwsMbz0dzB2FvI2hz/WYm14xPa
jBIQLw3vJuMntvUA6HNXCpywgWlDP2TJcps84Navl8T/XClBM/31NXJgCvFI+TcO91GXLDyxWzSC
dzT2UwhzroGTgJTPOhd2Ej9NZegX5THDpbCeTz3S0ekeaoPJYsUqTTddKYC12anE6IafZWOERQo+
O9oU8lHQsVlqBhBi2eazrUJsOks0u68QYDYNnAmHFuUfYQb3U3QNBdZp84sgCW3uBxkJ8x24rrJ5
1Kkkybyves98Ih3+1HTwG4AEQEwnzyRqApPOz3knXnpWyZh3zknnhBV5dvp6umbTlHJoju1semMY
b5MFBi6j2OM0BGY/JiBuyaxtVqD4CXiv4Rf8vvnbr+2+uYpCjkuBgg1nWJbBqmdCFIym4yuwDuNm
Xj+PcoDNdl+Nc8tLVT2Br75wF0RHv0zRnObqCPenxDq+7tgLFVLw5ATFwVOe2btV48TNZQ2ODwHk
tOojAVIE0JJLUju3mnc7WlPNtZpV8Qi2ARLTrKBPXuxi8JM0ocM4V8+TAv+HnF05SgRVqC0998Kb
xVA2KAQ57LMai3pWtpAAme5t/HR4Ib0Xk15SePKeB+2v+twFz4PIKya3y3SyOG5XPk+ZWFiU5DXz
6VN7Itfo20jxtPmCGCEYyteKOFqbmMRgSVNYOQArO5dfpdQsao8QpLV8Q8wNNULbwr1i62YyoxyZ
MpX2yM8H0h3vkXpwATBbM86n1xYOgiZnDyAJ0xJZEL+ESAg8mN9MZcv+SPok5a0NNROqdrdE1hpj
e4nKHzlK7LfrI6tuIu4qOmre0y6UDagG6ge2U+BzeWYVyWpCpSQmB0eJL9GQ7Rs01MhoRCQySpUS
BbFvr59eM1Umtaqs2uhP6a7FS283TJPpCpbNbPpHVuJqPnRgH9HcfLIBPjQdC7KaituPrYGFnEVo
PnGqZYS1g6D0SF71XKQnCcJj402whGt/Go2LqND+cagpONjQJcMcdhlQMTgEyNvxY2JvUMSqomtM
JmpUd4kz82vVuJRpyVfaFZMgSJHwj7SH6Vw51R6yqakCXwuLKoEFTQ9gRQwERacu0Mzoh2il4vWm
yHS5KZJsdv+cNQ2vNKchz62PDSyIeg9PKRmGPVroXnkZSpoj/EV45+s1aFMTsAZeowWtuexxfQTU
zuCEUWeGHOGz26KnFO+xUjKRAwsTk+jWovxzn/d/6BkBgECojwk1Y5P3DVbcLiKEBqr565IMps40
mlOZv7Mwe6jiTT8qnvcPPcj3XTXaVBHlKdASTzgRidPbnq6WTRPZQzB89YPZjKNft0aF2QhH18c9
sd8vBZ+QHNc1E3Bm7e86q06WynWiO/E190BLk3kGnouX4kKwJnZ9fK2XbuCv/WNB6zgULiw0XBF+
H7P3tkAjrSrdr4tbjxQyY1ZDiIKu4WV8hpmqMfvAWrMlaIyYevY0Uaaqi1BnGlAIuKILYUa1MSWv
iT2vkfnvYW6jUlMiIHqLG9cFMjozv/r49n9bKgY8KIBD1HMpx7ETevtWFpXUQzqH/vMArZH74IAy
ZSGHKyXUx5d6v+dcuGQ2FzLsGZvB+7s+ZQMwa2ZAkz2VLd2Cs7xGmevBKWdHXTj98G/hmDwYXeDy
XQqrABG3yHuPJQvgCOaZ7PsvE7D99dEvQhMoi0KaQPTxcxlB+F8nCPz0KAwAhAchjWqYpu8eLEX+
rEKTy3lo+gGFg4Rqf0Clhq4DiWFezCzmhoF3zT9C6htOu8V340dyGx9PAaOARcVChmDm93IGNEja
vXrmXPv/3J3ZdtPIFoZfhdX38tE8XHRfxCYJkEACITTceJnYWLI12Jo8PP35SpLBkkMYirWO1tEd
7XRJ2qra47//Hcwx6L5DZe/BhxpZRIFbRXjNLo1f6DJGfoqsyjIimXhXMjybl1OWFp9uPldEYhVS
KFGExX4ut+sX8BUEu/A8hkTUvH5aCJ19hAzAMRkqhw7ZnxYYLGuee5FdbN8X0UJs5HFCZg/Wu02C
o/n0rURbYFveVCUtuv8o9LmkwbpFKugwSEFo5vjONZPqXgWdMq9FMyivWlC/xb+va+8hIB2kAMmg
SCo0/0pLyKIC7KmKcC3TEeE/rtMKxa5H2RgHXFkuGOV3lVF/g6Q6WEXLzcXOKPAvnoPJxJsM9lQq
y/MmT05yVeRclXCh43/sXWZ9l0yAj8QH31sL7kJrAtbDqT35UiNhAH+B5YsvudA45BtmqlLNTUZ5
Gog8TJNxpszG3l2QIsRQjscEBcbZToOUIvlBEd1tfz44xmmC1FXRZ2lZtF2rnS285g1KV12NH8LS
cP5dpFARnOtUEy7tpbsySYn5+TnAM+/VDnrA8WhlMqcqou/qvpwHtFnFbhFfQK5jnHnKTsxI8vP1
+zHuXnYTbrPSH/puqV/CkHobkZl+KFdmBuFmqsDXSOrTfgOeN3nlq0F2TZnZF0zTfrkcKXRFfNhT
dilpegE0x/QkTzVHBNnLe2Wv5NhSBhlthpmX3piUmpfnZqgY18wsK2FI2q2fU0IK75kCbr5k1iRJ
tcUqJ/pNlhsy3rkWfqLIaNHlABvCWbFfq9rIWKXOnY5tnKx8uEDPxqnt4/HPs4yRwDGtk45R3AeG
wVx0V1XMGBIKa/VxWXjZNFRW6TvbZBQcoVzBnOFicU5WbbeiI49azHC78QKQ9WZUvgSC/BwscEl8
4y8WHwrXtkkyjZkuRPtRcreHzWeEtlZ8gmPFHNJYf2vmO/WzvsuzT0xfoZ28sOi+2trRq6WTBc/h
FAnqCbffhWe2lTUbgioMyszCPJg61f/OhkiIlpw1VGpTvtf2xtPHMUPbwoS+UTtV7fdPn+j2ga5v
5gCUE7V7gBlGxzUA7wleI/XiKa1fERihrXqnxaQjQPEvr0vTECww8yS6JaMO48nT9z7Z+dVrgtUh
w4kS7+LACivzkqWZRlOmoOPnGSE9beeRAc3ID8xEtdI3R6F6S1PXqdN5nkaVvetzbSG51UtKy1Nt
A7k7oALMxVmCf0DvhR86b2M9Gr8NMhij4AawvNXIKCHFvKB93h5twxzYF2A9+01qp97LWIGrF3sL
LzdheA6PAW6mnsfR6kzPNfNWLRfxl6gw3KuYbMZtqe/0D56YMn+mJZpKG8iSppbIYx8rTmQT7CxJ
XWsbjzg09XZTSLtyMm9Feq7NLXWibnNjuOf7/QDgoIld1BKJcAPANiAXGin1rkugKfRymO5uPzUL
IXw/MPwLg1Gll9v9dhJDivLRULztqNDn5AjXqWJfmvSvxKOnt4B18hiOAGuK8qkGcIwxwm0nSFuO
I7JtvjOdF+TZiD7pfN66MBaPmO2zz2mJos/EiXJIeukyi0iOJhHTybfedbmyy/wsdObKm702Ny+h
IyTOZDjupwhaH2uYLpVrxn06VztjdxEbkXFHyiB8kyh8NJhpYDka7vMtWUqYO8dDZ+WJJgB81XN4
gr7s7EXw2nCYAUbnknUZzJPVG8jbQjETKCsgHvKL96qlL2+V2MVA2Fttc27o+QaapzSY322YU7iA
TVzlBWCu82j2mJMxo9FzQd4Qm/jOtBT3KvB35geNJBA9NsslHGhPC7ddxWfXI1sTZ9zBSIGT1cX5
O8LlFWRQ+O7OeLoOTOu1sjYW96sAsuvREqKX19pGdAQ9fccOvLq6Jb6B7lG+Z/AX6I72LRmsE6YR
pnO2WC3Ml0SZSkTj7055RVwPGR8M0Gh6a55OV4Ya3sN0l18FgafeKqVnnD/9LPbp1sLVRH3qDHoA
idsFA6abyMrcOTNC5wwYDqlFJeNPCW3p5QgiZOtsDQ87AUGU0GqeW4TWo4VvW5c+cNgRYYXnDakP
0PyQJrbzb5CHpciUkHGKlcy/hpkyu1wb9ObbhT9/MYdmwzyDFkyH6pwW7ooAJCrOUvoFhm60t1YX
CmI5Xyxz5dqzGRkLS6ZDF2zm72522w3mDELU1fmcdjaarrVgeRVRFcGjNKJyfhauQ0YTl3C5Pi+p
EdxbJTkOfJHsXa7DWO5HoZGepYzgU9mJZFeHzPjMbgwviKlQAECB5XVLGja3w3A+zCgVXm9WHqOx
koDe9yHyS7QX1HI36YVqz/UPsLkG/xa0x30xAz0gMioXsAg//XVO9Q/sEx4YE5AedA+dhMGGTuFg
ud0sZ64N6O/M23iLzxRFdyTZ+WQApZzpPhOE2LHyeVcuNgyssEsGW//gMdpI7WrD0gKB22yAXKXX
prNhARZkzKlzwtk4sncF7LJ8EHtf+OFVENo5ZEqldwfrZHHOzJTx85U33n703bRcsU/2TS/Adw1/
J56tH0Z04ABO0gVlj94+PXvGIZYMF13M5o5qv1vbWvZWDyErdMiDvMIuFq8ZmJC/XJlx9CLcGhqt
Zg6GzAnz7U3g+C6A5HhTwoRZGF9Azq+tM3cdLN/9QGQnLoNjAw+zOOJgpgkqOyIrI0jYvLVZzEgS
refv8SysDMp0E5rxDDpS3S4ZEb7J9jajUFIr+eJDIMFkFti/Nxf0pWf3lhfOr1Rns3wPq2lBQhEr
cA4PT4i45wtnCLEuY7Wrp/6/6bNoXkTwPj2v6GFui1m6ezvLsEbZYWCQ+PUmCeL8DhL/PMh3v/pH
Ty/07KfmskEcjMf6n5Olqmd5aomQREZeTGd//8Wk5MrjxPFjoJqYqfbXszCJ8aGqnxWN6WwgLcDg
gtATF6eWGx7J6HtSOHmqRyT19N889Qa1fF5M//7LASoiKwSXaXIuvDeU9w8v2RKCag1ECAw7zv/o
7R+SIs7FJmQCUHxMM6QLtPLP7IDOCkc7wGPMFpkEoe2qi3c8fnkPPjPSh/gtzQ6pb9ijHUCXgdi2
PyOFyZQ5haMgI4PwkPOeX8+BCQsTrQNkMQn7xdWRAg1LwL9p3VCBjYoLg9CvcwDksd6dtZH7qqB+
RRnoA4fDTidDRwu49oAWQZEkpb2nunr39swlwOuU2wMWTWlC2YngVFwdKdjegD4p/CPyRNXVu5NA
SlmkDaSkoLsDi/wXwXm90YXGP9YHLk19LthmYOL1H/yvdGLnLH+zCLpGbUVSCqbNXqgyFMywE1dH
Cp45IEo2EHfvFAH9c/iBUnvAFNqO3BcZ5kffnsZOxxAwa732P3pkDGhCr10UCTVoDmiKpjII8L66
EOfxCfA4AXQSWND11dLpnRCA63uyTpGJFERgCGHLo1JwLfYAhpc8Xv17fcMebQWYlOjYkzoIhjOA
sdGmWNeY/Y4aQM4Dmz5nouZGCtUNeyQEqpminCknBX1AUlh3RYG0ujpSgMKS9BY5JsLl6uqfSTBx
EiWlYKoDsB008NI18JhawDDyC+2rNL/2UwrkVESKQGovIAX6gURA0DhBHLFj5eh6A25jQ5rSKM/6
CPbpRBjEspJSqI49Q4ThZW2/PhtkIEAQ4tRVm6A2Rn16fTL80tESdNWksgka65fsRkueGN2sqiR9
m997Zxs0E7SK5CbAQpKpZKzYQfd3/AQNvm8bQl8S3/3zEEBaSvtJbHWD16NWXivETrzkoApol6Zw
W6eO1B7uAsiYJXeBAf0Jth8ek2/Gr6UQ7QGOMm4S0XN19W4vENPq0nvBJSqkd9hzGuPXcRE8l7NC
HolM09e9gh3qk14U4CXZveAI5U8XM2X8R10EaMAB/QHJamLn/u0Fj7heVgrqwBMduDbptPpq20hP
I74S0ES30Ru9y6PAti7AQXKOEsofbCk9/M1bnjpKDrQSBCm9zaOocALJSkEfEB4RGhArVldHL5BX
pfmf1GLjk/RIIQADlXaUDCoLaASUXvsIODaxgkbl5ZBU71/EBPJJ2jSi9OnKp5m2iRtZ8Ng0ikQK
ypDhuY2i6J06BMfapLgk0kkWyXPsATNh6iPQkQLJdcHGJNIIX49Iv0wj5FVNvUNCCkTHdJjDn9PY
hM6JIG4kLOPMgYOprt45i7qojciqQ9QdIA7PIsFYXZ2QQZSZNDE6iIprdfVQL0DEIysFJhuRWiaT
8nj4CACXhBP6Bw7R6lZ9sgqGLdBbcq6BQ74MnLir4SBUV1svoi0HcPNRW/jmQPVLI1AXaAofv68R
CJ+hWRXMZWzyY7NAdcFmBhe49kY8vTMLuK6CzFJuE3DUyRszdKeJjjtmgbo7TjQRFZWI6uqfFKDj
ks4kkU40KKpbxuMugoMXjc2gO6c5KT1UCHBKSe4FUDhQLOEImc1e6JwIOoUGoLsQlFsH6j1SiJTM
T+blVZigXwEeeAOQfwJf0dQbO2ehQiEd5lyJY9en96f0I51U5/uTkDOBmNTbvJNJEwaBAgb1l8YD
6dn7S+dNjAH8ilAAAGCors7+d1UyBlSX2Ae1fPrnHAIFqBX07xtEMom0cZngTx4vMNE7io9MQhUy
uEpK/dMFZDtknSNKrnh+rkfkWH/rrovsDgDMqhaJ9/r3/rnIsKLWn+b394KpD0gOMATgkDXunAgG
ChIs0Rp3wG3270QQzdWfRkIK4txTfW88oBMUjuMMoDl2RdL5617pl3Wgb8yTlYJBnQXOE+pttXI8
wSJxYnAOVHh4ainUrmmPbAQTO+RPBDaCWhKlZfvrWx5HDQAdBiByNJKWtVPao/eHnk8eqa0RE4o2
7oON7GRSiRfgYxYFmG+1h36dBTABprReJHSGoA024O94StUuEKWcJuf4CzbyJzbMV/z/0A/C6XOB
/A9m2WPY/+/9wQHyfvp7A3cXmHaB6m794d1uNavvXcMcxb//aQEgK5f46MeDi1zdp/nfmxc8vXXr
Xoe3OvzHy2CWTtIHH64W0ejQPObrSUT7ALMhPk+iyTEiHQ8OhfftSf7+q/WcR5HSDxZ+fOhE9Qzi
fX5z3TSga6n9wFUXhfQDp0uIDyfZ4dXFZ6yxiLIrDydh8CVJO/OFa3Cb9NoMxUwn0+T4qeuGCvmV
6Q17yIOHIm8tXoFTZRcfzcLJZpLOjleGf5CzLr1y0xvwLPnyjDFYRfS5PdYZAmmCHdm7nCP1YNre
hTV0W3bli1nCLOr2yviJOOWyK18i8SA4rFNt7xpIJbvwi+nEb23ABpsjvW4YBnEStE9kjYCTXjqe
BpOOFhFzvQ/S+X399CLZtD9ejdaSfeBXp7qpBn1IL8wCxcNyd3jzal/USArZpa+SIshOxFzjE2TX
vp4EcUt7AOYX/SPy66a7cBJPDytVxryuI8svnWWTB7/IZnne2tN6XaaXXj94YErGpN1dVuPI5ZfG
FmRJ3trZTZeG/NoZgzWzYLVq6aamZPknVk+KtLu0qIxLL53EeUeHMAhN1NZkV349+5x2R3Y1FQv5
pctJ226RlhSJL/mFN88uJ9Eq84O2WW+a+/7E+i9naTZraSpIN0QF408sfj3bBg8tM8biojDwJxb/
yKDaw0qVSqkzTNJLJ2nuPxtO0gRL2T6cNTz0z9xgNFl2z35dRJVd/o0ftCVeo/yll12GeCTtqKbJ
40gvnc7m3QbeKjUiu/DNLI6zXVhOOmECoy5EFk52+bd+Mp09e5Gd2LYaEyG7/Luk+M5GJHEi+Cr+
zA1ON6JYnvyy7PJ3SH8GqVXLpWiwQ/Jrb9tRZZNMkl33fT7xD28udEpTx5Nd9n6WRli21so1WEB6
5YDIprO9oeYSBQfZpT9MsDuMuGgfzSZfJb34LMuf3T/28GTw/8Dm+xBkDwmU3C3PrUGwSj/7LqFh
fn6QcLVPbMhSD//he4HOY5mmr1Xb0/xTTa7xwz8gAyYWfghnk/Sf/wIAAP//</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0B5F674-68E2-41D6-BA31-EB3A33EAD87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3EE6541-6CF9-4EA2-8040-92C2B6A4D701}">
      <dgm:prSet/>
      <dgm:spPr/>
      <dgm:t>
        <a:bodyPr/>
        <a:lstStyle/>
        <a:p>
          <a:r>
            <a:rPr lang="en-US" b="1" dirty="0">
              <a:latin typeface="Poppins" panose="00000500000000000000" pitchFamily="2" charset="0"/>
              <a:cs typeface="Poppins" panose="00000500000000000000" pitchFamily="2" charset="0"/>
            </a:rPr>
            <a:t>Focused investment – </a:t>
          </a:r>
          <a:r>
            <a:rPr lang="en-US" dirty="0">
              <a:latin typeface="Poppins" panose="00000500000000000000" pitchFamily="2" charset="0"/>
              <a:cs typeface="Poppins" panose="00000500000000000000" pitchFamily="2" charset="0"/>
            </a:rPr>
            <a:t>This is our niche.  While core providers spread investment across multiple business units, Empyrean is laser-focused on financial risk and performance management solutions.</a:t>
          </a:r>
        </a:p>
      </dgm:t>
    </dgm:pt>
    <dgm:pt modelId="{ED4AD7F0-E8A0-447E-86FF-9D2B84FF3953}" type="parTrans" cxnId="{DA5E7013-44B7-479F-BC9E-5976788F396B}">
      <dgm:prSet/>
      <dgm:spPr/>
      <dgm:t>
        <a:bodyPr/>
        <a:lstStyle/>
        <a:p>
          <a:endParaRPr lang="en-US"/>
        </a:p>
      </dgm:t>
    </dgm:pt>
    <dgm:pt modelId="{E0317861-C862-4F18-9DED-7478379D99F6}" type="sibTrans" cxnId="{DA5E7013-44B7-479F-BC9E-5976788F396B}">
      <dgm:prSet/>
      <dgm:spPr/>
      <dgm:t>
        <a:bodyPr/>
        <a:lstStyle/>
        <a:p>
          <a:endParaRPr lang="en-US"/>
        </a:p>
      </dgm:t>
    </dgm:pt>
    <dgm:pt modelId="{4E8B7520-7C40-4DC6-825D-86A795DC3774}">
      <dgm:prSet/>
      <dgm:spPr/>
      <dgm:t>
        <a:bodyPr/>
        <a:lstStyle/>
        <a:p>
          <a:r>
            <a:rPr lang="en-US" b="1">
              <a:latin typeface="Poppins" panose="00000500000000000000" pitchFamily="2" charset="0"/>
              <a:cs typeface="Poppins" panose="00000500000000000000" pitchFamily="2" charset="0"/>
            </a:rPr>
            <a:t>Integrated ALM &amp; Budgeting (including outsourced)</a:t>
          </a:r>
          <a:r>
            <a:rPr lang="en-US">
              <a:latin typeface="Poppins" panose="00000500000000000000" pitchFamily="2" charset="0"/>
              <a:cs typeface="Poppins" panose="00000500000000000000" pitchFamily="2" charset="0"/>
            </a:rPr>
            <a:t> – Very few vendors integrate ALM and budgeting, and we’re the only one offering true integration with outsourced ALM—ideal for smaller institutions without the resources to run ALM in-house.</a:t>
          </a:r>
        </a:p>
      </dgm:t>
    </dgm:pt>
    <dgm:pt modelId="{EE21F1F0-0F0F-4E4A-AC26-7AA73A5F95F8}" type="parTrans" cxnId="{0FCA5B14-3FDF-42AC-9883-745565C1F479}">
      <dgm:prSet/>
      <dgm:spPr/>
      <dgm:t>
        <a:bodyPr/>
        <a:lstStyle/>
        <a:p>
          <a:endParaRPr lang="en-US"/>
        </a:p>
      </dgm:t>
    </dgm:pt>
    <dgm:pt modelId="{75A0B101-EB59-473B-B93A-9ED0105E94B5}" type="sibTrans" cxnId="{0FCA5B14-3FDF-42AC-9883-745565C1F479}">
      <dgm:prSet/>
      <dgm:spPr/>
      <dgm:t>
        <a:bodyPr/>
        <a:lstStyle/>
        <a:p>
          <a:endParaRPr lang="en-US"/>
        </a:p>
      </dgm:t>
    </dgm:pt>
    <dgm:pt modelId="{8BDF7DEB-AEA7-438B-A705-3E2109D351BD}">
      <dgm:prSet/>
      <dgm:spPr/>
      <dgm:t>
        <a:bodyPr/>
        <a:lstStyle/>
        <a:p>
          <a:r>
            <a:rPr lang="en-US" b="1" dirty="0">
              <a:latin typeface="Poppins" panose="00000500000000000000" pitchFamily="2" charset="0"/>
              <a:cs typeface="Poppins" panose="00000500000000000000" pitchFamily="2" charset="0"/>
            </a:rPr>
            <a:t>Purpose-Built for Banks &amp; Credit Unions </a:t>
          </a:r>
          <a:r>
            <a:rPr lang="en-US" dirty="0">
              <a:latin typeface="Poppins" panose="00000500000000000000" pitchFamily="2" charset="0"/>
              <a:cs typeface="Poppins" panose="00000500000000000000" pitchFamily="2" charset="0"/>
            </a:rPr>
            <a:t>– Unlike generic platforms, our software is designed specifically for financial institutions, aligning with their structures, processes, and regulatory needs.</a:t>
          </a:r>
        </a:p>
      </dgm:t>
    </dgm:pt>
    <dgm:pt modelId="{30A9CC58-C3C1-4873-81F9-C9C3AEB0EEDF}" type="parTrans" cxnId="{61122ED7-97CD-4050-98B3-FB86AF60FB22}">
      <dgm:prSet/>
      <dgm:spPr/>
      <dgm:t>
        <a:bodyPr/>
        <a:lstStyle/>
        <a:p>
          <a:endParaRPr lang="en-US"/>
        </a:p>
      </dgm:t>
    </dgm:pt>
    <dgm:pt modelId="{E4F3F506-1767-48A7-8E70-EBA18885F4A2}" type="sibTrans" cxnId="{61122ED7-97CD-4050-98B3-FB86AF60FB22}">
      <dgm:prSet/>
      <dgm:spPr/>
      <dgm:t>
        <a:bodyPr/>
        <a:lstStyle/>
        <a:p>
          <a:endParaRPr lang="en-US"/>
        </a:p>
      </dgm:t>
    </dgm:pt>
    <dgm:pt modelId="{1BA86B13-5067-4D8B-941F-0E8A21F65630}">
      <dgm:prSet/>
      <dgm:spPr/>
      <dgm:t>
        <a:bodyPr/>
        <a:lstStyle/>
        <a:p>
          <a:r>
            <a:rPr lang="en-US" b="1" dirty="0">
              <a:latin typeface="Poppins" panose="00000500000000000000" pitchFamily="2" charset="0"/>
              <a:cs typeface="Poppins" panose="00000500000000000000" pitchFamily="2" charset="0"/>
            </a:rPr>
            <a:t>Proven Excel &amp; Legacy Replacement </a:t>
          </a:r>
          <a:r>
            <a:rPr lang="en-US" dirty="0">
              <a:latin typeface="Poppins" panose="00000500000000000000" pitchFamily="2" charset="0"/>
              <a:cs typeface="Poppins" panose="00000500000000000000" pitchFamily="2" charset="0"/>
            </a:rPr>
            <a:t>– We most often displace outdated legacy systems or spreadsheets, providing a modern, cloud-based solution that delivers accuracy, efficiency, and scalability.</a:t>
          </a:r>
        </a:p>
      </dgm:t>
    </dgm:pt>
    <dgm:pt modelId="{C627F21A-02D2-4D14-A804-F4AAF9AC861F}" type="parTrans" cxnId="{49065214-D719-4581-97F1-989B81A65DAB}">
      <dgm:prSet/>
      <dgm:spPr/>
      <dgm:t>
        <a:bodyPr/>
        <a:lstStyle/>
        <a:p>
          <a:endParaRPr lang="en-US"/>
        </a:p>
      </dgm:t>
    </dgm:pt>
    <dgm:pt modelId="{BD6B6D0A-242A-4232-88B9-9F92A99CE7DC}" type="sibTrans" cxnId="{49065214-D719-4581-97F1-989B81A65DAB}">
      <dgm:prSet/>
      <dgm:spPr/>
      <dgm:t>
        <a:bodyPr/>
        <a:lstStyle/>
        <a:p>
          <a:endParaRPr lang="en-US"/>
        </a:p>
      </dgm:t>
    </dgm:pt>
    <dgm:pt modelId="{76020F15-FDFF-4506-9701-B507BD3E5746}" type="pres">
      <dgm:prSet presAssocID="{60B5F674-68E2-41D6-BA31-EB3A33EAD87C}" presName="root" presStyleCnt="0">
        <dgm:presLayoutVars>
          <dgm:dir/>
          <dgm:resizeHandles val="exact"/>
        </dgm:presLayoutVars>
      </dgm:prSet>
      <dgm:spPr/>
    </dgm:pt>
    <dgm:pt modelId="{105BDCE3-13A7-42EF-8CAE-B4833E6B6955}" type="pres">
      <dgm:prSet presAssocID="{F3EE6541-6CF9-4EA2-8040-92C2B6A4D701}" presName="compNode" presStyleCnt="0"/>
      <dgm:spPr/>
    </dgm:pt>
    <dgm:pt modelId="{52F279E3-A295-42B2-9F26-D70CE8DF5CE2}" type="pres">
      <dgm:prSet presAssocID="{F3EE6541-6CF9-4EA2-8040-92C2B6A4D701}" presName="bgRect" presStyleLbl="bgShp" presStyleIdx="0" presStyleCnt="4"/>
      <dgm:spPr>
        <a:solidFill>
          <a:schemeClr val="bg1">
            <a:lumMod val="95000"/>
          </a:schemeClr>
        </a:solidFill>
      </dgm:spPr>
    </dgm:pt>
    <dgm:pt modelId="{50540DAE-7FDE-4876-B056-73EEB6988359}" type="pres">
      <dgm:prSet presAssocID="{F3EE6541-6CF9-4EA2-8040-92C2B6A4D70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tical disc"/>
        </a:ext>
      </dgm:extLst>
    </dgm:pt>
    <dgm:pt modelId="{C80F292E-D899-4EDC-AEB0-08E1173608C7}" type="pres">
      <dgm:prSet presAssocID="{F3EE6541-6CF9-4EA2-8040-92C2B6A4D701}" presName="spaceRect" presStyleCnt="0"/>
      <dgm:spPr/>
    </dgm:pt>
    <dgm:pt modelId="{EAF5DDF5-1674-4106-965E-28F2B4CB7000}" type="pres">
      <dgm:prSet presAssocID="{F3EE6541-6CF9-4EA2-8040-92C2B6A4D701}" presName="parTx" presStyleLbl="revTx" presStyleIdx="0" presStyleCnt="4">
        <dgm:presLayoutVars>
          <dgm:chMax val="0"/>
          <dgm:chPref val="0"/>
        </dgm:presLayoutVars>
      </dgm:prSet>
      <dgm:spPr/>
    </dgm:pt>
    <dgm:pt modelId="{319BB08F-EC56-43B4-BD10-A35B42C0D19A}" type="pres">
      <dgm:prSet presAssocID="{E0317861-C862-4F18-9DED-7478379D99F6}" presName="sibTrans" presStyleCnt="0"/>
      <dgm:spPr/>
    </dgm:pt>
    <dgm:pt modelId="{D6DF35CC-3E6F-4D5B-A8DE-46F241AD90EC}" type="pres">
      <dgm:prSet presAssocID="{4E8B7520-7C40-4DC6-825D-86A795DC3774}" presName="compNode" presStyleCnt="0"/>
      <dgm:spPr/>
    </dgm:pt>
    <dgm:pt modelId="{F593D2BF-C420-4D40-BCBD-CADFCF3FD8FB}" type="pres">
      <dgm:prSet presAssocID="{4E8B7520-7C40-4DC6-825D-86A795DC3774}" presName="bgRect" presStyleLbl="bgShp" presStyleIdx="1" presStyleCnt="4"/>
      <dgm:spPr>
        <a:solidFill>
          <a:schemeClr val="bg1">
            <a:lumMod val="95000"/>
          </a:schemeClr>
        </a:solidFill>
      </dgm:spPr>
    </dgm:pt>
    <dgm:pt modelId="{00B2B294-5541-4FD5-9177-ED6ECE5FA0D2}" type="pres">
      <dgm:prSet presAssocID="{4E8B7520-7C40-4DC6-825D-86A795DC377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ocessor"/>
        </a:ext>
      </dgm:extLst>
    </dgm:pt>
    <dgm:pt modelId="{768279C1-E004-462A-9E5D-9A192DDFDD43}" type="pres">
      <dgm:prSet presAssocID="{4E8B7520-7C40-4DC6-825D-86A795DC3774}" presName="spaceRect" presStyleCnt="0"/>
      <dgm:spPr/>
    </dgm:pt>
    <dgm:pt modelId="{A40916DC-51AB-404D-842D-3CF5B07E9F88}" type="pres">
      <dgm:prSet presAssocID="{4E8B7520-7C40-4DC6-825D-86A795DC3774}" presName="parTx" presStyleLbl="revTx" presStyleIdx="1" presStyleCnt="4">
        <dgm:presLayoutVars>
          <dgm:chMax val="0"/>
          <dgm:chPref val="0"/>
        </dgm:presLayoutVars>
      </dgm:prSet>
      <dgm:spPr/>
    </dgm:pt>
    <dgm:pt modelId="{475DE48F-6439-4AF5-8ADB-A6FB9B69ACEE}" type="pres">
      <dgm:prSet presAssocID="{75A0B101-EB59-473B-B93A-9ED0105E94B5}" presName="sibTrans" presStyleCnt="0"/>
      <dgm:spPr/>
    </dgm:pt>
    <dgm:pt modelId="{DFD1FA15-9987-4E31-A22E-CCFA224446F0}" type="pres">
      <dgm:prSet presAssocID="{8BDF7DEB-AEA7-438B-A705-3E2109D351BD}" presName="compNode" presStyleCnt="0"/>
      <dgm:spPr/>
    </dgm:pt>
    <dgm:pt modelId="{C5EC1F0A-6C6F-4FEB-8D11-15D43ABBF382}" type="pres">
      <dgm:prSet presAssocID="{8BDF7DEB-AEA7-438B-A705-3E2109D351BD}" presName="bgRect" presStyleLbl="bgShp" presStyleIdx="2" presStyleCnt="4"/>
      <dgm:spPr>
        <a:solidFill>
          <a:schemeClr val="bg1">
            <a:lumMod val="95000"/>
          </a:schemeClr>
        </a:solidFill>
      </dgm:spPr>
    </dgm:pt>
    <dgm:pt modelId="{123172BB-DF1F-4828-8915-60F91606443D}" type="pres">
      <dgm:prSet presAssocID="{8BDF7DEB-AEA7-438B-A705-3E2109D351B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C3433DDA-C280-4321-B0DE-8CC71D6650E1}" type="pres">
      <dgm:prSet presAssocID="{8BDF7DEB-AEA7-438B-A705-3E2109D351BD}" presName="spaceRect" presStyleCnt="0"/>
      <dgm:spPr/>
    </dgm:pt>
    <dgm:pt modelId="{901C9E18-D2D9-4ACA-B54C-DBC7166A75A9}" type="pres">
      <dgm:prSet presAssocID="{8BDF7DEB-AEA7-438B-A705-3E2109D351BD}" presName="parTx" presStyleLbl="revTx" presStyleIdx="2" presStyleCnt="4">
        <dgm:presLayoutVars>
          <dgm:chMax val="0"/>
          <dgm:chPref val="0"/>
        </dgm:presLayoutVars>
      </dgm:prSet>
      <dgm:spPr/>
    </dgm:pt>
    <dgm:pt modelId="{F35676EC-42C8-4000-B358-A0A987894493}" type="pres">
      <dgm:prSet presAssocID="{E4F3F506-1767-48A7-8E70-EBA18885F4A2}" presName="sibTrans" presStyleCnt="0"/>
      <dgm:spPr/>
    </dgm:pt>
    <dgm:pt modelId="{670E181A-8CD1-4BEA-965F-7928DC8F76F3}" type="pres">
      <dgm:prSet presAssocID="{1BA86B13-5067-4D8B-941F-0E8A21F65630}" presName="compNode" presStyleCnt="0"/>
      <dgm:spPr/>
    </dgm:pt>
    <dgm:pt modelId="{CA57DA5B-D7CF-4350-975F-A18E80D77C5B}" type="pres">
      <dgm:prSet presAssocID="{1BA86B13-5067-4D8B-941F-0E8A21F65630}" presName="bgRect" presStyleLbl="bgShp" presStyleIdx="3" presStyleCnt="4"/>
      <dgm:spPr>
        <a:solidFill>
          <a:schemeClr val="bg1">
            <a:lumMod val="95000"/>
          </a:schemeClr>
        </a:solidFill>
      </dgm:spPr>
    </dgm:pt>
    <dgm:pt modelId="{D4BD346F-3CD5-424F-B2A7-411019C5180F}" type="pres">
      <dgm:prSet presAssocID="{1BA86B13-5067-4D8B-941F-0E8A21F6563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atabase"/>
        </a:ext>
      </dgm:extLst>
    </dgm:pt>
    <dgm:pt modelId="{AE5D540C-F39F-4C74-80D9-1460E4568E14}" type="pres">
      <dgm:prSet presAssocID="{1BA86B13-5067-4D8B-941F-0E8A21F65630}" presName="spaceRect" presStyleCnt="0"/>
      <dgm:spPr/>
    </dgm:pt>
    <dgm:pt modelId="{5963AF4F-A05C-4A47-BE31-7C0900031EAB}" type="pres">
      <dgm:prSet presAssocID="{1BA86B13-5067-4D8B-941F-0E8A21F65630}" presName="parTx" presStyleLbl="revTx" presStyleIdx="3" presStyleCnt="4">
        <dgm:presLayoutVars>
          <dgm:chMax val="0"/>
          <dgm:chPref val="0"/>
        </dgm:presLayoutVars>
      </dgm:prSet>
      <dgm:spPr/>
    </dgm:pt>
  </dgm:ptLst>
  <dgm:cxnLst>
    <dgm:cxn modelId="{B0E25C09-0A1D-40BC-A9C5-25C02EF4F3B5}" type="presOf" srcId="{F3EE6541-6CF9-4EA2-8040-92C2B6A4D701}" destId="{EAF5DDF5-1674-4106-965E-28F2B4CB7000}" srcOrd="0" destOrd="0" presId="urn:microsoft.com/office/officeart/2018/2/layout/IconVerticalSolidList"/>
    <dgm:cxn modelId="{DA5E7013-44B7-479F-BC9E-5976788F396B}" srcId="{60B5F674-68E2-41D6-BA31-EB3A33EAD87C}" destId="{F3EE6541-6CF9-4EA2-8040-92C2B6A4D701}" srcOrd="0" destOrd="0" parTransId="{ED4AD7F0-E8A0-447E-86FF-9D2B84FF3953}" sibTransId="{E0317861-C862-4F18-9DED-7478379D99F6}"/>
    <dgm:cxn modelId="{0FCA5B14-3FDF-42AC-9883-745565C1F479}" srcId="{60B5F674-68E2-41D6-BA31-EB3A33EAD87C}" destId="{4E8B7520-7C40-4DC6-825D-86A795DC3774}" srcOrd="1" destOrd="0" parTransId="{EE21F1F0-0F0F-4E4A-AC26-7AA73A5F95F8}" sibTransId="{75A0B101-EB59-473B-B93A-9ED0105E94B5}"/>
    <dgm:cxn modelId="{49065214-D719-4581-97F1-989B81A65DAB}" srcId="{60B5F674-68E2-41D6-BA31-EB3A33EAD87C}" destId="{1BA86B13-5067-4D8B-941F-0E8A21F65630}" srcOrd="3" destOrd="0" parTransId="{C627F21A-02D2-4D14-A804-F4AAF9AC861F}" sibTransId="{BD6B6D0A-242A-4232-88B9-9F92A99CE7DC}"/>
    <dgm:cxn modelId="{0CEDEE9D-C432-4877-9953-61AB35C06E56}" type="presOf" srcId="{60B5F674-68E2-41D6-BA31-EB3A33EAD87C}" destId="{76020F15-FDFF-4506-9701-B507BD3E5746}" srcOrd="0" destOrd="0" presId="urn:microsoft.com/office/officeart/2018/2/layout/IconVerticalSolidList"/>
    <dgm:cxn modelId="{C56179A4-AF78-4D46-8977-5DF28CB5C6A4}" type="presOf" srcId="{8BDF7DEB-AEA7-438B-A705-3E2109D351BD}" destId="{901C9E18-D2D9-4ACA-B54C-DBC7166A75A9}" srcOrd="0" destOrd="0" presId="urn:microsoft.com/office/officeart/2018/2/layout/IconVerticalSolidList"/>
    <dgm:cxn modelId="{76316BAF-4090-466D-ADFC-EDF37038B4A4}" type="presOf" srcId="{4E8B7520-7C40-4DC6-825D-86A795DC3774}" destId="{A40916DC-51AB-404D-842D-3CF5B07E9F88}" srcOrd="0" destOrd="0" presId="urn:microsoft.com/office/officeart/2018/2/layout/IconVerticalSolidList"/>
    <dgm:cxn modelId="{61122ED7-97CD-4050-98B3-FB86AF60FB22}" srcId="{60B5F674-68E2-41D6-BA31-EB3A33EAD87C}" destId="{8BDF7DEB-AEA7-438B-A705-3E2109D351BD}" srcOrd="2" destOrd="0" parTransId="{30A9CC58-C3C1-4873-81F9-C9C3AEB0EEDF}" sibTransId="{E4F3F506-1767-48A7-8E70-EBA18885F4A2}"/>
    <dgm:cxn modelId="{0A7F3FE7-D19D-4622-98A5-52DA0B605DC9}" type="presOf" srcId="{1BA86B13-5067-4D8B-941F-0E8A21F65630}" destId="{5963AF4F-A05C-4A47-BE31-7C0900031EAB}" srcOrd="0" destOrd="0" presId="urn:microsoft.com/office/officeart/2018/2/layout/IconVerticalSolidList"/>
    <dgm:cxn modelId="{1883909E-ACBB-4948-9662-BF3CC01E97F7}" type="presParOf" srcId="{76020F15-FDFF-4506-9701-B507BD3E5746}" destId="{105BDCE3-13A7-42EF-8CAE-B4833E6B6955}" srcOrd="0" destOrd="0" presId="urn:microsoft.com/office/officeart/2018/2/layout/IconVerticalSolidList"/>
    <dgm:cxn modelId="{98059D7A-14FF-438C-8398-E0C0E2DC61DF}" type="presParOf" srcId="{105BDCE3-13A7-42EF-8CAE-B4833E6B6955}" destId="{52F279E3-A295-42B2-9F26-D70CE8DF5CE2}" srcOrd="0" destOrd="0" presId="urn:microsoft.com/office/officeart/2018/2/layout/IconVerticalSolidList"/>
    <dgm:cxn modelId="{BD253157-4CFA-4556-AED3-3C746E1DB8DB}" type="presParOf" srcId="{105BDCE3-13A7-42EF-8CAE-B4833E6B6955}" destId="{50540DAE-7FDE-4876-B056-73EEB6988359}" srcOrd="1" destOrd="0" presId="urn:microsoft.com/office/officeart/2018/2/layout/IconVerticalSolidList"/>
    <dgm:cxn modelId="{7DBA0F44-A645-4BDA-947B-D5B8F13BA051}" type="presParOf" srcId="{105BDCE3-13A7-42EF-8CAE-B4833E6B6955}" destId="{C80F292E-D899-4EDC-AEB0-08E1173608C7}" srcOrd="2" destOrd="0" presId="urn:microsoft.com/office/officeart/2018/2/layout/IconVerticalSolidList"/>
    <dgm:cxn modelId="{BE098260-F379-407E-BE0B-043A82D553B5}" type="presParOf" srcId="{105BDCE3-13A7-42EF-8CAE-B4833E6B6955}" destId="{EAF5DDF5-1674-4106-965E-28F2B4CB7000}" srcOrd="3" destOrd="0" presId="urn:microsoft.com/office/officeart/2018/2/layout/IconVerticalSolidList"/>
    <dgm:cxn modelId="{DF14CC6C-85E4-4CC7-B557-5F4B8A2DF1A4}" type="presParOf" srcId="{76020F15-FDFF-4506-9701-B507BD3E5746}" destId="{319BB08F-EC56-43B4-BD10-A35B42C0D19A}" srcOrd="1" destOrd="0" presId="urn:microsoft.com/office/officeart/2018/2/layout/IconVerticalSolidList"/>
    <dgm:cxn modelId="{2627AB06-6F0E-464C-85A9-5CF741096CEB}" type="presParOf" srcId="{76020F15-FDFF-4506-9701-B507BD3E5746}" destId="{D6DF35CC-3E6F-4D5B-A8DE-46F241AD90EC}" srcOrd="2" destOrd="0" presId="urn:microsoft.com/office/officeart/2018/2/layout/IconVerticalSolidList"/>
    <dgm:cxn modelId="{F4CF0185-CAEF-45DB-8953-1A57EE6F77EE}" type="presParOf" srcId="{D6DF35CC-3E6F-4D5B-A8DE-46F241AD90EC}" destId="{F593D2BF-C420-4D40-BCBD-CADFCF3FD8FB}" srcOrd="0" destOrd="0" presId="urn:microsoft.com/office/officeart/2018/2/layout/IconVerticalSolidList"/>
    <dgm:cxn modelId="{D35D64BC-199F-4728-8777-8878D9E849C2}" type="presParOf" srcId="{D6DF35CC-3E6F-4D5B-A8DE-46F241AD90EC}" destId="{00B2B294-5541-4FD5-9177-ED6ECE5FA0D2}" srcOrd="1" destOrd="0" presId="urn:microsoft.com/office/officeart/2018/2/layout/IconVerticalSolidList"/>
    <dgm:cxn modelId="{28DC7A4F-12E5-423B-BA13-332D7105AFFA}" type="presParOf" srcId="{D6DF35CC-3E6F-4D5B-A8DE-46F241AD90EC}" destId="{768279C1-E004-462A-9E5D-9A192DDFDD43}" srcOrd="2" destOrd="0" presId="urn:microsoft.com/office/officeart/2018/2/layout/IconVerticalSolidList"/>
    <dgm:cxn modelId="{E08F0205-42ED-4818-A548-9C91413B58E6}" type="presParOf" srcId="{D6DF35CC-3E6F-4D5B-A8DE-46F241AD90EC}" destId="{A40916DC-51AB-404D-842D-3CF5B07E9F88}" srcOrd="3" destOrd="0" presId="urn:microsoft.com/office/officeart/2018/2/layout/IconVerticalSolidList"/>
    <dgm:cxn modelId="{2B34964C-DF48-4C4F-BBB5-FDA13FD04D21}" type="presParOf" srcId="{76020F15-FDFF-4506-9701-B507BD3E5746}" destId="{475DE48F-6439-4AF5-8ADB-A6FB9B69ACEE}" srcOrd="3" destOrd="0" presId="urn:microsoft.com/office/officeart/2018/2/layout/IconVerticalSolidList"/>
    <dgm:cxn modelId="{5D49C538-0EC6-4394-9590-1A77EE1BF006}" type="presParOf" srcId="{76020F15-FDFF-4506-9701-B507BD3E5746}" destId="{DFD1FA15-9987-4E31-A22E-CCFA224446F0}" srcOrd="4" destOrd="0" presId="urn:microsoft.com/office/officeart/2018/2/layout/IconVerticalSolidList"/>
    <dgm:cxn modelId="{3CE8B34A-8505-4AD5-A77D-B8F5ED3E60ED}" type="presParOf" srcId="{DFD1FA15-9987-4E31-A22E-CCFA224446F0}" destId="{C5EC1F0A-6C6F-4FEB-8D11-15D43ABBF382}" srcOrd="0" destOrd="0" presId="urn:microsoft.com/office/officeart/2018/2/layout/IconVerticalSolidList"/>
    <dgm:cxn modelId="{3A8F44EA-F0F6-4B07-8B3E-8E1A9D90FC43}" type="presParOf" srcId="{DFD1FA15-9987-4E31-A22E-CCFA224446F0}" destId="{123172BB-DF1F-4828-8915-60F91606443D}" srcOrd="1" destOrd="0" presId="urn:microsoft.com/office/officeart/2018/2/layout/IconVerticalSolidList"/>
    <dgm:cxn modelId="{4167F96B-46D5-41F5-BE75-468FA606D405}" type="presParOf" srcId="{DFD1FA15-9987-4E31-A22E-CCFA224446F0}" destId="{C3433DDA-C280-4321-B0DE-8CC71D6650E1}" srcOrd="2" destOrd="0" presId="urn:microsoft.com/office/officeart/2018/2/layout/IconVerticalSolidList"/>
    <dgm:cxn modelId="{A4637F21-FBE2-46B7-918E-D2DEB8083553}" type="presParOf" srcId="{DFD1FA15-9987-4E31-A22E-CCFA224446F0}" destId="{901C9E18-D2D9-4ACA-B54C-DBC7166A75A9}" srcOrd="3" destOrd="0" presId="urn:microsoft.com/office/officeart/2018/2/layout/IconVerticalSolidList"/>
    <dgm:cxn modelId="{C0A79B35-1DD4-4394-8D5A-12D2C4269E3A}" type="presParOf" srcId="{76020F15-FDFF-4506-9701-B507BD3E5746}" destId="{F35676EC-42C8-4000-B358-A0A987894493}" srcOrd="5" destOrd="0" presId="urn:microsoft.com/office/officeart/2018/2/layout/IconVerticalSolidList"/>
    <dgm:cxn modelId="{0F428086-2B11-44B6-9644-79E966829B3E}" type="presParOf" srcId="{76020F15-FDFF-4506-9701-B507BD3E5746}" destId="{670E181A-8CD1-4BEA-965F-7928DC8F76F3}" srcOrd="6" destOrd="0" presId="urn:microsoft.com/office/officeart/2018/2/layout/IconVerticalSolidList"/>
    <dgm:cxn modelId="{879188B8-9AA1-457C-B6E4-6CD1D60FCCFE}" type="presParOf" srcId="{670E181A-8CD1-4BEA-965F-7928DC8F76F3}" destId="{CA57DA5B-D7CF-4350-975F-A18E80D77C5B}" srcOrd="0" destOrd="0" presId="urn:microsoft.com/office/officeart/2018/2/layout/IconVerticalSolidList"/>
    <dgm:cxn modelId="{8DB9189F-3743-4372-A8B4-2AF8072B9AAE}" type="presParOf" srcId="{670E181A-8CD1-4BEA-965F-7928DC8F76F3}" destId="{D4BD346F-3CD5-424F-B2A7-411019C5180F}" srcOrd="1" destOrd="0" presId="urn:microsoft.com/office/officeart/2018/2/layout/IconVerticalSolidList"/>
    <dgm:cxn modelId="{0EFB3110-9778-4C8E-89EC-F9F069C41959}" type="presParOf" srcId="{670E181A-8CD1-4BEA-965F-7928DC8F76F3}" destId="{AE5D540C-F39F-4C74-80D9-1460E4568E14}" srcOrd="2" destOrd="0" presId="urn:microsoft.com/office/officeart/2018/2/layout/IconVerticalSolidList"/>
    <dgm:cxn modelId="{6C66D183-7758-4C84-AE9E-2CFC37253535}" type="presParOf" srcId="{670E181A-8CD1-4BEA-965F-7928DC8F76F3}" destId="{5963AF4F-A05C-4A47-BE31-7C0900031E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F279E3-A295-42B2-9F26-D70CE8DF5CE2}">
      <dsp:nvSpPr>
        <dsp:cNvPr id="0" name=""/>
        <dsp:cNvSpPr/>
      </dsp:nvSpPr>
      <dsp:spPr>
        <a:xfrm>
          <a:off x="0" y="3921"/>
          <a:ext cx="10515600" cy="885089"/>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50540DAE-7FDE-4876-B056-73EEB6988359}">
      <dsp:nvSpPr>
        <dsp:cNvPr id="0" name=""/>
        <dsp:cNvSpPr/>
      </dsp:nvSpPr>
      <dsp:spPr>
        <a:xfrm>
          <a:off x="267739" y="203066"/>
          <a:ext cx="487275" cy="4867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AF5DDF5-1674-4106-965E-28F2B4CB7000}">
      <dsp:nvSpPr>
        <dsp:cNvPr id="0" name=""/>
        <dsp:cNvSpPr/>
      </dsp:nvSpPr>
      <dsp:spPr>
        <a:xfrm>
          <a:off x="1022754" y="3921"/>
          <a:ext cx="9477094" cy="91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599" tIns="96599" rIns="96599" bIns="96599"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Poppins" panose="00000500000000000000" pitchFamily="2" charset="0"/>
              <a:cs typeface="Poppins" panose="00000500000000000000" pitchFamily="2" charset="0"/>
            </a:rPr>
            <a:t>Focused investment – </a:t>
          </a:r>
          <a:r>
            <a:rPr lang="en-US" sz="1400" kern="1200" dirty="0">
              <a:latin typeface="Poppins" panose="00000500000000000000" pitchFamily="2" charset="0"/>
              <a:cs typeface="Poppins" panose="00000500000000000000" pitchFamily="2" charset="0"/>
            </a:rPr>
            <a:t>This is our niche.  While core providers spread investment across multiple business units, Empyrean is laser-focused on financial risk and performance management solutions.</a:t>
          </a:r>
        </a:p>
      </dsp:txBody>
      <dsp:txXfrm>
        <a:off x="1022754" y="3921"/>
        <a:ext cx="9477094" cy="912748"/>
      </dsp:txXfrm>
    </dsp:sp>
    <dsp:sp modelId="{F593D2BF-C420-4D40-BCBD-CADFCF3FD8FB}">
      <dsp:nvSpPr>
        <dsp:cNvPr id="0" name=""/>
        <dsp:cNvSpPr/>
      </dsp:nvSpPr>
      <dsp:spPr>
        <a:xfrm>
          <a:off x="0" y="1144857"/>
          <a:ext cx="10515600" cy="885089"/>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00B2B294-5541-4FD5-9177-ED6ECE5FA0D2}">
      <dsp:nvSpPr>
        <dsp:cNvPr id="0" name=""/>
        <dsp:cNvSpPr/>
      </dsp:nvSpPr>
      <dsp:spPr>
        <a:xfrm>
          <a:off x="267739" y="1344002"/>
          <a:ext cx="487275" cy="4867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0916DC-51AB-404D-842D-3CF5B07E9F88}">
      <dsp:nvSpPr>
        <dsp:cNvPr id="0" name=""/>
        <dsp:cNvSpPr/>
      </dsp:nvSpPr>
      <dsp:spPr>
        <a:xfrm>
          <a:off x="1022754" y="1144857"/>
          <a:ext cx="9477094" cy="91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599" tIns="96599" rIns="96599" bIns="96599" numCol="1" spcCol="1270" anchor="ctr" anchorCtr="0">
          <a:noAutofit/>
        </a:bodyPr>
        <a:lstStyle/>
        <a:p>
          <a:pPr marL="0" lvl="0" indent="0" algn="l" defTabSz="622300">
            <a:lnSpc>
              <a:spcPct val="90000"/>
            </a:lnSpc>
            <a:spcBef>
              <a:spcPct val="0"/>
            </a:spcBef>
            <a:spcAft>
              <a:spcPct val="35000"/>
            </a:spcAft>
            <a:buNone/>
          </a:pPr>
          <a:r>
            <a:rPr lang="en-US" sz="1400" b="1" kern="1200">
              <a:latin typeface="Poppins" panose="00000500000000000000" pitchFamily="2" charset="0"/>
              <a:cs typeface="Poppins" panose="00000500000000000000" pitchFamily="2" charset="0"/>
            </a:rPr>
            <a:t>Integrated ALM &amp; Budgeting (including outsourced)</a:t>
          </a:r>
          <a:r>
            <a:rPr lang="en-US" sz="1400" kern="1200">
              <a:latin typeface="Poppins" panose="00000500000000000000" pitchFamily="2" charset="0"/>
              <a:cs typeface="Poppins" panose="00000500000000000000" pitchFamily="2" charset="0"/>
            </a:rPr>
            <a:t> – Very few vendors integrate ALM and budgeting, and we’re the only one offering true integration with outsourced ALM—ideal for smaller institutions without the resources to run ALM in-house.</a:t>
          </a:r>
        </a:p>
      </dsp:txBody>
      <dsp:txXfrm>
        <a:off x="1022754" y="1144857"/>
        <a:ext cx="9477094" cy="912748"/>
      </dsp:txXfrm>
    </dsp:sp>
    <dsp:sp modelId="{C5EC1F0A-6C6F-4FEB-8D11-15D43ABBF382}">
      <dsp:nvSpPr>
        <dsp:cNvPr id="0" name=""/>
        <dsp:cNvSpPr/>
      </dsp:nvSpPr>
      <dsp:spPr>
        <a:xfrm>
          <a:off x="0" y="2285793"/>
          <a:ext cx="10515600" cy="885089"/>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123172BB-DF1F-4828-8915-60F91606443D}">
      <dsp:nvSpPr>
        <dsp:cNvPr id="0" name=""/>
        <dsp:cNvSpPr/>
      </dsp:nvSpPr>
      <dsp:spPr>
        <a:xfrm>
          <a:off x="267739" y="2484938"/>
          <a:ext cx="487275" cy="48679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01C9E18-D2D9-4ACA-B54C-DBC7166A75A9}">
      <dsp:nvSpPr>
        <dsp:cNvPr id="0" name=""/>
        <dsp:cNvSpPr/>
      </dsp:nvSpPr>
      <dsp:spPr>
        <a:xfrm>
          <a:off x="1022754" y="2285793"/>
          <a:ext cx="9477094" cy="91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599" tIns="96599" rIns="96599" bIns="96599"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Poppins" panose="00000500000000000000" pitchFamily="2" charset="0"/>
              <a:cs typeface="Poppins" panose="00000500000000000000" pitchFamily="2" charset="0"/>
            </a:rPr>
            <a:t>Purpose-Built for Banks &amp; Credit Unions </a:t>
          </a:r>
          <a:r>
            <a:rPr lang="en-US" sz="1400" kern="1200" dirty="0">
              <a:latin typeface="Poppins" panose="00000500000000000000" pitchFamily="2" charset="0"/>
              <a:cs typeface="Poppins" panose="00000500000000000000" pitchFamily="2" charset="0"/>
            </a:rPr>
            <a:t>– Unlike generic platforms, our software is designed specifically for financial institutions, aligning with their structures, processes, and regulatory needs.</a:t>
          </a:r>
        </a:p>
      </dsp:txBody>
      <dsp:txXfrm>
        <a:off x="1022754" y="2285793"/>
        <a:ext cx="9477094" cy="912748"/>
      </dsp:txXfrm>
    </dsp:sp>
    <dsp:sp modelId="{CA57DA5B-D7CF-4350-975F-A18E80D77C5B}">
      <dsp:nvSpPr>
        <dsp:cNvPr id="0" name=""/>
        <dsp:cNvSpPr/>
      </dsp:nvSpPr>
      <dsp:spPr>
        <a:xfrm>
          <a:off x="0" y="3426729"/>
          <a:ext cx="10515600" cy="885089"/>
        </a:xfrm>
        <a:prstGeom prst="roundRect">
          <a:avLst>
            <a:gd name="adj" fmla="val 10000"/>
          </a:avLst>
        </a:prstGeom>
        <a:solidFill>
          <a:schemeClr val="bg1">
            <a:lumMod val="95000"/>
          </a:schemeClr>
        </a:solidFill>
        <a:ln>
          <a:noFill/>
        </a:ln>
        <a:effectLst/>
      </dsp:spPr>
      <dsp:style>
        <a:lnRef idx="0">
          <a:scrgbClr r="0" g="0" b="0"/>
        </a:lnRef>
        <a:fillRef idx="1">
          <a:scrgbClr r="0" g="0" b="0"/>
        </a:fillRef>
        <a:effectRef idx="0">
          <a:scrgbClr r="0" g="0" b="0"/>
        </a:effectRef>
        <a:fontRef idx="minor"/>
      </dsp:style>
    </dsp:sp>
    <dsp:sp modelId="{D4BD346F-3CD5-424F-B2A7-411019C5180F}">
      <dsp:nvSpPr>
        <dsp:cNvPr id="0" name=""/>
        <dsp:cNvSpPr/>
      </dsp:nvSpPr>
      <dsp:spPr>
        <a:xfrm>
          <a:off x="267739" y="3625874"/>
          <a:ext cx="487275" cy="48679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63AF4F-A05C-4A47-BE31-7C0900031EAB}">
      <dsp:nvSpPr>
        <dsp:cNvPr id="0" name=""/>
        <dsp:cNvSpPr/>
      </dsp:nvSpPr>
      <dsp:spPr>
        <a:xfrm>
          <a:off x="1022754" y="3426729"/>
          <a:ext cx="9477094" cy="9127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599" tIns="96599" rIns="96599" bIns="96599" numCol="1" spcCol="1270" anchor="ctr" anchorCtr="0">
          <a:noAutofit/>
        </a:bodyPr>
        <a:lstStyle/>
        <a:p>
          <a:pPr marL="0" lvl="0" indent="0" algn="l" defTabSz="622300">
            <a:lnSpc>
              <a:spcPct val="90000"/>
            </a:lnSpc>
            <a:spcBef>
              <a:spcPct val="0"/>
            </a:spcBef>
            <a:spcAft>
              <a:spcPct val="35000"/>
            </a:spcAft>
            <a:buNone/>
          </a:pPr>
          <a:r>
            <a:rPr lang="en-US" sz="1400" b="1" kern="1200" dirty="0">
              <a:latin typeface="Poppins" panose="00000500000000000000" pitchFamily="2" charset="0"/>
              <a:cs typeface="Poppins" panose="00000500000000000000" pitchFamily="2" charset="0"/>
            </a:rPr>
            <a:t>Proven Excel &amp; Legacy Replacement </a:t>
          </a:r>
          <a:r>
            <a:rPr lang="en-US" sz="1400" kern="1200" dirty="0">
              <a:latin typeface="Poppins" panose="00000500000000000000" pitchFamily="2" charset="0"/>
              <a:cs typeface="Poppins" panose="00000500000000000000" pitchFamily="2" charset="0"/>
            </a:rPr>
            <a:t>– We most often displace outdated legacy systems or spreadsheets, providing a modern, cloud-based solution that delivers accuracy, efficiency, and scalability.</a:t>
          </a:r>
        </a:p>
      </dsp:txBody>
      <dsp:txXfrm>
        <a:off x="1022754" y="3426729"/>
        <a:ext cx="9477094" cy="91274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BB7732-7D33-44CB-9F5D-EA70E8E8FB04}" type="datetimeFigureOut">
              <a:rPr lang="en-US" smtClean="0"/>
              <a:t>10/6/2025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39C62-AEAA-44D9-B5D6-485C2FC5836D}" type="slidenum">
              <a:rPr lang="en-US" smtClean="0"/>
              <a:t>‹#›</a:t>
            </a:fld>
            <a:endParaRPr lang="en-US"/>
          </a:p>
        </p:txBody>
      </p:sp>
    </p:spTree>
    <p:extLst>
      <p:ext uri="{BB962C8B-B14F-4D97-AF65-F5344CB8AC3E}">
        <p14:creationId xmlns:p14="http://schemas.microsoft.com/office/powerpoint/2010/main" val="713388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Thank you for allowing us the time to speak about who Empyrean is and how we can benefit partnering with you and your State Banking Association </a:t>
            </a:r>
          </a:p>
        </p:txBody>
      </p:sp>
      <p:sp>
        <p:nvSpPr>
          <p:cNvPr id="4" name="Slide Number Placeholder 3"/>
          <p:cNvSpPr>
            <a:spLocks noGrp="1"/>
          </p:cNvSpPr>
          <p:nvPr>
            <p:ph type="sldNum" sz="quarter" idx="5"/>
          </p:nvPr>
        </p:nvSpPr>
        <p:spPr/>
        <p:txBody>
          <a:bodyPr/>
          <a:lstStyle/>
          <a:p>
            <a:fld id="{DED39C62-AEAA-44D9-B5D6-485C2FC5836D}" type="slidenum">
              <a:rPr lang="en-US" smtClean="0"/>
              <a:t>1</a:t>
            </a:fld>
            <a:endParaRPr lang="en-US"/>
          </a:p>
        </p:txBody>
      </p:sp>
    </p:spTree>
    <p:extLst>
      <p:ext uri="{BB962C8B-B14F-4D97-AF65-F5344CB8AC3E}">
        <p14:creationId xmlns:p14="http://schemas.microsoft.com/office/powerpoint/2010/main" val="1506357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B4D2504-AFFE-4F48-B480-B5DDFA72BAFC}"/>
              </a:ext>
            </a:extLst>
          </p:cNvPr>
          <p:cNvSpPr>
            <a:spLocks noGrp="1" noChangeArrowheads="1"/>
          </p:cNvSpPr>
          <p:nvPr>
            <p:ph type="sldNum"/>
          </p:nvPr>
        </p:nvSpPr>
        <p:spPr>
          <a:ln/>
        </p:spPr>
        <p:txBody>
          <a:bodyPr/>
          <a:lstStyle/>
          <a:p>
            <a:fld id="{17B549CA-F67D-484E-A6FF-D9DF401B8B6E}" type="slidenum">
              <a:rPr lang="en-US" altLang="en-US"/>
              <a:pPr/>
              <a:t>2</a:t>
            </a:fld>
            <a:endParaRPr lang="en-US" altLang="en-US"/>
          </a:p>
        </p:txBody>
      </p:sp>
      <p:sp>
        <p:nvSpPr>
          <p:cNvPr id="28673" name="Text Box 1">
            <a:extLst>
              <a:ext uri="{FF2B5EF4-FFF2-40B4-BE49-F238E27FC236}">
                <a16:creationId xmlns:a16="http://schemas.microsoft.com/office/drawing/2014/main" id="{0FA4570B-F68C-C74A-AEF4-330205305B17}"/>
              </a:ext>
            </a:extLst>
          </p:cNvPr>
          <p:cNvSpPr txBox="1">
            <a:spLocks noGrp="1" noRot="1" noChangeAspect="1" noChangeArrowheads="1"/>
          </p:cNvSpPr>
          <p:nvPr>
            <p:ph type="sldImg"/>
          </p:nvPr>
        </p:nvSpPr>
        <p:spPr bwMode="auto">
          <a:xfrm>
            <a:off x="533400" y="763588"/>
            <a:ext cx="6705600"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22BAA409-67C8-F447-AC02-3EB3E71040B2}"/>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For a quick introduction..</a:t>
            </a:r>
          </a:p>
          <a:p>
            <a:endParaRPr lang="en-US" dirty="0"/>
          </a:p>
          <a:p>
            <a:r>
              <a:rPr lang="en-US" dirty="0"/>
              <a:t>My name Jill Daniels and I am a sales executive here at Empyrean. I have been with the company for 2 years and prior to Empyrean I was with a competitor but started my career in public accounting. At Empyrean I focus on institutions under a billion in assets, we also have teams covering the $1-4 space and $4 and up. </a:t>
            </a:r>
          </a:p>
          <a:p>
            <a:endParaRPr lang="en-US" dirty="0"/>
          </a:p>
          <a:p>
            <a:r>
              <a:rPr lang="en-US" dirty="0"/>
              <a:t>With me, </a:t>
            </a:r>
            <a:r>
              <a:rPr lang="en-US" dirty="0" err="1"/>
              <a:t>i</a:t>
            </a:r>
            <a:r>
              <a:rPr lang="en-US" dirty="0"/>
              <a:t> have Andrea Chilczuk, she leads our event planning and coordination efforts. She is the one that facilitates all the details and coordination of each event working with many of SBA’s currently on sponsorship and other related event items. </a:t>
            </a:r>
          </a:p>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err="1"/>
              <a:t>Im</a:t>
            </a:r>
            <a:r>
              <a:rPr lang="en-US" sz="1200" dirty="0"/>
              <a:t> going to keep this high level when it comes to our products, but I first wanted to cover who Empyrean is. </a:t>
            </a:r>
          </a:p>
          <a:p>
            <a:endParaRPr lang="en-US" sz="1200" dirty="0"/>
          </a:p>
          <a:p>
            <a:r>
              <a:rPr lang="en-US" sz="1200" dirty="0"/>
              <a:t>Although some of you may not have heard of Empyrean, we’ve actually been around since 2008. We first cut our teeth in the industry with our Asset Liability Management solution which was servicing larger banks. From there through acquisition and building upon our solution suite we have grown to over 150 employees and 320 clients.</a:t>
            </a:r>
          </a:p>
          <a:p>
            <a:endParaRPr lang="en-US" sz="1200" dirty="0"/>
          </a:p>
          <a:p>
            <a:r>
              <a:rPr lang="en-US" sz="1200" dirty="0"/>
              <a:t>Out of that 150 employees, we are proud that 80% of our team is focused on development, implementation, and ongoing support—and none of that is outsourced. This gives us full control over the quality of our solutions and the overall client experience.</a:t>
            </a:r>
          </a:p>
          <a:p>
            <a:endParaRPr lang="en-US" sz="1200" dirty="0"/>
          </a:p>
          <a:p>
            <a:r>
              <a:rPr lang="en-US" sz="1200" dirty="0"/>
              <a:t>We’re also unique in that 320 clients, 100% of them are dedicated to the financial services industry AND focused solely on financial risk and performance management. We feel that focusing on this niche allows us to deliver best-in-class tools for banks and credit unions.</a:t>
            </a:r>
          </a:p>
          <a:p>
            <a:endParaRPr lang="en-US" sz="1200" dirty="0"/>
          </a:p>
          <a:p>
            <a:r>
              <a:rPr lang="en-US" sz="1200" dirty="0"/>
              <a:t>In addition to our software clients, </a:t>
            </a:r>
            <a:r>
              <a:rPr lang="en-US" sz="1200" dirty="0" err="1"/>
              <a:t>youll</a:t>
            </a:r>
            <a:r>
              <a:rPr lang="en-US" sz="1200" dirty="0"/>
              <a:t> see the 800+ institutions leverage the Empyrean model, we work directly with firms such as Raymond James, FHN Baker Group, they leverage the Empyrean model to deliver Outsource ALM to their clients.</a:t>
            </a:r>
          </a:p>
          <a:p>
            <a:endParaRPr lang="en-US" dirty="0"/>
          </a:p>
        </p:txBody>
      </p:sp>
      <p:sp>
        <p:nvSpPr>
          <p:cNvPr id="4" name="Slide Number Placeholder 3"/>
          <p:cNvSpPr>
            <a:spLocks noGrp="1"/>
          </p:cNvSpPr>
          <p:nvPr>
            <p:ph type="sldNum" sz="quarter" idx="5"/>
          </p:nvPr>
        </p:nvSpPr>
        <p:spPr/>
        <p:txBody>
          <a:bodyPr/>
          <a:lstStyle/>
          <a:p>
            <a:fld id="{DED39C62-AEAA-44D9-B5D6-485C2FC5836D}" type="slidenum">
              <a:rPr lang="en-US" smtClean="0"/>
              <a:t>3</a:t>
            </a:fld>
            <a:endParaRPr lang="en-US"/>
          </a:p>
        </p:txBody>
      </p:sp>
    </p:spTree>
    <p:extLst>
      <p:ext uri="{BB962C8B-B14F-4D97-AF65-F5344CB8AC3E}">
        <p14:creationId xmlns:p14="http://schemas.microsoft.com/office/powerpoint/2010/main" val="321594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In the slide before I said we focus on banks and credit unions, however within each organization we are focused on the office of the CFO </a:t>
            </a:r>
          </a:p>
          <a:p>
            <a:pPr defTabSz="881390">
              <a:defRPr/>
            </a:pPr>
            <a:endParaRPr lang="en-US" dirty="0"/>
          </a:p>
          <a:p>
            <a:pPr marL="0" marR="0" lvl="0" indent="0" algn="l" defTabSz="881390" rtl="0" eaLnBrk="1" fontAlgn="auto" latinLnBrk="0" hangingPunct="1">
              <a:lnSpc>
                <a:spcPct val="100000"/>
              </a:lnSpc>
              <a:spcBef>
                <a:spcPts val="0"/>
              </a:spcBef>
              <a:spcAft>
                <a:spcPts val="0"/>
              </a:spcAft>
              <a:buClrTx/>
              <a:buSzTx/>
              <a:buFontTx/>
              <a:buNone/>
              <a:tabLst/>
              <a:defRPr/>
            </a:pPr>
            <a:r>
              <a:rPr lang="en-US" dirty="0">
                <a:latin typeface="Poppins" panose="00000500000000000000" pitchFamily="2" charset="0"/>
                <a:cs typeface="Poppins" panose="00000500000000000000" pitchFamily="2" charset="0"/>
              </a:rPr>
              <a:t>Empyrean equips finance teams with modern, powerful tools for their Budgeting, ALM and Profitability needs. Whether it is the CFO, Controller, VP of Finance, Accountant </a:t>
            </a:r>
            <a:r>
              <a:rPr lang="en-US" dirty="0" err="1">
                <a:latin typeface="Poppins" panose="00000500000000000000" pitchFamily="2" charset="0"/>
                <a:cs typeface="Poppins" panose="00000500000000000000" pitchFamily="2" charset="0"/>
              </a:rPr>
              <a:t>etc</a:t>
            </a:r>
            <a:r>
              <a:rPr lang="en-US" dirty="0">
                <a:latin typeface="Poppins" panose="00000500000000000000" pitchFamily="2" charset="0"/>
                <a:cs typeface="Poppins" panose="00000500000000000000" pitchFamily="2" charset="0"/>
              </a:rPr>
              <a:t>, our tools will allow them to analyze and plan with their data in an efficient way, providing them more time to make strategic decisions. </a:t>
            </a:r>
            <a:endParaRPr lang="en-US" dirty="0"/>
          </a:p>
          <a:p>
            <a:pPr defTabSz="881390">
              <a:defRPr/>
            </a:pPr>
            <a:endParaRPr lang="en-US" dirty="0"/>
          </a:p>
        </p:txBody>
      </p:sp>
      <p:sp>
        <p:nvSpPr>
          <p:cNvPr id="4" name="Slide Number Placeholder 3"/>
          <p:cNvSpPr>
            <a:spLocks noGrp="1"/>
          </p:cNvSpPr>
          <p:nvPr>
            <p:ph type="sldNum" sz="quarter" idx="5"/>
          </p:nvPr>
        </p:nvSpPr>
        <p:spPr/>
        <p:txBody>
          <a:bodyPr/>
          <a:lstStyle/>
          <a:p>
            <a:fld id="{DED39C62-AEAA-44D9-B5D6-485C2FC5836D}" type="slidenum">
              <a:rPr lang="en-US" smtClean="0"/>
              <a:t>4</a:t>
            </a:fld>
            <a:endParaRPr lang="en-US"/>
          </a:p>
        </p:txBody>
      </p:sp>
    </p:spTree>
    <p:extLst>
      <p:ext uri="{BB962C8B-B14F-4D97-AF65-F5344CB8AC3E}">
        <p14:creationId xmlns:p14="http://schemas.microsoft.com/office/powerpoint/2010/main" val="289008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for how we serve them; I mentioned financial performance and risk management solutions, which you may be questioning what that means, so I wanted to give a visual of our solution suite.</a:t>
            </a:r>
          </a:p>
          <a:p>
            <a:endParaRPr lang="en-US" dirty="0"/>
          </a:p>
          <a:p>
            <a:endParaRPr lang="en-US" dirty="0"/>
          </a:p>
          <a:p>
            <a:r>
              <a:rPr lang="en-US" dirty="0"/>
              <a:t>Our Financial Risk Management is the top which encompasses our Asset Liability Management Solution- banks need a model for regulatory purposes but also to manage interest rate risk. Which is what the ALM engine does. Within this solution, you can add on other modules. </a:t>
            </a:r>
          </a:p>
          <a:p>
            <a:endParaRPr lang="en-US" dirty="0"/>
          </a:p>
          <a:p>
            <a:r>
              <a:rPr lang="en-US" dirty="0"/>
              <a:t>Our Financial Performance Management solutions include our Budgeting &amp; Planning and Profitability Solutions. Budgeting </a:t>
            </a:r>
            <a:r>
              <a:rPr lang="en-US" dirty="0" err="1"/>
              <a:t>im</a:t>
            </a:r>
            <a:r>
              <a:rPr lang="en-US" dirty="0"/>
              <a:t> sure is a more familiar word than Asset Liability Management, but again banks use our budgeting tools to plan their annual budget and reforecast or report against it. For Profitability our solution can drill </a:t>
            </a:r>
            <a:r>
              <a:rPr lang="en-US" dirty="0" err="1"/>
              <a:t>downt</a:t>
            </a:r>
            <a:r>
              <a:rPr lang="en-US" dirty="0"/>
              <a:t> o see how profitable a client, product or branch can be. </a:t>
            </a:r>
          </a:p>
          <a:p>
            <a:endParaRPr lang="en-US" dirty="0"/>
          </a:p>
          <a:p>
            <a:r>
              <a:rPr lang="en-US" dirty="0"/>
              <a:t>All of our solutions come with a  financial analytics and reporting tool embedded into the software where we have over 100 standard reports or the option to build their own.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have it broken out, but a advantage to empyrean is al of these solutions sit upon a single “</a:t>
            </a:r>
            <a:r>
              <a:rPr lang="en-US" dirty="0" err="1"/>
              <a:t>datamart</a:t>
            </a:r>
            <a:r>
              <a:rPr lang="en-US" dirty="0"/>
              <a:t>” we refer to as </a:t>
            </a:r>
            <a:r>
              <a:rPr lang="en-US" dirty="0" err="1"/>
              <a:t>dataverse</a:t>
            </a:r>
            <a:r>
              <a:rPr lang="en-US" dirty="0"/>
              <a:t> allowing for an easier user experience and a lot of time saved by only needing to upload data to one place and being used in multiple ways and even share assumptions and results between the solutions. </a:t>
            </a:r>
          </a:p>
          <a:p>
            <a:endParaRPr lang="en-US" dirty="0"/>
          </a:p>
          <a:p>
            <a:r>
              <a:rPr lang="en-US" dirty="0"/>
              <a:t>Lastly- due to our employee concentration being in development and support, we have a few more solutions currently in production we have heard from our clients as being a need.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8D2766-C49B-4C1A-9FEE-6F146754B02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7687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dirty="0"/>
              <a:t>That is as far as </a:t>
            </a:r>
            <a:r>
              <a:rPr lang="en-US" dirty="0" err="1"/>
              <a:t>im</a:t>
            </a:r>
            <a:r>
              <a:rPr lang="en-US" dirty="0"/>
              <a:t> going to go on our products, Next, I’m going to share what makes us unique in this market….</a:t>
            </a:r>
          </a:p>
          <a:p>
            <a:pPr defTabSz="881390">
              <a:defRPr/>
            </a:pPr>
            <a:endParaRPr lang="en-US" dirty="0"/>
          </a:p>
          <a:p>
            <a:pPr marL="0" lvl="0" indent="0">
              <a:buNone/>
            </a:pPr>
            <a:r>
              <a:rPr lang="en-US" b="1" dirty="0"/>
              <a:t>1. Focused Investment</a:t>
            </a:r>
            <a:br>
              <a:rPr lang="en-US" dirty="0"/>
            </a:br>
            <a:r>
              <a:rPr lang="en-US" dirty="0"/>
              <a:t>This is our niche, so we’re not trying to be everything to everyone. I can speak to this from my previous employer where development dollars were spread across a lot of different lines of business, health care, higher end , financial </a:t>
            </a:r>
            <a:r>
              <a:rPr lang="en-US" dirty="0" err="1"/>
              <a:t>insitutins</a:t>
            </a:r>
            <a:r>
              <a:rPr lang="en-US" dirty="0"/>
              <a:t>, while here, every dollar we spend goes into making these solutions better for our clients.</a:t>
            </a:r>
          </a:p>
          <a:p>
            <a:pPr marL="228600" indent="-228600">
              <a:buAutoNum type="arabicPeriod"/>
            </a:pPr>
            <a:endParaRPr lang="en-US" dirty="0"/>
          </a:p>
          <a:p>
            <a:r>
              <a:rPr lang="en-US" b="1" dirty="0"/>
              <a:t>2. True ALM &amp; Budgeting Integration</a:t>
            </a:r>
            <a:br>
              <a:rPr lang="en-US" dirty="0"/>
            </a:br>
            <a:r>
              <a:rPr lang="en-US" dirty="0"/>
              <a:t>We’re one of a few vendors offering integrated ALM and budgeting but we’re the only one that integrates budgeting with our outsourced ALM offering. That’s a game-changer for institutions that want to leverage the benefits of the integration but aren’t able to take on the heavy lift of running their own model. Given I work with smaller institutions this allows them to make more strategic decisions rather than just checking the box for regulators. </a:t>
            </a:r>
          </a:p>
          <a:p>
            <a:endParaRPr lang="en-US" dirty="0"/>
          </a:p>
          <a:p>
            <a:r>
              <a:rPr lang="en-US" b="1" dirty="0"/>
              <a:t>3. Purpose-Built for Financial Institutions</a:t>
            </a:r>
            <a:br>
              <a:rPr lang="en-US" dirty="0"/>
            </a:br>
            <a:r>
              <a:rPr lang="en-US" dirty="0"/>
              <a:t>Unlike generic platforms that try to serve every industry, our platform was built specifically for banks and credit unions from day one by people that worked in the </a:t>
            </a:r>
            <a:r>
              <a:rPr lang="en-US" dirty="0" err="1"/>
              <a:t>insdustry</a:t>
            </a:r>
            <a:r>
              <a:rPr lang="en-US" dirty="0"/>
              <a:t>. It’s designed to align with the unique structures, processes, and regulatory requirements of financial institutions. </a:t>
            </a:r>
          </a:p>
          <a:p>
            <a:endParaRPr lang="en-US" dirty="0"/>
          </a:p>
          <a:p>
            <a:r>
              <a:rPr lang="en-US" b="1" dirty="0"/>
              <a:t>4. A go-to for replacing Excel and legacy software: </a:t>
            </a:r>
            <a:r>
              <a:rPr lang="en-US" dirty="0"/>
              <a:t>but the cool thing is that our solutions are also built to scale with our clients…so if they grow or their needs change over time, they’re not going to outgrow us and need to move to another vendor. So, our solutions are designed to be easy to use for the smaller institutions but can also address the more complex needs of larger institutions. That’s why we have clients under $100M to over $200B all leveraging the same platform. </a:t>
            </a:r>
          </a:p>
          <a:p>
            <a:pPr defTabSz="881390">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7D5053-3FEF-43AA-8BD6-75F1B54369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046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left you will see the state banking associations that we are currently </a:t>
            </a:r>
            <a:r>
              <a:rPr lang="en-US" dirty="0" err="1"/>
              <a:t>partenered</a:t>
            </a:r>
            <a:r>
              <a:rPr lang="en-US" dirty="0"/>
              <a:t> with. I included ICBA as I know they do a lot with state banking associations</a:t>
            </a:r>
          </a:p>
          <a:p>
            <a:endParaRPr lang="en-US" dirty="0"/>
          </a:p>
          <a:p>
            <a:r>
              <a:rPr lang="en-US" dirty="0"/>
              <a:t>But on the right I wanted to show a heat map of where our clients are all located to uncover some potential states where we are present but not apart of the SBA yet</a:t>
            </a:r>
          </a:p>
          <a:p>
            <a:endParaRPr lang="en-US" dirty="0"/>
          </a:p>
        </p:txBody>
      </p:sp>
      <p:sp>
        <p:nvSpPr>
          <p:cNvPr id="4" name="Slide Number Placeholder 3"/>
          <p:cNvSpPr>
            <a:spLocks noGrp="1"/>
          </p:cNvSpPr>
          <p:nvPr>
            <p:ph type="sldNum" sz="quarter" idx="5"/>
          </p:nvPr>
        </p:nvSpPr>
        <p:spPr/>
        <p:txBody>
          <a:bodyPr/>
          <a:lstStyle/>
          <a:p>
            <a:fld id="{DED39C62-AEAA-44D9-B5D6-485C2FC5836D}" type="slidenum">
              <a:rPr lang="en-US" smtClean="0"/>
              <a:t>7</a:t>
            </a:fld>
            <a:endParaRPr lang="en-US"/>
          </a:p>
        </p:txBody>
      </p:sp>
    </p:spTree>
    <p:extLst>
      <p:ext uri="{BB962C8B-B14F-4D97-AF65-F5344CB8AC3E}">
        <p14:creationId xmlns:p14="http://schemas.microsoft.com/office/powerpoint/2010/main" val="4153317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to show our success with our current SBA partners, but also to talk how can we help </a:t>
            </a:r>
            <a:r>
              <a:rPr lang="en-US" dirty="0" err="1"/>
              <a:t>eachother</a:t>
            </a:r>
            <a:r>
              <a:rPr lang="en-U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Empyrean, we love to be involved. Whether is be conferences, golf tournaments, pickleball tournaments, you name it we want to be there.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going to pick on Mass Bankers a little because I am heavily involved with them. They do a great job of partnering with us to help us reach banks and getting our name out there. Within the last 2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had a spot on their newsletter that they send out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promoted an article we had released focusing on one of our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-Was a sponsored at both of their Annual Conferences </a:t>
            </a:r>
            <a:br>
              <a:rPr lang="en-US" dirty="0"/>
            </a:br>
            <a:r>
              <a:rPr lang="en-US" dirty="0"/>
              <a:t>-Sponsored their golf tournaments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-They have a separate group for their emerging leaders which </a:t>
            </a:r>
            <a:r>
              <a:rPr lang="en-US" dirty="0" err="1"/>
              <a:t>i</a:t>
            </a:r>
            <a:r>
              <a:rPr lang="en-US" dirty="0"/>
              <a:t> find helpful being a young professional and have done a speaking engagement there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currently working to get on their webinar cadences.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That’s just mass bankers- you will also see in the pictures the team at other SBA events.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This is all to say; we want a true partnership with more State Banking Associations. We want to be apart of more than just the annual conference and grow the relationship with you all!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ED39C62-AEAA-44D9-B5D6-485C2FC5836D}" type="slidenum">
              <a:rPr lang="en-US" smtClean="0"/>
              <a:t>8</a:t>
            </a:fld>
            <a:endParaRPr lang="en-US"/>
          </a:p>
        </p:txBody>
      </p:sp>
    </p:spTree>
    <p:extLst>
      <p:ext uri="{BB962C8B-B14F-4D97-AF65-F5344CB8AC3E}">
        <p14:creationId xmlns:p14="http://schemas.microsoft.com/office/powerpoint/2010/main" val="35197887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I want to say thank you for giving us this time! Id love to learn more about the associations here and how get more involved so please connect with me after if you think it may be a good fit!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22B3D6-E81D-463B-81D5-0537C5EFF2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809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9.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 Id="rId1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6.wdp"/><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2.xml"/><Relationship Id="rId6" Type="http://schemas.openxmlformats.org/officeDocument/2006/relationships/image" Target="../media/image9.png"/><Relationship Id="rId11" Type="http://schemas.microsoft.com/office/2007/relationships/hdphoto" Target="../media/hdphoto5.wdp"/><Relationship Id="rId5" Type="http://schemas.microsoft.com/office/2007/relationships/hdphoto" Target="../media/hdphoto2.wdp"/><Relationship Id="rId10" Type="http://schemas.openxmlformats.org/officeDocument/2006/relationships/image" Target="../media/image11.png"/><Relationship Id="rId4" Type="http://schemas.openxmlformats.org/officeDocument/2006/relationships/image" Target="../media/image8.png"/><Relationship Id="rId9" Type="http://schemas.microsoft.com/office/2007/relationships/hdphoto" Target="../media/hdphoto4.wdp"/><Relationship Id="rId1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image" Target="../media/image16.png"/><Relationship Id="rId7"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46C4-6143-45CA-BA97-507ADF9A0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60ABBD-F73A-4FA5-9B21-7B4FA4A8A3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1D38F9B-51B9-4303-BCD6-9477CAB426AF}"/>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5" name="Footer Placeholder 4">
            <a:extLst>
              <a:ext uri="{FF2B5EF4-FFF2-40B4-BE49-F238E27FC236}">
                <a16:creationId xmlns:a16="http://schemas.microsoft.com/office/drawing/2014/main" id="{7BDF2568-5F13-4E1D-98B9-88C7D1B2F1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1F1BF6-EDA5-406A-8E77-85E3666CE87B}"/>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316731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8543C-E553-4429-81C5-90500F3165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75137C-8F89-46D2-B0F9-E4DABEF756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BBDC6C-BB36-43DF-9C2F-E90FA8D2B50C}"/>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5" name="Footer Placeholder 4">
            <a:extLst>
              <a:ext uri="{FF2B5EF4-FFF2-40B4-BE49-F238E27FC236}">
                <a16:creationId xmlns:a16="http://schemas.microsoft.com/office/drawing/2014/main" id="{652958CD-BF5E-487C-9E21-84950DE7D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2A6A58-6918-4AEF-9134-FCC02DC8F372}"/>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3045299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DEEF67-7E6F-4632-8051-CD4391D80C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B51D320-8E0D-4B60-A657-9D424D32E3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E3EC6-1E8A-4D2E-BAD3-6589F39472D2}"/>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5" name="Footer Placeholder 4">
            <a:extLst>
              <a:ext uri="{FF2B5EF4-FFF2-40B4-BE49-F238E27FC236}">
                <a16:creationId xmlns:a16="http://schemas.microsoft.com/office/drawing/2014/main" id="{04691B9B-4DBB-4FB2-8502-94A6A9353C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C6E7C-38F2-4F16-AC39-12CDEF044FD4}"/>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3419434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600" y="1584960"/>
            <a:ext cx="10972800" cy="4525963"/>
          </a:xfrm>
          <a:prstGeom prst="rect">
            <a:avLst/>
          </a:prstGeom>
        </p:spPr>
        <p:txBody>
          <a:bodyPr vert="horz" lIns="91440" tIns="45720" rIns="91440" bIns="45720" rtlCol="0">
            <a:normAutofit/>
          </a:bodyPr>
          <a:lstStyle>
            <a:lvl1pPr>
              <a:defRPr lang="en-US" dirty="0">
                <a:solidFill>
                  <a:srgbClr val="0C132A"/>
                </a:solidFill>
              </a:defRPr>
            </a:lvl1pPr>
            <a:lvl2pPr>
              <a:defRPr lang="en-US" dirty="0">
                <a:solidFill>
                  <a:srgbClr val="0C132A"/>
                </a:solidFill>
              </a:defRPr>
            </a:lvl2pPr>
            <a:lvl3pPr>
              <a:defRPr lang="en-US" dirty="0">
                <a:solidFill>
                  <a:srgbClr val="0C132A"/>
                </a:solidFill>
              </a:defRPr>
            </a:lvl3pPr>
            <a:lvl4pPr>
              <a:defRPr lang="en-US" dirty="0">
                <a:solidFill>
                  <a:srgbClr val="0C132A"/>
                </a:solidFill>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Rectangle 5">
            <a:extLst>
              <a:ext uri="{FF2B5EF4-FFF2-40B4-BE49-F238E27FC236}">
                <a16:creationId xmlns:a16="http://schemas.microsoft.com/office/drawing/2014/main" id="{6F3B475C-23C0-7648-A26A-5AF0D8314F3E}"/>
              </a:ext>
            </a:extLst>
          </p:cNvPr>
          <p:cNvSpPr/>
          <p:nvPr userDrawn="1"/>
        </p:nvSpPr>
        <p:spPr>
          <a:xfrm>
            <a:off x="0" y="6457268"/>
            <a:ext cx="12192000" cy="400732"/>
          </a:xfrm>
          <a:prstGeom prst="rect">
            <a:avLst/>
          </a:prstGeom>
          <a:solidFill>
            <a:srgbClr val="2C495E">
              <a:alpha val="1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A82B092-BB97-084E-971A-F10BFB1F8DE1}"/>
              </a:ext>
            </a:extLst>
          </p:cNvPr>
          <p:cNvSpPr txBox="1"/>
          <p:nvPr userDrawn="1"/>
        </p:nvSpPr>
        <p:spPr>
          <a:xfrm>
            <a:off x="342900" y="6528708"/>
            <a:ext cx="9262119" cy="261610"/>
          </a:xfrm>
          <a:prstGeom prst="rect">
            <a:avLst/>
          </a:prstGeom>
          <a:noFill/>
        </p:spPr>
        <p:txBody>
          <a:bodyPr wrap="square" rtlCol="0" anchor="ctr">
            <a:spAutoFit/>
          </a:bodyPr>
          <a:lstStyle/>
          <a:p>
            <a:pPr algn="l"/>
            <a:r>
              <a:rPr lang="en-US" sz="1100" b="0" i="0">
                <a:solidFill>
                  <a:srgbClr val="0C132A"/>
                </a:solidFill>
                <a:latin typeface="Lato Semibold" panose="020F0502020204030203" pitchFamily="34" charset="0"/>
                <a:ea typeface="Lato Semibold" panose="020F0502020204030203" pitchFamily="34" charset="0"/>
                <a:cs typeface="Lato Semibold" panose="020F0502020204030203" pitchFamily="34" charset="0"/>
              </a:rPr>
              <a:t>ALM  • CAPITAL &amp; LIQUIDITY STRESS TESTING  </a:t>
            </a:r>
            <a:r>
              <a:rPr lang="en-US" sz="1100" b="0" i="0" kern="1200">
                <a:solidFill>
                  <a:srgbClr val="0C132A"/>
                </a:solidFill>
                <a:latin typeface="Lato Semibold" panose="020F0502020204030203" pitchFamily="34" charset="0"/>
                <a:ea typeface="Lato Semibold" panose="020F0502020204030203" pitchFamily="34" charset="0"/>
                <a:cs typeface="Lato Semibold" panose="020F0502020204030203" pitchFamily="34" charset="0"/>
              </a:rPr>
              <a:t>• </a:t>
            </a:r>
            <a:r>
              <a:rPr lang="en-US" sz="1100" b="0" i="0">
                <a:solidFill>
                  <a:srgbClr val="0C132A"/>
                </a:solidFill>
                <a:latin typeface="Lato Semibold" panose="020F0502020204030203" pitchFamily="34" charset="0"/>
                <a:ea typeface="Lato Semibold" panose="020F0502020204030203" pitchFamily="34" charset="0"/>
                <a:cs typeface="Lato Semibold" panose="020F0502020204030203" pitchFamily="34" charset="0"/>
              </a:rPr>
              <a:t> FTP  </a:t>
            </a:r>
            <a:r>
              <a:rPr lang="en-US" sz="1100" b="0" i="0" kern="1200">
                <a:solidFill>
                  <a:srgbClr val="0C132A"/>
                </a:solidFill>
                <a:latin typeface="Lato Semibold" panose="020F0502020204030203" pitchFamily="34" charset="0"/>
                <a:ea typeface="Lato Semibold" panose="020F0502020204030203" pitchFamily="34" charset="0"/>
                <a:cs typeface="Lato Semibold" panose="020F0502020204030203" pitchFamily="34" charset="0"/>
              </a:rPr>
              <a:t>•</a:t>
            </a:r>
            <a:r>
              <a:rPr lang="en-US" sz="1100" b="0" i="0">
                <a:solidFill>
                  <a:srgbClr val="0C132A"/>
                </a:solidFill>
                <a:latin typeface="Lato Semibold" panose="020F0502020204030203" pitchFamily="34" charset="0"/>
                <a:ea typeface="Lato Semibold" panose="020F0502020204030203" pitchFamily="34" charset="0"/>
                <a:cs typeface="Lato Semibold" panose="020F0502020204030203" pitchFamily="34" charset="0"/>
              </a:rPr>
              <a:t>  ECL  </a:t>
            </a:r>
            <a:r>
              <a:rPr lang="en-US" sz="1100" b="0" i="0" kern="1200">
                <a:solidFill>
                  <a:srgbClr val="0C132A"/>
                </a:solidFill>
                <a:latin typeface="Lato Semibold" panose="020F0502020204030203" pitchFamily="34" charset="0"/>
                <a:ea typeface="Lato Semibold" panose="020F0502020204030203" pitchFamily="34" charset="0"/>
                <a:cs typeface="Lato Semibold" panose="020F0502020204030203" pitchFamily="34" charset="0"/>
              </a:rPr>
              <a:t>•</a:t>
            </a:r>
            <a:r>
              <a:rPr lang="en-US" sz="1100" b="0" i="0">
                <a:solidFill>
                  <a:srgbClr val="0C132A"/>
                </a:solidFill>
                <a:latin typeface="Lato Semibold" panose="020F0502020204030203" pitchFamily="34" charset="0"/>
                <a:ea typeface="Lato Semibold" panose="020F0502020204030203" pitchFamily="34" charset="0"/>
                <a:cs typeface="Lato Semibold" panose="020F0502020204030203" pitchFamily="34" charset="0"/>
              </a:rPr>
              <a:t>  DEPOSIT ANALYTICS  •  BUDGETING &amp; PLANNING  •  PROFITABILITY</a:t>
            </a:r>
          </a:p>
        </p:txBody>
      </p:sp>
      <p:sp>
        <p:nvSpPr>
          <p:cNvPr id="5" name="Title 4">
            <a:extLst>
              <a:ext uri="{FF2B5EF4-FFF2-40B4-BE49-F238E27FC236}">
                <a16:creationId xmlns:a16="http://schemas.microsoft.com/office/drawing/2014/main" id="{350CA9D9-37B7-462B-8286-B6CB200856D9}"/>
              </a:ext>
            </a:extLst>
          </p:cNvPr>
          <p:cNvSpPr>
            <a:spLocks noGrp="1"/>
          </p:cNvSpPr>
          <p:nvPr>
            <p:ph type="title"/>
          </p:nvPr>
        </p:nvSpPr>
        <p:spPr>
          <a:xfrm>
            <a:off x="609600" y="223678"/>
            <a:ext cx="10515600" cy="1106358"/>
          </a:xfrm>
          <a:prstGeom prst="rect">
            <a:avLst/>
          </a:prstGeom>
        </p:spPr>
        <p:txBody>
          <a:bodyPr anchor="ctr">
            <a:normAutofit/>
          </a:bodyPr>
          <a:lstStyle>
            <a:lvl1pPr>
              <a:defRPr lang="en-US" sz="2600" b="1" kern="1200" spc="300" baseline="0" dirty="0">
                <a:solidFill>
                  <a:srgbClr val="0C132A"/>
                </a:solidFill>
                <a:latin typeface="Calibri" panose="020F0502020204030204" pitchFamily="34" charset="0"/>
                <a:ea typeface="Calibri" panose="020F0502020204030204" pitchFamily="34" charset="0"/>
                <a:cs typeface="Calibri" panose="020F0502020204030204" pitchFamily="34" charset="0"/>
              </a:defRPr>
            </a:lvl1pPr>
          </a:lstStyle>
          <a:p>
            <a:r>
              <a:rPr lang="en-US"/>
              <a:t>Click to edit Master title style</a:t>
            </a:r>
          </a:p>
        </p:txBody>
      </p:sp>
      <p:cxnSp>
        <p:nvCxnSpPr>
          <p:cNvPr id="2" name="Straight Connector 1">
            <a:extLst>
              <a:ext uri="{FF2B5EF4-FFF2-40B4-BE49-F238E27FC236}">
                <a16:creationId xmlns:a16="http://schemas.microsoft.com/office/drawing/2014/main" id="{23046000-79E8-74A4-A982-3C34B918B31B}"/>
              </a:ext>
            </a:extLst>
          </p:cNvPr>
          <p:cNvCxnSpPr>
            <a:cxnSpLocks/>
          </p:cNvCxnSpPr>
          <p:nvPr userDrawn="1"/>
        </p:nvCxnSpPr>
        <p:spPr>
          <a:xfrm>
            <a:off x="0" y="1113380"/>
            <a:ext cx="10058400" cy="0"/>
          </a:xfrm>
          <a:prstGeom prst="line">
            <a:avLst/>
          </a:prstGeom>
          <a:ln w="38100">
            <a:solidFill>
              <a:srgbClr val="E8BD33"/>
            </a:solidFill>
          </a:ln>
          <a:effectLst/>
        </p:spPr>
        <p:style>
          <a:lnRef idx="2">
            <a:schemeClr val="accent1"/>
          </a:lnRef>
          <a:fillRef idx="0">
            <a:schemeClr val="accent1"/>
          </a:fillRef>
          <a:effectRef idx="1">
            <a:schemeClr val="accent1"/>
          </a:effectRef>
          <a:fontRef idx="minor">
            <a:schemeClr val="tx1"/>
          </a:fontRef>
        </p:style>
      </p:cxnSp>
      <p:pic>
        <p:nvPicPr>
          <p:cNvPr id="4" name="Graphic 3">
            <a:extLst>
              <a:ext uri="{FF2B5EF4-FFF2-40B4-BE49-F238E27FC236}">
                <a16:creationId xmlns:a16="http://schemas.microsoft.com/office/drawing/2014/main" id="{A3CA4B54-D7FE-6587-52D2-6FB4B85DE51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64605" y="6465278"/>
            <a:ext cx="635589" cy="392722"/>
          </a:xfrm>
          <a:prstGeom prst="rect">
            <a:avLst/>
          </a:prstGeom>
        </p:spPr>
      </p:pic>
    </p:spTree>
    <p:extLst>
      <p:ext uri="{BB962C8B-B14F-4D97-AF65-F5344CB8AC3E}">
        <p14:creationId xmlns:p14="http://schemas.microsoft.com/office/powerpoint/2010/main" val="369276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668">
          <p15:clr>
            <a:srgbClr val="FBAE40"/>
          </p15:clr>
        </p15:guide>
        <p15:guide id="2" pos="2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1">
    <p:spTree>
      <p:nvGrpSpPr>
        <p:cNvPr id="1" name=""/>
        <p:cNvGrpSpPr/>
        <p:nvPr/>
      </p:nvGrpSpPr>
      <p:grpSpPr>
        <a:xfrm>
          <a:off x="0" y="0"/>
          <a:ext cx="0" cy="0"/>
          <a:chOff x="0" y="0"/>
          <a:chExt cx="0" cy="0"/>
        </a:xfrm>
      </p:grpSpPr>
      <p:pic>
        <p:nvPicPr>
          <p:cNvPr id="10" name="Picture 9" descr="A low angle view of tall buildings">
            <a:extLst>
              <a:ext uri="{FF2B5EF4-FFF2-40B4-BE49-F238E27FC236}">
                <a16:creationId xmlns:a16="http://schemas.microsoft.com/office/drawing/2014/main" id="{6F6F0917-A280-437A-F817-B7C4BA59257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418" t="15625" r="15264"/>
          <a:stretch/>
        </p:blipFill>
        <p:spPr>
          <a:xfrm>
            <a:off x="3740728" y="0"/>
            <a:ext cx="8451272" cy="6858000"/>
          </a:xfrm>
          <a:prstGeom prst="rect">
            <a:avLst/>
          </a:prstGeom>
        </p:spPr>
      </p:pic>
      <p:sp>
        <p:nvSpPr>
          <p:cNvPr id="11" name="Rectangle 10">
            <a:extLst>
              <a:ext uri="{FF2B5EF4-FFF2-40B4-BE49-F238E27FC236}">
                <a16:creationId xmlns:a16="http://schemas.microsoft.com/office/drawing/2014/main" id="{D3A1796C-63F8-7092-E43B-63147E6901CB}"/>
              </a:ext>
            </a:extLst>
          </p:cNvPr>
          <p:cNvSpPr/>
          <p:nvPr userDrawn="1"/>
        </p:nvSpPr>
        <p:spPr>
          <a:xfrm>
            <a:off x="3740728" y="0"/>
            <a:ext cx="8451272" cy="6858000"/>
          </a:xfrm>
          <a:prstGeom prst="rect">
            <a:avLst/>
          </a:prstGeom>
          <a:solidFill>
            <a:srgbClr val="263169">
              <a:alpha val="5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A304AA-0347-C0FD-D90F-DD3D98894663}"/>
              </a:ext>
            </a:extLst>
          </p:cNvPr>
          <p:cNvSpPr/>
          <p:nvPr userDrawn="1"/>
        </p:nvSpPr>
        <p:spPr>
          <a:xfrm>
            <a:off x="1984507" y="2069210"/>
            <a:ext cx="8479536" cy="27195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8">
            <a:extLst>
              <a:ext uri="{FF2B5EF4-FFF2-40B4-BE49-F238E27FC236}">
                <a16:creationId xmlns:a16="http://schemas.microsoft.com/office/drawing/2014/main" id="{F973119B-94E1-469D-317D-9584E4E29319}"/>
              </a:ext>
            </a:extLst>
          </p:cNvPr>
          <p:cNvSpPr>
            <a:spLocks noGrp="1"/>
          </p:cNvSpPr>
          <p:nvPr>
            <p:ph type="title"/>
          </p:nvPr>
        </p:nvSpPr>
        <p:spPr>
          <a:xfrm>
            <a:off x="2439802" y="2562255"/>
            <a:ext cx="7096126" cy="1373191"/>
          </a:xfrm>
          <a:prstGeom prst="rect">
            <a:avLst/>
          </a:prstGeom>
        </p:spPr>
        <p:txBody>
          <a:bodyPr/>
          <a:lstStyle>
            <a:lvl1pPr>
              <a:defRPr sz="4000" spc="100" baseline="0"/>
            </a:lvl1pPr>
          </a:lstStyle>
          <a:p>
            <a:r>
              <a:rPr lang="en-US"/>
              <a:t>Click to edit Master title style</a:t>
            </a:r>
          </a:p>
        </p:txBody>
      </p:sp>
      <p:sp>
        <p:nvSpPr>
          <p:cNvPr id="15" name="Text Placeholder 30">
            <a:extLst>
              <a:ext uri="{FF2B5EF4-FFF2-40B4-BE49-F238E27FC236}">
                <a16:creationId xmlns:a16="http://schemas.microsoft.com/office/drawing/2014/main" id="{7B1B0CA1-06B7-C9D0-B8E9-445EB22977CE}"/>
              </a:ext>
            </a:extLst>
          </p:cNvPr>
          <p:cNvSpPr>
            <a:spLocks noGrp="1"/>
          </p:cNvSpPr>
          <p:nvPr>
            <p:ph type="body" sz="quarter" idx="13" hasCustomPrompt="1"/>
          </p:nvPr>
        </p:nvSpPr>
        <p:spPr>
          <a:xfrm>
            <a:off x="2439802" y="4173476"/>
            <a:ext cx="4391025" cy="377283"/>
          </a:xfrm>
          <a:prstGeom prst="rect">
            <a:avLst/>
          </a:prstGeom>
        </p:spPr>
        <p:txBody>
          <a:bodyPr/>
          <a:lstStyle>
            <a:lvl1pPr marL="0" indent="0">
              <a:buNone/>
              <a:defRPr sz="1600" b="0">
                <a:solidFill>
                  <a:srgbClr val="1D334A"/>
                </a:solidFill>
              </a:defRPr>
            </a:lvl1pPr>
          </a:lstStyle>
          <a:p>
            <a:pPr lvl="0"/>
            <a:r>
              <a:rPr lang="en-US"/>
              <a:t>Presented by [Name] on [Date]</a:t>
            </a:r>
          </a:p>
        </p:txBody>
      </p:sp>
      <p:sp>
        <p:nvSpPr>
          <p:cNvPr id="16" name="Rectangle 15">
            <a:extLst>
              <a:ext uri="{FF2B5EF4-FFF2-40B4-BE49-F238E27FC236}">
                <a16:creationId xmlns:a16="http://schemas.microsoft.com/office/drawing/2014/main" id="{6EA82B78-81CF-70FD-D7F4-83287F4F5017}"/>
              </a:ext>
            </a:extLst>
          </p:cNvPr>
          <p:cNvSpPr/>
          <p:nvPr userDrawn="1"/>
        </p:nvSpPr>
        <p:spPr>
          <a:xfrm rot="16200000">
            <a:off x="436028" y="3240311"/>
            <a:ext cx="2719579" cy="377377"/>
          </a:xfrm>
          <a:prstGeom prst="rect">
            <a:avLst/>
          </a:prstGeom>
          <a:solidFill>
            <a:srgbClr val="E8BD3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8BD33"/>
              </a:solidFill>
            </a:endParaRPr>
          </a:p>
        </p:txBody>
      </p:sp>
      <p:pic>
        <p:nvPicPr>
          <p:cNvPr id="18" name="Picture 17" descr="A black background with blue and yellow text&#10;&#10;Description automatically generated">
            <a:extLst>
              <a:ext uri="{FF2B5EF4-FFF2-40B4-BE49-F238E27FC236}">
                <a16:creationId xmlns:a16="http://schemas.microsoft.com/office/drawing/2014/main" id="{58E39CF6-F5E8-A4FD-9B96-3179F7587C3D}"/>
              </a:ext>
            </a:extLst>
          </p:cNvPr>
          <p:cNvPicPr>
            <a:picLocks noChangeAspect="1"/>
          </p:cNvPicPr>
          <p:nvPr userDrawn="1"/>
        </p:nvPicPr>
        <p:blipFill>
          <a:blip r:embed="rId3"/>
          <a:stretch>
            <a:fillRect/>
          </a:stretch>
        </p:blipFill>
        <p:spPr>
          <a:xfrm>
            <a:off x="195244" y="6423378"/>
            <a:ext cx="1789263" cy="316858"/>
          </a:xfrm>
          <a:prstGeom prst="rect">
            <a:avLst/>
          </a:prstGeom>
        </p:spPr>
      </p:pic>
    </p:spTree>
    <p:extLst>
      <p:ext uri="{BB962C8B-B14F-4D97-AF65-F5344CB8AC3E}">
        <p14:creationId xmlns:p14="http://schemas.microsoft.com/office/powerpoint/2010/main" val="353633013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7" name="Date Placeholder" hidden="1">
            <a:extLst>
              <a:ext uri="{FF2B5EF4-FFF2-40B4-BE49-F238E27FC236}">
                <a16:creationId xmlns:a16="http://schemas.microsoft.com/office/drawing/2014/main" id="{A89F67E7-7867-4076-BDA4-404E83C606A5}"/>
              </a:ext>
            </a:extLst>
          </p:cNvPr>
          <p:cNvSpPr>
            <a:spLocks noGrp="1"/>
          </p:cNvSpPr>
          <p:nvPr>
            <p:ph type="dt" sz="half" idx="10"/>
          </p:nvPr>
        </p:nvSpPr>
        <p:spPr/>
        <p:txBody>
          <a:bodyPr/>
          <a:lstStyle/>
          <a:p>
            <a:pPr marL="0" marR="0" lvl="0" indent="0" algn="l" defTabSz="2921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95959">
                  <a:tint val="75000"/>
                </a:srgbClr>
              </a:solidFill>
              <a:effectLst/>
              <a:uLnTx/>
              <a:uFillTx/>
              <a:latin typeface="Poppins Light" pitchFamily="2" charset="77"/>
              <a:ea typeface="+mn-ea"/>
              <a:cs typeface="+mn-cs"/>
              <a:sym typeface="Helvetica Light"/>
            </a:endParaRPr>
          </a:p>
        </p:txBody>
      </p:sp>
      <p:sp>
        <p:nvSpPr>
          <p:cNvPr id="8" name="Footer Placeholder" hidden="1">
            <a:extLst>
              <a:ext uri="{FF2B5EF4-FFF2-40B4-BE49-F238E27FC236}">
                <a16:creationId xmlns:a16="http://schemas.microsoft.com/office/drawing/2014/main" id="{AD43DDA9-2F69-4EF8-B11D-5DE2601A1C64}"/>
              </a:ext>
            </a:extLst>
          </p:cNvPr>
          <p:cNvSpPr>
            <a:spLocks noGrp="1"/>
          </p:cNvSpPr>
          <p:nvPr>
            <p:ph type="ftr" sz="quarter" idx="11"/>
          </p:nvPr>
        </p:nvSpPr>
        <p:spPr/>
        <p:txBody>
          <a:bodyPr/>
          <a:lstStyle/>
          <a:p>
            <a:pPr marL="0" marR="0" lvl="0" indent="0" algn="ctr" defTabSz="29210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rgbClr val="595959">
                  <a:tint val="75000"/>
                </a:srgbClr>
              </a:solidFill>
              <a:effectLst/>
              <a:uLnTx/>
              <a:uFillTx/>
              <a:latin typeface="Poppins Light" pitchFamily="2" charset="77"/>
              <a:ea typeface="+mn-ea"/>
              <a:cs typeface="+mn-cs"/>
              <a:sym typeface="Helvetica Light"/>
            </a:endParaRPr>
          </a:p>
        </p:txBody>
      </p:sp>
      <p:sp>
        <p:nvSpPr>
          <p:cNvPr id="2" name="Title 1">
            <a:extLst>
              <a:ext uri="{FF2B5EF4-FFF2-40B4-BE49-F238E27FC236}">
                <a16:creationId xmlns:a16="http://schemas.microsoft.com/office/drawing/2014/main" id="{A361CD4D-518B-4486-905B-6B5519AA2AD0}"/>
              </a:ext>
            </a:extLst>
          </p:cNvPr>
          <p:cNvSpPr>
            <a:spLocks noGrp="1"/>
          </p:cNvSpPr>
          <p:nvPr>
            <p:ph type="title" hasCustomPrompt="1"/>
          </p:nvPr>
        </p:nvSpPr>
        <p:spPr>
          <a:xfrm>
            <a:off x="838200" y="391799"/>
            <a:ext cx="10515600" cy="490904"/>
          </a:xfrm>
          <a:prstGeom prst="rect">
            <a:avLst/>
          </a:prstGeom>
        </p:spPr>
        <p:txBody>
          <a:bodyPr/>
          <a:lstStyle>
            <a:lvl1pPr>
              <a:defRPr>
                <a:solidFill>
                  <a:schemeClr val="tx2"/>
                </a:solidFill>
              </a:defRPr>
            </a:lvl1pPr>
          </a:lstStyle>
          <a:p>
            <a:r>
              <a:rPr lang="en-US"/>
              <a:t>Click to add chart slide title</a:t>
            </a:r>
          </a:p>
        </p:txBody>
      </p:sp>
      <p:sp>
        <p:nvSpPr>
          <p:cNvPr id="5" name="Chart Placeholder 4">
            <a:extLst>
              <a:ext uri="{FF2B5EF4-FFF2-40B4-BE49-F238E27FC236}">
                <a16:creationId xmlns:a16="http://schemas.microsoft.com/office/drawing/2014/main" id="{4E9563CC-5E44-4465-9279-9CB65F438D2D}"/>
              </a:ext>
            </a:extLst>
          </p:cNvPr>
          <p:cNvSpPr>
            <a:spLocks noGrp="1"/>
          </p:cNvSpPr>
          <p:nvPr>
            <p:ph type="chart" sz="quarter" idx="14" hasCustomPrompt="1"/>
          </p:nvPr>
        </p:nvSpPr>
        <p:spPr>
          <a:xfrm>
            <a:off x="838200" y="1564102"/>
            <a:ext cx="10515600" cy="4343400"/>
          </a:xfrm>
          <a:prstGeom prst="rect">
            <a:avLst/>
          </a:prstGeom>
        </p:spPr>
        <p:txBody>
          <a:bodyPr anchor="ctr">
            <a:noAutofit/>
          </a:bodyPr>
          <a:lstStyle>
            <a:lvl1pPr marL="0" indent="0" algn="ctr">
              <a:buNone/>
              <a:defRPr/>
            </a:lvl1pPr>
          </a:lstStyle>
          <a:p>
            <a:r>
              <a:rPr lang="en-US"/>
              <a:t>Click to insert chart</a:t>
            </a:r>
          </a:p>
        </p:txBody>
      </p:sp>
      <p:cxnSp>
        <p:nvCxnSpPr>
          <p:cNvPr id="4" name="Straight Connector 3">
            <a:extLst>
              <a:ext uri="{FF2B5EF4-FFF2-40B4-BE49-F238E27FC236}">
                <a16:creationId xmlns:a16="http://schemas.microsoft.com/office/drawing/2014/main" id="{08D56861-922F-8940-79DD-B21FDD554D4A}"/>
              </a:ext>
            </a:extLst>
          </p:cNvPr>
          <p:cNvCxnSpPr>
            <a:cxnSpLocks/>
          </p:cNvCxnSpPr>
          <p:nvPr userDrawn="1"/>
        </p:nvCxnSpPr>
        <p:spPr>
          <a:xfrm>
            <a:off x="0" y="1109140"/>
            <a:ext cx="10058400" cy="0"/>
          </a:xfrm>
          <a:prstGeom prst="line">
            <a:avLst/>
          </a:prstGeom>
          <a:ln w="38100">
            <a:solidFill>
              <a:srgbClr val="E8BD3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5854674"/>
      </p:ext>
    </p:extLst>
  </p:cSld>
  <p:clrMapOvr>
    <a:masterClrMapping/>
  </p:clrMapOvr>
  <p:extLst>
    <p:ext uri="{DCECCB84-F9BA-43D5-87BE-67443E8EF086}">
      <p15:sldGuideLst xmlns:p15="http://schemas.microsoft.com/office/powerpoint/2012/main">
        <p15:guide id="1" pos="3840">
          <p15:clr>
            <a:srgbClr val="FBAE40"/>
          </p15:clr>
        </p15:guide>
        <p15:guide id="2" pos="7152">
          <p15:clr>
            <a:srgbClr val="FBAE40"/>
          </p15:clr>
        </p15:guide>
        <p15:guide id="4" orient="horz" pos="2160">
          <p15:clr>
            <a:srgbClr val="FBAE40"/>
          </p15:clr>
        </p15:guide>
        <p15:guide id="5" orient="horz" pos="1152">
          <p15:clr>
            <a:srgbClr val="FBAE40"/>
          </p15:clr>
        </p15:guide>
        <p15:guide id="6" orient="horz" pos="388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am Slides 6">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080041DD-43F2-4D30-A4AF-E59622E229A2}"/>
              </a:ext>
            </a:extLst>
          </p:cNvPr>
          <p:cNvSpPr>
            <a:spLocks noGrp="1"/>
          </p:cNvSpPr>
          <p:nvPr>
            <p:ph type="pic" sz="quarter" idx="10"/>
          </p:nvPr>
        </p:nvSpPr>
        <p:spPr>
          <a:xfrm>
            <a:off x="1200420" y="1959613"/>
            <a:ext cx="2037828" cy="2037297"/>
          </a:xfrm>
          <a:custGeom>
            <a:avLst/>
            <a:gdLst>
              <a:gd name="connsiteX0" fmla="*/ 2036675 w 4074594"/>
              <a:gd name="connsiteY0" fmla="*/ 0 h 4074593"/>
              <a:gd name="connsiteX1" fmla="*/ 4074594 w 4074594"/>
              <a:gd name="connsiteY1" fmla="*/ 2037297 h 4074593"/>
              <a:gd name="connsiteX2" fmla="*/ 2036675 w 4074594"/>
              <a:gd name="connsiteY2" fmla="*/ 4074593 h 4074593"/>
              <a:gd name="connsiteX3" fmla="*/ 0 w 4074594"/>
              <a:gd name="connsiteY3" fmla="*/ 2037297 h 4074593"/>
              <a:gd name="connsiteX4" fmla="*/ 2036675 w 4074594"/>
              <a:gd name="connsiteY4" fmla="*/ 0 h 407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594" h="4074593">
                <a:moveTo>
                  <a:pt x="2036675" y="0"/>
                </a:moveTo>
                <a:cubicBezTo>
                  <a:pt x="3161517" y="0"/>
                  <a:pt x="4074594" y="912111"/>
                  <a:pt x="4074594" y="2037297"/>
                </a:cubicBezTo>
                <a:cubicBezTo>
                  <a:pt x="4074594" y="3162482"/>
                  <a:pt x="3161517" y="4074593"/>
                  <a:pt x="2036675" y="4074593"/>
                </a:cubicBezTo>
                <a:cubicBezTo>
                  <a:pt x="911832" y="4074593"/>
                  <a:pt x="0" y="3162482"/>
                  <a:pt x="0" y="2037297"/>
                </a:cubicBezTo>
                <a:cubicBezTo>
                  <a:pt x="0" y="912111"/>
                  <a:pt x="911832" y="0"/>
                  <a:pt x="2036675"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6" name="Picture Placeholder 15">
            <a:extLst>
              <a:ext uri="{FF2B5EF4-FFF2-40B4-BE49-F238E27FC236}">
                <a16:creationId xmlns:a16="http://schemas.microsoft.com/office/drawing/2014/main" id="{49978790-9A0B-4EBE-BE6C-13B0BA0CA6FB}"/>
              </a:ext>
            </a:extLst>
          </p:cNvPr>
          <p:cNvSpPr>
            <a:spLocks noGrp="1"/>
          </p:cNvSpPr>
          <p:nvPr>
            <p:ph type="pic" sz="quarter" idx="11"/>
          </p:nvPr>
        </p:nvSpPr>
        <p:spPr>
          <a:xfrm>
            <a:off x="3782825" y="1959613"/>
            <a:ext cx="2037828" cy="2037297"/>
          </a:xfrm>
          <a:custGeom>
            <a:avLst/>
            <a:gdLst>
              <a:gd name="connsiteX0" fmla="*/ 2037297 w 4074595"/>
              <a:gd name="connsiteY0" fmla="*/ 0 h 4074593"/>
              <a:gd name="connsiteX1" fmla="*/ 4074595 w 4074595"/>
              <a:gd name="connsiteY1" fmla="*/ 2037297 h 4074593"/>
              <a:gd name="connsiteX2" fmla="*/ 2037297 w 4074595"/>
              <a:gd name="connsiteY2" fmla="*/ 4074593 h 4074593"/>
              <a:gd name="connsiteX3" fmla="*/ 0 w 4074595"/>
              <a:gd name="connsiteY3" fmla="*/ 2037297 h 4074593"/>
              <a:gd name="connsiteX4" fmla="*/ 2037297 w 4074595"/>
              <a:gd name="connsiteY4" fmla="*/ 0 h 407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595" h="4074593">
                <a:moveTo>
                  <a:pt x="2037297" y="0"/>
                </a:moveTo>
                <a:cubicBezTo>
                  <a:pt x="3163041" y="0"/>
                  <a:pt x="4074595" y="912111"/>
                  <a:pt x="4074595" y="2037297"/>
                </a:cubicBezTo>
                <a:cubicBezTo>
                  <a:pt x="4074595" y="3162482"/>
                  <a:pt x="3163041" y="4074593"/>
                  <a:pt x="2037297" y="4074593"/>
                </a:cubicBezTo>
                <a:cubicBezTo>
                  <a:pt x="912799" y="4074593"/>
                  <a:pt x="0" y="3162482"/>
                  <a:pt x="0" y="2037297"/>
                </a:cubicBezTo>
                <a:cubicBezTo>
                  <a:pt x="0" y="912111"/>
                  <a:pt x="912799" y="0"/>
                  <a:pt x="2037297"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7" name="Picture Placeholder 16">
            <a:extLst>
              <a:ext uri="{FF2B5EF4-FFF2-40B4-BE49-F238E27FC236}">
                <a16:creationId xmlns:a16="http://schemas.microsoft.com/office/drawing/2014/main" id="{A79C1C2E-9DEF-4F90-999C-4F70B9529E1D}"/>
              </a:ext>
            </a:extLst>
          </p:cNvPr>
          <p:cNvSpPr>
            <a:spLocks noGrp="1"/>
          </p:cNvSpPr>
          <p:nvPr>
            <p:ph type="pic" sz="quarter" idx="12"/>
          </p:nvPr>
        </p:nvSpPr>
        <p:spPr>
          <a:xfrm>
            <a:off x="6365228" y="1959613"/>
            <a:ext cx="2037828" cy="2037297"/>
          </a:xfrm>
          <a:custGeom>
            <a:avLst/>
            <a:gdLst>
              <a:gd name="connsiteX0" fmla="*/ 2037920 w 4074594"/>
              <a:gd name="connsiteY0" fmla="*/ 0 h 4074593"/>
              <a:gd name="connsiteX1" fmla="*/ 4074594 w 4074594"/>
              <a:gd name="connsiteY1" fmla="*/ 2037297 h 4074593"/>
              <a:gd name="connsiteX2" fmla="*/ 2037920 w 4074594"/>
              <a:gd name="connsiteY2" fmla="*/ 4074593 h 4074593"/>
              <a:gd name="connsiteX3" fmla="*/ 0 w 4074594"/>
              <a:gd name="connsiteY3" fmla="*/ 2037297 h 4074593"/>
              <a:gd name="connsiteX4" fmla="*/ 2037920 w 4074594"/>
              <a:gd name="connsiteY4" fmla="*/ 0 h 407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594" h="4074593">
                <a:moveTo>
                  <a:pt x="2037920" y="0"/>
                </a:moveTo>
                <a:cubicBezTo>
                  <a:pt x="3162762" y="0"/>
                  <a:pt x="4074594" y="912111"/>
                  <a:pt x="4074594" y="2037297"/>
                </a:cubicBezTo>
                <a:cubicBezTo>
                  <a:pt x="4074594" y="3162482"/>
                  <a:pt x="3162762" y="4074593"/>
                  <a:pt x="2037920" y="4074593"/>
                </a:cubicBezTo>
                <a:cubicBezTo>
                  <a:pt x="913078" y="4074593"/>
                  <a:pt x="0" y="3162482"/>
                  <a:pt x="0" y="2037297"/>
                </a:cubicBezTo>
                <a:cubicBezTo>
                  <a:pt x="0" y="912111"/>
                  <a:pt x="913078" y="0"/>
                  <a:pt x="2037920"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
        <p:nvSpPr>
          <p:cNvPr id="18" name="Picture Placeholder 17">
            <a:extLst>
              <a:ext uri="{FF2B5EF4-FFF2-40B4-BE49-F238E27FC236}">
                <a16:creationId xmlns:a16="http://schemas.microsoft.com/office/drawing/2014/main" id="{FF953F78-7C66-4875-9978-5F70E187D177}"/>
              </a:ext>
            </a:extLst>
          </p:cNvPr>
          <p:cNvSpPr>
            <a:spLocks noGrp="1"/>
          </p:cNvSpPr>
          <p:nvPr>
            <p:ph type="pic" sz="quarter" idx="13"/>
          </p:nvPr>
        </p:nvSpPr>
        <p:spPr>
          <a:xfrm>
            <a:off x="8947632" y="1959613"/>
            <a:ext cx="2037829" cy="2037297"/>
          </a:xfrm>
          <a:custGeom>
            <a:avLst/>
            <a:gdLst>
              <a:gd name="connsiteX0" fmla="*/ 2036676 w 4074596"/>
              <a:gd name="connsiteY0" fmla="*/ 0 h 4074593"/>
              <a:gd name="connsiteX1" fmla="*/ 4074596 w 4074596"/>
              <a:gd name="connsiteY1" fmla="*/ 2037297 h 4074593"/>
              <a:gd name="connsiteX2" fmla="*/ 2036676 w 4074596"/>
              <a:gd name="connsiteY2" fmla="*/ 4074593 h 4074593"/>
              <a:gd name="connsiteX3" fmla="*/ 0 w 4074596"/>
              <a:gd name="connsiteY3" fmla="*/ 2037297 h 4074593"/>
              <a:gd name="connsiteX4" fmla="*/ 2036676 w 4074596"/>
              <a:gd name="connsiteY4" fmla="*/ 0 h 4074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596" h="4074593">
                <a:moveTo>
                  <a:pt x="2036676" y="0"/>
                </a:moveTo>
                <a:cubicBezTo>
                  <a:pt x="3162764" y="0"/>
                  <a:pt x="4074596" y="912111"/>
                  <a:pt x="4074596" y="2037297"/>
                </a:cubicBezTo>
                <a:cubicBezTo>
                  <a:pt x="4074596" y="3162482"/>
                  <a:pt x="3162764" y="4074593"/>
                  <a:pt x="2036676" y="4074593"/>
                </a:cubicBezTo>
                <a:cubicBezTo>
                  <a:pt x="911834" y="4074593"/>
                  <a:pt x="0" y="3162482"/>
                  <a:pt x="0" y="2037297"/>
                </a:cubicBezTo>
                <a:cubicBezTo>
                  <a:pt x="0" y="912111"/>
                  <a:pt x="911834" y="0"/>
                  <a:pt x="2036676" y="0"/>
                </a:cubicBez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036662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D18BFA-06EE-0088-E68D-FD2F86DA2A4B}"/>
              </a:ext>
            </a:extLst>
          </p:cNvPr>
          <p:cNvPicPr>
            <a:picLocks noChangeAspect="1"/>
          </p:cNvPicPr>
          <p:nvPr userDrawn="1"/>
        </p:nvPicPr>
        <p:blipFill>
          <a:blip r:embed="rId2"/>
          <a:stretch>
            <a:fillRect/>
          </a:stretch>
        </p:blipFill>
        <p:spPr>
          <a:xfrm>
            <a:off x="10601476" y="6528708"/>
            <a:ext cx="1247624" cy="261611"/>
          </a:xfrm>
          <a:prstGeom prst="rect">
            <a:avLst/>
          </a:prstGeom>
        </p:spPr>
      </p:pic>
      <p:sp>
        <p:nvSpPr>
          <p:cNvPr id="6" name="Rectangle 5">
            <a:extLst>
              <a:ext uri="{FF2B5EF4-FFF2-40B4-BE49-F238E27FC236}">
                <a16:creationId xmlns:a16="http://schemas.microsoft.com/office/drawing/2014/main" id="{308420E1-91C7-8FE5-4324-1F4F45066084}"/>
              </a:ext>
            </a:extLst>
          </p:cNvPr>
          <p:cNvSpPr/>
          <p:nvPr userDrawn="1"/>
        </p:nvSpPr>
        <p:spPr>
          <a:xfrm>
            <a:off x="10954329" y="267856"/>
            <a:ext cx="1034473" cy="80356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4" name="Picture 3">
            <a:extLst>
              <a:ext uri="{FF2B5EF4-FFF2-40B4-BE49-F238E27FC236}">
                <a16:creationId xmlns:a16="http://schemas.microsoft.com/office/drawing/2014/main" id="{04F9F558-200B-42F8-164A-4CC3D3BD600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1068" y="2266249"/>
            <a:ext cx="8791032" cy="4944956"/>
          </a:xfrm>
          <a:prstGeom prst="rect">
            <a:avLst/>
          </a:prstGeom>
          <a:noFill/>
          <a:ln cap="flat">
            <a:noFill/>
          </a:ln>
          <a:effectLst>
            <a:outerShdw dist="22997" dir="5400000" algn="tl">
              <a:srgbClr val="000000">
                <a:alpha val="35000"/>
              </a:srgbClr>
            </a:outerShdw>
          </a:effectLst>
        </p:spPr>
      </p:pic>
      <p:sp>
        <p:nvSpPr>
          <p:cNvPr id="28" name="Text Placeholder 27">
            <a:extLst>
              <a:ext uri="{FF2B5EF4-FFF2-40B4-BE49-F238E27FC236}">
                <a16:creationId xmlns:a16="http://schemas.microsoft.com/office/drawing/2014/main" id="{C1089587-62BE-4F8E-8D46-C3B05C02B336}"/>
              </a:ext>
            </a:extLst>
          </p:cNvPr>
          <p:cNvSpPr>
            <a:spLocks noGrp="1"/>
          </p:cNvSpPr>
          <p:nvPr>
            <p:ph type="body" sz="quarter" idx="12" hasCustomPrompt="1"/>
          </p:nvPr>
        </p:nvSpPr>
        <p:spPr>
          <a:xfrm>
            <a:off x="4752975" y="2511425"/>
            <a:ext cx="7096125" cy="572786"/>
          </a:xfrm>
        </p:spPr>
        <p:txBody>
          <a:bodyPr/>
          <a:lstStyle>
            <a:lvl1pPr marL="0" indent="0">
              <a:buNone/>
              <a:defRPr sz="2800">
                <a:solidFill>
                  <a:schemeClr val="accent5"/>
                </a:solidFill>
              </a:defRPr>
            </a:lvl1pPr>
          </a:lstStyle>
          <a:p>
            <a:pPr lvl="0"/>
            <a:r>
              <a:rPr lang="en-US"/>
              <a:t>Subtitle</a:t>
            </a:r>
          </a:p>
        </p:txBody>
      </p:sp>
      <p:sp>
        <p:nvSpPr>
          <p:cNvPr id="29" name="Title 28">
            <a:extLst>
              <a:ext uri="{FF2B5EF4-FFF2-40B4-BE49-F238E27FC236}">
                <a16:creationId xmlns:a16="http://schemas.microsoft.com/office/drawing/2014/main" id="{5E195DAE-6093-C324-23AA-6CF818872C88}"/>
              </a:ext>
            </a:extLst>
          </p:cNvPr>
          <p:cNvSpPr>
            <a:spLocks noGrp="1"/>
          </p:cNvSpPr>
          <p:nvPr>
            <p:ph type="title"/>
          </p:nvPr>
        </p:nvSpPr>
        <p:spPr>
          <a:xfrm>
            <a:off x="4752974" y="1869362"/>
            <a:ext cx="7096127" cy="535531"/>
          </a:xfrm>
        </p:spPr>
        <p:txBody>
          <a:bodyPr/>
          <a:lstStyle>
            <a:lvl1pPr>
              <a:defRPr sz="3200" spc="100" baseline="0"/>
            </a:lvl1pPr>
          </a:lstStyle>
          <a:p>
            <a:r>
              <a:rPr lang="en-US"/>
              <a:t>Click to edit Master title style</a:t>
            </a:r>
          </a:p>
        </p:txBody>
      </p:sp>
      <p:sp>
        <p:nvSpPr>
          <p:cNvPr id="31" name="Text Placeholder 30">
            <a:extLst>
              <a:ext uri="{FF2B5EF4-FFF2-40B4-BE49-F238E27FC236}">
                <a16:creationId xmlns:a16="http://schemas.microsoft.com/office/drawing/2014/main" id="{377256DB-F602-8AD6-D270-BFDAF6FE4D5B}"/>
              </a:ext>
            </a:extLst>
          </p:cNvPr>
          <p:cNvSpPr>
            <a:spLocks noGrp="1"/>
          </p:cNvSpPr>
          <p:nvPr>
            <p:ph type="body" sz="quarter" idx="13" hasCustomPrompt="1"/>
          </p:nvPr>
        </p:nvSpPr>
        <p:spPr>
          <a:xfrm>
            <a:off x="4752977" y="3219451"/>
            <a:ext cx="4391025" cy="366895"/>
          </a:xfrm>
        </p:spPr>
        <p:txBody>
          <a:bodyPr/>
          <a:lstStyle>
            <a:lvl1pPr marL="0" indent="0">
              <a:buNone/>
              <a:defRPr sz="1600" b="1">
                <a:solidFill>
                  <a:schemeClr val="accent3"/>
                </a:solidFill>
              </a:defRPr>
            </a:lvl1pPr>
          </a:lstStyle>
          <a:p>
            <a:pPr lvl="0"/>
            <a:r>
              <a:rPr lang="en-US"/>
              <a:t>Presented by [Name] on [Date]</a:t>
            </a:r>
          </a:p>
        </p:txBody>
      </p:sp>
    </p:spTree>
    <p:extLst>
      <p:ext uri="{BB962C8B-B14F-4D97-AF65-F5344CB8AC3E}">
        <p14:creationId xmlns:p14="http://schemas.microsoft.com/office/powerpoint/2010/main" val="448628654"/>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pic>
        <p:nvPicPr>
          <p:cNvPr id="8" name="Picture 7" descr="A close-up of several skyscrapers&#10;&#10;Description automatically generated">
            <a:extLst>
              <a:ext uri="{FF2B5EF4-FFF2-40B4-BE49-F238E27FC236}">
                <a16:creationId xmlns:a16="http://schemas.microsoft.com/office/drawing/2014/main" id="{62CBBD6B-5F32-3681-8DD7-701BFCA3DD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1239945" y="3027872"/>
            <a:ext cx="964907" cy="3830128"/>
          </a:xfrm>
          <a:prstGeom prst="rect">
            <a:avLst/>
          </a:prstGeom>
        </p:spPr>
      </p:pic>
      <p:pic>
        <p:nvPicPr>
          <p:cNvPr id="10" name="Picture 9" descr="A close-up of several skyscrapers&#10;&#10;Description automatically generated">
            <a:extLst>
              <a:ext uri="{FF2B5EF4-FFF2-40B4-BE49-F238E27FC236}">
                <a16:creationId xmlns:a16="http://schemas.microsoft.com/office/drawing/2014/main" id="{78E0E408-AB3E-AA1A-B1B3-1AC5DEB165C3}"/>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p:blipFill>
        <p:spPr>
          <a:xfrm>
            <a:off x="2417328" y="3726611"/>
            <a:ext cx="964907" cy="3131389"/>
          </a:xfrm>
          <a:prstGeom prst="rect">
            <a:avLst/>
          </a:prstGeom>
        </p:spPr>
      </p:pic>
      <p:pic>
        <p:nvPicPr>
          <p:cNvPr id="11" name="Picture 10" descr="A close-up of several skyscrapers&#10;&#10;Description automatically generated">
            <a:extLst>
              <a:ext uri="{FF2B5EF4-FFF2-40B4-BE49-F238E27FC236}">
                <a16:creationId xmlns:a16="http://schemas.microsoft.com/office/drawing/2014/main" id="{F5055AC3-E70F-3FAE-C637-08093595DE92}"/>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p:blipFill>
        <p:spPr>
          <a:xfrm>
            <a:off x="0" y="3726940"/>
            <a:ext cx="964907" cy="3131389"/>
          </a:xfrm>
          <a:prstGeom prst="rect">
            <a:avLst/>
          </a:prstGeom>
        </p:spPr>
      </p:pic>
      <p:pic>
        <p:nvPicPr>
          <p:cNvPr id="12" name="Picture 11" descr="A close-up of several skyscrapers&#10;&#10;Description automatically generated">
            <a:extLst>
              <a:ext uri="{FF2B5EF4-FFF2-40B4-BE49-F238E27FC236}">
                <a16:creationId xmlns:a16="http://schemas.microsoft.com/office/drawing/2014/main" id="{C6DDC0B7-288D-E152-2F7D-07A2D2771850}"/>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b="-3546"/>
          <a:stretch/>
        </p:blipFill>
        <p:spPr>
          <a:xfrm>
            <a:off x="3594709" y="4106174"/>
            <a:ext cx="964907" cy="2849453"/>
          </a:xfrm>
          <a:prstGeom prst="rect">
            <a:avLst/>
          </a:prstGeom>
        </p:spPr>
      </p:pic>
      <p:pic>
        <p:nvPicPr>
          <p:cNvPr id="13" name="Picture 12" descr="A close-up of several skyscrapers&#10;&#10;Description automatically generated">
            <a:extLst>
              <a:ext uri="{FF2B5EF4-FFF2-40B4-BE49-F238E27FC236}">
                <a16:creationId xmlns:a16="http://schemas.microsoft.com/office/drawing/2014/main" id="{DCB16CE2-2B1E-E594-6900-D222312D5B09}"/>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rcRect b="-6398"/>
          <a:stretch/>
        </p:blipFill>
        <p:spPr>
          <a:xfrm>
            <a:off x="4772092" y="5331126"/>
            <a:ext cx="964907" cy="1622797"/>
          </a:xfrm>
          <a:prstGeom prst="rect">
            <a:avLst/>
          </a:prstGeom>
        </p:spPr>
      </p:pic>
      <p:pic>
        <p:nvPicPr>
          <p:cNvPr id="15" name="Picture 14" descr="A close-up of several skyscrapers&#10;&#10;Description automatically generated">
            <a:extLst>
              <a:ext uri="{FF2B5EF4-FFF2-40B4-BE49-F238E27FC236}">
                <a16:creationId xmlns:a16="http://schemas.microsoft.com/office/drawing/2014/main" id="{6C6BEA5F-659D-6074-D127-D28EA35F1998}"/>
              </a:ext>
            </a:extLst>
          </p:cNvPr>
          <p:cNvPicPr>
            <a:picLocks noChangeAspect="1"/>
          </p:cNvPicPr>
          <p:nvPr userDrawn="1"/>
        </p:nvPicPr>
        <p:blipFill rotWithShape="1">
          <a:blip r:embed="rId12">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rcRect b="-49293"/>
          <a:stretch/>
        </p:blipFill>
        <p:spPr>
          <a:xfrm>
            <a:off x="5988237" y="5770970"/>
            <a:ext cx="964907" cy="1622797"/>
          </a:xfrm>
          <a:prstGeom prst="rect">
            <a:avLst/>
          </a:prstGeom>
        </p:spPr>
      </p:pic>
      <p:pic>
        <p:nvPicPr>
          <p:cNvPr id="5" name="Picture 4">
            <a:extLst>
              <a:ext uri="{FF2B5EF4-FFF2-40B4-BE49-F238E27FC236}">
                <a16:creationId xmlns:a16="http://schemas.microsoft.com/office/drawing/2014/main" id="{8AD18BFA-06EE-0088-E68D-FD2F86DA2A4B}"/>
              </a:ext>
            </a:extLst>
          </p:cNvPr>
          <p:cNvPicPr>
            <a:picLocks noChangeAspect="1"/>
          </p:cNvPicPr>
          <p:nvPr userDrawn="1"/>
        </p:nvPicPr>
        <p:blipFill>
          <a:blip r:embed="rId14"/>
          <a:stretch>
            <a:fillRect/>
          </a:stretch>
        </p:blipFill>
        <p:spPr>
          <a:xfrm>
            <a:off x="10601476" y="6528708"/>
            <a:ext cx="1247624" cy="261611"/>
          </a:xfrm>
          <a:prstGeom prst="rect">
            <a:avLst/>
          </a:prstGeom>
        </p:spPr>
      </p:pic>
      <p:sp>
        <p:nvSpPr>
          <p:cNvPr id="6" name="Rectangle 5">
            <a:extLst>
              <a:ext uri="{FF2B5EF4-FFF2-40B4-BE49-F238E27FC236}">
                <a16:creationId xmlns:a16="http://schemas.microsoft.com/office/drawing/2014/main" id="{526DA138-B85C-BCEE-47C6-92B0FE6B29A8}"/>
              </a:ext>
            </a:extLst>
          </p:cNvPr>
          <p:cNvSpPr/>
          <p:nvPr userDrawn="1"/>
        </p:nvSpPr>
        <p:spPr>
          <a:xfrm>
            <a:off x="10954329" y="267856"/>
            <a:ext cx="1034473" cy="80356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5" name="Text Placeholder 27">
            <a:extLst>
              <a:ext uri="{FF2B5EF4-FFF2-40B4-BE49-F238E27FC236}">
                <a16:creationId xmlns:a16="http://schemas.microsoft.com/office/drawing/2014/main" id="{759BC30B-B870-4224-4724-1072E2FC2A11}"/>
              </a:ext>
            </a:extLst>
          </p:cNvPr>
          <p:cNvSpPr>
            <a:spLocks noGrp="1"/>
          </p:cNvSpPr>
          <p:nvPr>
            <p:ph type="body" sz="quarter" idx="12" hasCustomPrompt="1"/>
          </p:nvPr>
        </p:nvSpPr>
        <p:spPr>
          <a:xfrm>
            <a:off x="4752975" y="2511425"/>
            <a:ext cx="7096125" cy="572786"/>
          </a:xfrm>
        </p:spPr>
        <p:txBody>
          <a:bodyPr/>
          <a:lstStyle>
            <a:lvl1pPr marL="0" indent="0">
              <a:buNone/>
              <a:defRPr sz="2800">
                <a:solidFill>
                  <a:schemeClr val="accent5"/>
                </a:solidFill>
              </a:defRPr>
            </a:lvl1pPr>
          </a:lstStyle>
          <a:p>
            <a:pPr lvl="0"/>
            <a:r>
              <a:rPr lang="en-US"/>
              <a:t>Subtitle</a:t>
            </a:r>
          </a:p>
        </p:txBody>
      </p:sp>
      <p:sp>
        <p:nvSpPr>
          <p:cNvPr id="26" name="Title 28">
            <a:extLst>
              <a:ext uri="{FF2B5EF4-FFF2-40B4-BE49-F238E27FC236}">
                <a16:creationId xmlns:a16="http://schemas.microsoft.com/office/drawing/2014/main" id="{15DCD3E7-7C6A-8EFF-BE0A-7321C6F6BAFB}"/>
              </a:ext>
            </a:extLst>
          </p:cNvPr>
          <p:cNvSpPr>
            <a:spLocks noGrp="1"/>
          </p:cNvSpPr>
          <p:nvPr>
            <p:ph type="title"/>
          </p:nvPr>
        </p:nvSpPr>
        <p:spPr>
          <a:xfrm>
            <a:off x="4752974" y="1869362"/>
            <a:ext cx="7096127" cy="535531"/>
          </a:xfrm>
        </p:spPr>
        <p:txBody>
          <a:bodyPr/>
          <a:lstStyle>
            <a:lvl1pPr>
              <a:defRPr sz="3200" spc="100" baseline="0"/>
            </a:lvl1pPr>
          </a:lstStyle>
          <a:p>
            <a:r>
              <a:rPr lang="en-US"/>
              <a:t>Click to edit Master title style</a:t>
            </a:r>
          </a:p>
        </p:txBody>
      </p:sp>
      <p:sp>
        <p:nvSpPr>
          <p:cNvPr id="27" name="Text Placeholder 30">
            <a:extLst>
              <a:ext uri="{FF2B5EF4-FFF2-40B4-BE49-F238E27FC236}">
                <a16:creationId xmlns:a16="http://schemas.microsoft.com/office/drawing/2014/main" id="{9CF3463E-B84E-E29A-A644-B5F71DEAD388}"/>
              </a:ext>
            </a:extLst>
          </p:cNvPr>
          <p:cNvSpPr>
            <a:spLocks noGrp="1"/>
          </p:cNvSpPr>
          <p:nvPr>
            <p:ph type="body" sz="quarter" idx="13" hasCustomPrompt="1"/>
          </p:nvPr>
        </p:nvSpPr>
        <p:spPr>
          <a:xfrm>
            <a:off x="4752977" y="3219451"/>
            <a:ext cx="4391025" cy="366895"/>
          </a:xfrm>
        </p:spPr>
        <p:txBody>
          <a:bodyPr/>
          <a:lstStyle>
            <a:lvl1pPr marL="0" indent="0">
              <a:buNone/>
              <a:defRPr sz="1600" b="1">
                <a:solidFill>
                  <a:schemeClr val="accent3"/>
                </a:solidFill>
              </a:defRPr>
            </a:lvl1pPr>
          </a:lstStyle>
          <a:p>
            <a:pPr lvl="0"/>
            <a:r>
              <a:rPr lang="en-US"/>
              <a:t>Presented by [Name] on [Date]</a:t>
            </a:r>
          </a:p>
        </p:txBody>
      </p:sp>
    </p:spTree>
    <p:extLst>
      <p:ext uri="{BB962C8B-B14F-4D97-AF65-F5344CB8AC3E}">
        <p14:creationId xmlns:p14="http://schemas.microsoft.com/office/powerpoint/2010/main" val="360509541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Slide 1">
    <p:bg>
      <p:bgRef idx="1001">
        <a:schemeClr val="bg1"/>
      </p:bgRef>
    </p:bg>
    <p:spTree>
      <p:nvGrpSpPr>
        <p:cNvPr id="1" name=""/>
        <p:cNvGrpSpPr/>
        <p:nvPr/>
      </p:nvGrpSpPr>
      <p:grpSpPr>
        <a:xfrm>
          <a:off x="0" y="0"/>
          <a:ext cx="0" cy="0"/>
          <a:chOff x="0" y="0"/>
          <a:chExt cx="0" cy="0"/>
        </a:xfrm>
      </p:grpSpPr>
      <p:sp>
        <p:nvSpPr>
          <p:cNvPr id="3" name="Date Placeholder" hidden="1">
            <a:extLst>
              <a:ext uri="{FF2B5EF4-FFF2-40B4-BE49-F238E27FC236}">
                <a16:creationId xmlns:a16="http://schemas.microsoft.com/office/drawing/2014/main" id="{1DC07389-0C3F-4FCD-A993-F44D03380284}"/>
              </a:ext>
            </a:extLst>
          </p:cNvPr>
          <p:cNvSpPr>
            <a:spLocks noGrp="1"/>
          </p:cNvSpPr>
          <p:nvPr>
            <p:ph type="dt" sz="half" idx="10"/>
          </p:nvPr>
        </p:nvSpPr>
        <p:spPr/>
        <p:txBody>
          <a:bodyPr/>
          <a:lstStyle/>
          <a:p>
            <a:pPr defTabSz="292093">
              <a:defRPr/>
            </a:pPr>
            <a:endParaRPr lang="en-US" kern="0">
              <a:solidFill>
                <a:srgbClr val="595959">
                  <a:tint val="75000"/>
                </a:srgbClr>
              </a:solidFill>
              <a:sym typeface="Helvetica Light"/>
            </a:endParaRPr>
          </a:p>
        </p:txBody>
      </p:sp>
      <p:sp>
        <p:nvSpPr>
          <p:cNvPr id="4" name="Footer Placeholder" hidden="1">
            <a:extLst>
              <a:ext uri="{FF2B5EF4-FFF2-40B4-BE49-F238E27FC236}">
                <a16:creationId xmlns:a16="http://schemas.microsoft.com/office/drawing/2014/main" id="{BD7878D0-6862-4C5F-853F-A8D38884166E}"/>
              </a:ext>
            </a:extLst>
          </p:cNvPr>
          <p:cNvSpPr>
            <a:spLocks noGrp="1"/>
          </p:cNvSpPr>
          <p:nvPr>
            <p:ph type="ftr" sz="quarter" idx="11"/>
          </p:nvPr>
        </p:nvSpPr>
        <p:spPr/>
        <p:txBody>
          <a:bodyPr/>
          <a:lstStyle/>
          <a:p>
            <a:pPr defTabSz="292093">
              <a:defRPr/>
            </a:pPr>
            <a:endParaRPr lang="en-US" kern="0">
              <a:solidFill>
                <a:srgbClr val="595959">
                  <a:tint val="75000"/>
                </a:srgbClr>
              </a:solidFill>
              <a:sym typeface="Helvetica Light"/>
            </a:endParaRPr>
          </a:p>
        </p:txBody>
      </p:sp>
      <p:sp>
        <p:nvSpPr>
          <p:cNvPr id="2" name="Title 1">
            <a:extLst>
              <a:ext uri="{FF2B5EF4-FFF2-40B4-BE49-F238E27FC236}">
                <a16:creationId xmlns:a16="http://schemas.microsoft.com/office/drawing/2014/main" id="{FAC7B3D8-D256-4E65-94F0-E341CA1389C6}"/>
              </a:ext>
            </a:extLst>
          </p:cNvPr>
          <p:cNvSpPr>
            <a:spLocks noGrp="1"/>
          </p:cNvSpPr>
          <p:nvPr>
            <p:ph type="title" hasCustomPrompt="1"/>
          </p:nvPr>
        </p:nvSpPr>
        <p:spPr>
          <a:xfrm>
            <a:off x="6172200" y="1078992"/>
            <a:ext cx="5265421" cy="480131"/>
          </a:xfrm>
        </p:spPr>
        <p:txBody>
          <a:bodyPr/>
          <a:lstStyle>
            <a:lvl1pPr algn="l">
              <a:defRPr/>
            </a:lvl1pPr>
          </a:lstStyle>
          <a:p>
            <a:r>
              <a:rPr lang="en-US"/>
              <a:t>Insert title here</a:t>
            </a:r>
          </a:p>
        </p:txBody>
      </p:sp>
      <p:sp>
        <p:nvSpPr>
          <p:cNvPr id="11" name="Text Placeholder 10">
            <a:extLst>
              <a:ext uri="{FF2B5EF4-FFF2-40B4-BE49-F238E27FC236}">
                <a16:creationId xmlns:a16="http://schemas.microsoft.com/office/drawing/2014/main" id="{1AF6C694-3D78-47F6-865D-763D832E0F73}"/>
              </a:ext>
            </a:extLst>
          </p:cNvPr>
          <p:cNvSpPr>
            <a:spLocks noGrp="1"/>
          </p:cNvSpPr>
          <p:nvPr>
            <p:ph type="body" sz="quarter" idx="13" hasCustomPrompt="1"/>
          </p:nvPr>
        </p:nvSpPr>
        <p:spPr>
          <a:xfrm>
            <a:off x="6172200" y="1969618"/>
            <a:ext cx="5486400" cy="978281"/>
          </a:xfrm>
        </p:spPr>
        <p:txBody>
          <a:bodyPr/>
          <a:lstStyle>
            <a:lvl1pPr marL="0" indent="0">
              <a:buNone/>
              <a:defRPr sz="1800"/>
            </a:lvl1pPr>
            <a:lvl2pPr marL="0" indent="0">
              <a:spcBef>
                <a:spcPts val="1800"/>
              </a:spcBef>
              <a:buNone/>
              <a:defRPr sz="1800" b="0" i="0">
                <a:solidFill>
                  <a:schemeClr val="accent1"/>
                </a:solidFill>
                <a:latin typeface="+mj-lt"/>
                <a:cs typeface="Poppins Medium" pitchFamily="2" charset="77"/>
              </a:defRPr>
            </a:lvl2pPr>
          </a:lstStyle>
          <a:p>
            <a:pPr lvl="0"/>
            <a:r>
              <a:rPr lang="en-US"/>
              <a:t>Insert body text here</a:t>
            </a:r>
          </a:p>
          <a:p>
            <a:pPr lvl="1"/>
            <a:r>
              <a:rPr lang="en-US"/>
              <a:t>Insert call to action or highlight sentence</a:t>
            </a:r>
          </a:p>
        </p:txBody>
      </p:sp>
      <p:sp>
        <p:nvSpPr>
          <p:cNvPr id="19" name="Oval 18">
            <a:extLst>
              <a:ext uri="{FF2B5EF4-FFF2-40B4-BE49-F238E27FC236}">
                <a16:creationId xmlns:a16="http://schemas.microsoft.com/office/drawing/2014/main" id="{CDC85925-3821-449D-8E16-A4FA55B64589}"/>
              </a:ext>
            </a:extLst>
          </p:cNvPr>
          <p:cNvSpPr/>
          <p:nvPr userDrawn="1"/>
        </p:nvSpPr>
        <p:spPr>
          <a:xfrm>
            <a:off x="11412441" y="434364"/>
            <a:ext cx="378243" cy="37824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2093"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BFD8"/>
              </a:solidFill>
              <a:effectLst/>
              <a:uLnTx/>
              <a:uFillTx/>
              <a:latin typeface="Poppins Light" pitchFamily="2" charset="77"/>
              <a:ea typeface="+mn-ea"/>
              <a:cs typeface="+mn-cs"/>
              <a:sym typeface="Helvetica Light"/>
            </a:endParaRPr>
          </a:p>
        </p:txBody>
      </p:sp>
      <p:sp>
        <p:nvSpPr>
          <p:cNvPr id="20" name="Slide Number Placeholder 20">
            <a:extLst>
              <a:ext uri="{FF2B5EF4-FFF2-40B4-BE49-F238E27FC236}">
                <a16:creationId xmlns:a16="http://schemas.microsoft.com/office/drawing/2014/main" id="{895CAD9F-0B86-4D99-B2E7-716B799A12E5}"/>
              </a:ext>
            </a:extLst>
          </p:cNvPr>
          <p:cNvSpPr txBox="1">
            <a:spLocks/>
          </p:cNvSpPr>
          <p:nvPr userDrawn="1"/>
        </p:nvSpPr>
        <p:spPr>
          <a:xfrm>
            <a:off x="11412440" y="499943"/>
            <a:ext cx="368629" cy="247083"/>
          </a:xfrm>
          <a:prstGeom prst="rect">
            <a:avLst/>
          </a:prstGeom>
        </p:spPr>
        <p:txBody>
          <a:bodyPr vert="horz" lIns="45720" tIns="22860" rIns="45720" bIns="22860" rtlCol="0" anchor="ctr"/>
          <a:lstStyle>
            <a:lvl1pPr algn="ctr" defTabSz="584200">
              <a:defRPr sz="2400" b="1">
                <a:solidFill>
                  <a:schemeClr val="bg1"/>
                </a:solidFill>
                <a:latin typeface="Open Sans" charset="0"/>
                <a:ea typeface="Open Sans" charset="0"/>
                <a:cs typeface="Open Sans" charset="0"/>
                <a:sym typeface="Helvetica Light"/>
              </a:defRPr>
            </a:lvl1pPr>
            <a:lvl2pPr indent="228600" algn="ctr" defTabSz="584200">
              <a:defRPr sz="5000">
                <a:latin typeface="+mn-lt"/>
                <a:ea typeface="+mn-ea"/>
                <a:cs typeface="+mn-cs"/>
                <a:sym typeface="Helvetica Light"/>
              </a:defRPr>
            </a:lvl2pPr>
            <a:lvl3pPr indent="457200" algn="ctr" defTabSz="584200">
              <a:defRPr sz="5000">
                <a:latin typeface="+mn-lt"/>
                <a:ea typeface="+mn-ea"/>
                <a:cs typeface="+mn-cs"/>
                <a:sym typeface="Helvetica Light"/>
              </a:defRPr>
            </a:lvl3pPr>
            <a:lvl4pPr indent="685800" algn="ctr" defTabSz="584200">
              <a:defRPr sz="5000">
                <a:latin typeface="+mn-lt"/>
                <a:ea typeface="+mn-ea"/>
                <a:cs typeface="+mn-cs"/>
                <a:sym typeface="Helvetica Light"/>
              </a:defRPr>
            </a:lvl4pPr>
            <a:lvl5pPr indent="914400" algn="ctr" defTabSz="584200">
              <a:defRPr sz="5000">
                <a:latin typeface="+mn-lt"/>
                <a:ea typeface="+mn-ea"/>
                <a:cs typeface="+mn-cs"/>
                <a:sym typeface="Helvetica Light"/>
              </a:defRPr>
            </a:lvl5pPr>
            <a:lvl6pPr indent="1143000" algn="ctr" defTabSz="584200">
              <a:defRPr sz="5000">
                <a:latin typeface="+mn-lt"/>
                <a:ea typeface="+mn-ea"/>
                <a:cs typeface="+mn-cs"/>
                <a:sym typeface="Helvetica Light"/>
              </a:defRPr>
            </a:lvl6pPr>
            <a:lvl7pPr indent="1371600" algn="ctr" defTabSz="584200">
              <a:defRPr sz="5000">
                <a:latin typeface="+mn-lt"/>
                <a:ea typeface="+mn-ea"/>
                <a:cs typeface="+mn-cs"/>
                <a:sym typeface="Helvetica Light"/>
              </a:defRPr>
            </a:lvl7pPr>
            <a:lvl8pPr indent="1600200" algn="ctr" defTabSz="584200">
              <a:defRPr sz="5000">
                <a:latin typeface="+mn-lt"/>
                <a:ea typeface="+mn-ea"/>
                <a:cs typeface="+mn-cs"/>
                <a:sym typeface="Helvetica Light"/>
              </a:defRPr>
            </a:lvl8pPr>
            <a:lvl9pPr indent="1828800" algn="ctr" defTabSz="584200">
              <a:defRPr sz="5000">
                <a:latin typeface="+mn-lt"/>
                <a:ea typeface="+mn-ea"/>
                <a:cs typeface="+mn-cs"/>
                <a:sym typeface="Helvetica Light"/>
              </a:defRPr>
            </a:lvl9pPr>
          </a:lstStyle>
          <a:p>
            <a:pPr marL="0" marR="0" lvl="0" indent="0" algn="ctr" defTabSz="584185" eaLnBrk="1" fontAlgn="auto" latinLnBrk="0" hangingPunct="1">
              <a:lnSpc>
                <a:spcPct val="100000"/>
              </a:lnSpc>
              <a:spcBef>
                <a:spcPts val="0"/>
              </a:spcBef>
              <a:spcAft>
                <a:spcPts val="0"/>
              </a:spcAft>
              <a:buClrTx/>
              <a:buSzTx/>
              <a:buFontTx/>
              <a:buNone/>
              <a:tabLst/>
              <a:defRPr/>
            </a:pPr>
            <a:fld id="{AEA06C5D-A537-FB4E-BCEB-0028023697DB}" type="slidenum">
              <a:rPr kumimoji="0" lang="en-US" sz="1200" b="0" i="0" u="none" strike="noStrike" kern="0" cap="none" spc="0" normalizeH="0" baseline="0" noProof="0" smtClean="0">
                <a:ln>
                  <a:noFill/>
                </a:ln>
                <a:solidFill>
                  <a:srgbClr val="E7E6E6">
                    <a:lumMod val="50000"/>
                  </a:srgbClr>
                </a:solidFill>
                <a:effectLst/>
                <a:uLnTx/>
                <a:uFillTx/>
                <a:latin typeface="Arial" charset="0"/>
                <a:ea typeface="Arial" charset="0"/>
                <a:cs typeface="Arial" charset="0"/>
                <a:sym typeface="Helvetica Light"/>
              </a:rPr>
              <a:pPr marL="0" marR="0" lvl="0" indent="0" algn="ctr" defTabSz="584185"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srgbClr val="E7E6E6">
                  <a:lumMod val="50000"/>
                </a:srgbClr>
              </a:solidFill>
              <a:effectLst/>
              <a:uLnTx/>
              <a:uFillTx/>
              <a:latin typeface="Arial" charset="0"/>
              <a:ea typeface="Arial" charset="0"/>
              <a:cs typeface="Arial" charset="0"/>
              <a:sym typeface="Helvetica Light"/>
            </a:endParaRPr>
          </a:p>
        </p:txBody>
      </p:sp>
      <p:pic>
        <p:nvPicPr>
          <p:cNvPr id="6" name="Picture 5">
            <a:extLst>
              <a:ext uri="{FF2B5EF4-FFF2-40B4-BE49-F238E27FC236}">
                <a16:creationId xmlns:a16="http://schemas.microsoft.com/office/drawing/2014/main" id="{A4AC9AC8-4765-6912-F1B4-A5959C6639B2}"/>
              </a:ext>
            </a:extLst>
          </p:cNvPr>
          <p:cNvPicPr>
            <a:picLocks noChangeAspect="1"/>
          </p:cNvPicPr>
          <p:nvPr userDrawn="1"/>
        </p:nvPicPr>
        <p:blipFill rotWithShape="1">
          <a:blip r:embed="rId2">
            <a:duotone>
              <a:prstClr val="black"/>
              <a:schemeClr val="tx1">
                <a:tint val="45000"/>
                <a:satMod val="400000"/>
              </a:schemeClr>
            </a:duotone>
            <a:extLst>
              <a:ext uri="{BEBA8EAE-BF5A-486C-A8C5-ECC9F3942E4B}">
                <a14:imgProps xmlns:a14="http://schemas.microsoft.com/office/drawing/2010/main">
                  <a14:imgLayer r:embed="rId3">
                    <a14:imgEffect>
                      <a14:sharpenSoften amount="25000"/>
                    </a14:imgEffect>
                  </a14:imgLayer>
                </a14:imgProps>
              </a:ext>
            </a:extLst>
          </a:blip>
          <a:srcRect l="9455" r="2325"/>
          <a:stretch/>
        </p:blipFill>
        <p:spPr>
          <a:xfrm>
            <a:off x="10" y="1"/>
            <a:ext cx="5839495" cy="6460332"/>
          </a:xfrm>
          <a:prstGeom prst="rect">
            <a:avLst/>
          </a:prstGeom>
        </p:spPr>
      </p:pic>
    </p:spTree>
    <p:extLst>
      <p:ext uri="{BB962C8B-B14F-4D97-AF65-F5344CB8AC3E}">
        <p14:creationId xmlns:p14="http://schemas.microsoft.com/office/powerpoint/2010/main" val="64036005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02">
          <p15:clr>
            <a:srgbClr val="FBAE40"/>
          </p15:clr>
        </p15:guide>
        <p15:guide id="2" orient="horz" pos="1764">
          <p15:clr>
            <a:srgbClr val="FBAE40"/>
          </p15:clr>
        </p15:guide>
        <p15:guide id="3" pos="2880">
          <p15:clr>
            <a:srgbClr val="FBAE40"/>
          </p15:clr>
        </p15:guide>
        <p15:guide id="4" pos="2790">
          <p15:clr>
            <a:srgbClr val="FBAE40"/>
          </p15:clr>
        </p15:guide>
        <p15:guide id="5" pos="2970">
          <p15:clr>
            <a:srgbClr val="FBAE40"/>
          </p15:clr>
        </p15:guide>
        <p15:guide id="6" orient="horz" pos="1422">
          <p15:clr>
            <a:srgbClr val="FBAE40"/>
          </p15:clr>
        </p15:guide>
        <p15:guide id="7" pos="2592">
          <p15:clr>
            <a:srgbClr val="FBAE40"/>
          </p15:clr>
        </p15:guide>
        <p15:guide id="8" orient="horz" pos="298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Slide 2">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B1CB39-AB50-4D40-E769-60F1E5E1CC4A}"/>
              </a:ext>
            </a:extLst>
          </p:cNvPr>
          <p:cNvPicPr>
            <a:picLocks noChangeAspect="1"/>
          </p:cNvPicPr>
          <p:nvPr userDrawn="1"/>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29719" r="29719" b="5764"/>
          <a:stretch/>
        </p:blipFill>
        <p:spPr>
          <a:xfrm>
            <a:off x="-9614" y="-2"/>
            <a:ext cx="5486399" cy="6462715"/>
          </a:xfrm>
          <a:prstGeom prst="rect">
            <a:avLst/>
          </a:prstGeom>
        </p:spPr>
      </p:pic>
      <p:sp>
        <p:nvSpPr>
          <p:cNvPr id="3" name="Date Placeholder" hidden="1">
            <a:extLst>
              <a:ext uri="{FF2B5EF4-FFF2-40B4-BE49-F238E27FC236}">
                <a16:creationId xmlns:a16="http://schemas.microsoft.com/office/drawing/2014/main" id="{1DC07389-0C3F-4FCD-A993-F44D03380284}"/>
              </a:ext>
            </a:extLst>
          </p:cNvPr>
          <p:cNvSpPr>
            <a:spLocks noGrp="1"/>
          </p:cNvSpPr>
          <p:nvPr>
            <p:ph type="dt" sz="half" idx="10"/>
          </p:nvPr>
        </p:nvSpPr>
        <p:spPr/>
        <p:txBody>
          <a:bodyPr/>
          <a:lstStyle/>
          <a:p>
            <a:pPr defTabSz="292093">
              <a:defRPr/>
            </a:pPr>
            <a:endParaRPr lang="en-US" kern="0">
              <a:solidFill>
                <a:srgbClr val="595959">
                  <a:tint val="75000"/>
                </a:srgbClr>
              </a:solidFill>
              <a:sym typeface="Helvetica Light"/>
            </a:endParaRPr>
          </a:p>
        </p:txBody>
      </p:sp>
      <p:sp>
        <p:nvSpPr>
          <p:cNvPr id="4" name="Footer Placeholder" hidden="1">
            <a:extLst>
              <a:ext uri="{FF2B5EF4-FFF2-40B4-BE49-F238E27FC236}">
                <a16:creationId xmlns:a16="http://schemas.microsoft.com/office/drawing/2014/main" id="{BD7878D0-6862-4C5F-853F-A8D38884166E}"/>
              </a:ext>
            </a:extLst>
          </p:cNvPr>
          <p:cNvSpPr>
            <a:spLocks noGrp="1"/>
          </p:cNvSpPr>
          <p:nvPr>
            <p:ph type="ftr" sz="quarter" idx="11"/>
          </p:nvPr>
        </p:nvSpPr>
        <p:spPr/>
        <p:txBody>
          <a:bodyPr/>
          <a:lstStyle/>
          <a:p>
            <a:pPr defTabSz="292093">
              <a:defRPr/>
            </a:pPr>
            <a:endParaRPr lang="en-US" kern="0">
              <a:solidFill>
                <a:srgbClr val="595959">
                  <a:tint val="75000"/>
                </a:srgbClr>
              </a:solidFill>
              <a:sym typeface="Helvetica Light"/>
            </a:endParaRPr>
          </a:p>
        </p:txBody>
      </p:sp>
      <p:sp>
        <p:nvSpPr>
          <p:cNvPr id="2" name="Title 1">
            <a:extLst>
              <a:ext uri="{FF2B5EF4-FFF2-40B4-BE49-F238E27FC236}">
                <a16:creationId xmlns:a16="http://schemas.microsoft.com/office/drawing/2014/main" id="{FAC7B3D8-D256-4E65-94F0-E341CA1389C6}"/>
              </a:ext>
            </a:extLst>
          </p:cNvPr>
          <p:cNvSpPr>
            <a:spLocks noGrp="1"/>
          </p:cNvSpPr>
          <p:nvPr>
            <p:ph type="title" hasCustomPrompt="1"/>
          </p:nvPr>
        </p:nvSpPr>
        <p:spPr>
          <a:xfrm>
            <a:off x="6172200" y="1078992"/>
            <a:ext cx="5265421" cy="480131"/>
          </a:xfrm>
        </p:spPr>
        <p:txBody>
          <a:bodyPr/>
          <a:lstStyle>
            <a:lvl1pPr algn="l">
              <a:defRPr/>
            </a:lvl1pPr>
          </a:lstStyle>
          <a:p>
            <a:r>
              <a:rPr lang="en-US"/>
              <a:t>Insert title here</a:t>
            </a:r>
          </a:p>
        </p:txBody>
      </p:sp>
      <p:sp>
        <p:nvSpPr>
          <p:cNvPr id="11" name="Text Placeholder 10">
            <a:extLst>
              <a:ext uri="{FF2B5EF4-FFF2-40B4-BE49-F238E27FC236}">
                <a16:creationId xmlns:a16="http://schemas.microsoft.com/office/drawing/2014/main" id="{1AF6C694-3D78-47F6-865D-763D832E0F73}"/>
              </a:ext>
            </a:extLst>
          </p:cNvPr>
          <p:cNvSpPr>
            <a:spLocks noGrp="1"/>
          </p:cNvSpPr>
          <p:nvPr>
            <p:ph type="body" sz="quarter" idx="13" hasCustomPrompt="1"/>
          </p:nvPr>
        </p:nvSpPr>
        <p:spPr>
          <a:xfrm>
            <a:off x="6172200" y="1969618"/>
            <a:ext cx="5486400" cy="978281"/>
          </a:xfrm>
        </p:spPr>
        <p:txBody>
          <a:bodyPr/>
          <a:lstStyle>
            <a:lvl1pPr marL="0" indent="0">
              <a:buNone/>
              <a:defRPr sz="1800"/>
            </a:lvl1pPr>
            <a:lvl2pPr marL="0" indent="0">
              <a:spcBef>
                <a:spcPts val="1800"/>
              </a:spcBef>
              <a:buNone/>
              <a:defRPr sz="1800" b="0" i="0">
                <a:solidFill>
                  <a:schemeClr val="accent1"/>
                </a:solidFill>
                <a:latin typeface="+mj-lt"/>
                <a:cs typeface="Poppins Medium" pitchFamily="2" charset="77"/>
              </a:defRPr>
            </a:lvl2pPr>
          </a:lstStyle>
          <a:p>
            <a:pPr lvl="0"/>
            <a:r>
              <a:rPr lang="en-US"/>
              <a:t>Insert body text here</a:t>
            </a:r>
          </a:p>
          <a:p>
            <a:pPr lvl="1"/>
            <a:r>
              <a:rPr lang="en-US"/>
              <a:t>Insert call to action or highlight sentence</a:t>
            </a:r>
          </a:p>
        </p:txBody>
      </p:sp>
      <p:sp>
        <p:nvSpPr>
          <p:cNvPr id="19" name="Oval 18">
            <a:extLst>
              <a:ext uri="{FF2B5EF4-FFF2-40B4-BE49-F238E27FC236}">
                <a16:creationId xmlns:a16="http://schemas.microsoft.com/office/drawing/2014/main" id="{CDC85925-3821-449D-8E16-A4FA55B64589}"/>
              </a:ext>
            </a:extLst>
          </p:cNvPr>
          <p:cNvSpPr/>
          <p:nvPr userDrawn="1"/>
        </p:nvSpPr>
        <p:spPr>
          <a:xfrm>
            <a:off x="11412441" y="434364"/>
            <a:ext cx="378243" cy="37824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2093"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BFD8"/>
              </a:solidFill>
              <a:effectLst/>
              <a:uLnTx/>
              <a:uFillTx/>
              <a:latin typeface="Poppins Light" pitchFamily="2" charset="77"/>
              <a:ea typeface="+mn-ea"/>
              <a:cs typeface="+mn-cs"/>
              <a:sym typeface="Helvetica Light"/>
            </a:endParaRPr>
          </a:p>
        </p:txBody>
      </p:sp>
      <p:sp>
        <p:nvSpPr>
          <p:cNvPr id="20" name="Slide Number Placeholder 20">
            <a:extLst>
              <a:ext uri="{FF2B5EF4-FFF2-40B4-BE49-F238E27FC236}">
                <a16:creationId xmlns:a16="http://schemas.microsoft.com/office/drawing/2014/main" id="{895CAD9F-0B86-4D99-B2E7-716B799A12E5}"/>
              </a:ext>
            </a:extLst>
          </p:cNvPr>
          <p:cNvSpPr txBox="1">
            <a:spLocks/>
          </p:cNvSpPr>
          <p:nvPr userDrawn="1"/>
        </p:nvSpPr>
        <p:spPr>
          <a:xfrm>
            <a:off x="11412440" y="499943"/>
            <a:ext cx="368629" cy="247083"/>
          </a:xfrm>
          <a:prstGeom prst="rect">
            <a:avLst/>
          </a:prstGeom>
        </p:spPr>
        <p:txBody>
          <a:bodyPr vert="horz" lIns="45720" tIns="22860" rIns="45720" bIns="22860" rtlCol="0" anchor="ctr"/>
          <a:lstStyle>
            <a:lvl1pPr algn="ctr" defTabSz="584200">
              <a:defRPr sz="2400" b="1">
                <a:solidFill>
                  <a:schemeClr val="bg1"/>
                </a:solidFill>
                <a:latin typeface="Open Sans" charset="0"/>
                <a:ea typeface="Open Sans" charset="0"/>
                <a:cs typeface="Open Sans" charset="0"/>
                <a:sym typeface="Helvetica Light"/>
              </a:defRPr>
            </a:lvl1pPr>
            <a:lvl2pPr indent="228600" algn="ctr" defTabSz="584200">
              <a:defRPr sz="5000">
                <a:latin typeface="+mn-lt"/>
                <a:ea typeface="+mn-ea"/>
                <a:cs typeface="+mn-cs"/>
                <a:sym typeface="Helvetica Light"/>
              </a:defRPr>
            </a:lvl2pPr>
            <a:lvl3pPr indent="457200" algn="ctr" defTabSz="584200">
              <a:defRPr sz="5000">
                <a:latin typeface="+mn-lt"/>
                <a:ea typeface="+mn-ea"/>
                <a:cs typeface="+mn-cs"/>
                <a:sym typeface="Helvetica Light"/>
              </a:defRPr>
            </a:lvl3pPr>
            <a:lvl4pPr indent="685800" algn="ctr" defTabSz="584200">
              <a:defRPr sz="5000">
                <a:latin typeface="+mn-lt"/>
                <a:ea typeface="+mn-ea"/>
                <a:cs typeface="+mn-cs"/>
                <a:sym typeface="Helvetica Light"/>
              </a:defRPr>
            </a:lvl4pPr>
            <a:lvl5pPr indent="914400" algn="ctr" defTabSz="584200">
              <a:defRPr sz="5000">
                <a:latin typeface="+mn-lt"/>
                <a:ea typeface="+mn-ea"/>
                <a:cs typeface="+mn-cs"/>
                <a:sym typeface="Helvetica Light"/>
              </a:defRPr>
            </a:lvl5pPr>
            <a:lvl6pPr indent="1143000" algn="ctr" defTabSz="584200">
              <a:defRPr sz="5000">
                <a:latin typeface="+mn-lt"/>
                <a:ea typeface="+mn-ea"/>
                <a:cs typeface="+mn-cs"/>
                <a:sym typeface="Helvetica Light"/>
              </a:defRPr>
            </a:lvl6pPr>
            <a:lvl7pPr indent="1371600" algn="ctr" defTabSz="584200">
              <a:defRPr sz="5000">
                <a:latin typeface="+mn-lt"/>
                <a:ea typeface="+mn-ea"/>
                <a:cs typeface="+mn-cs"/>
                <a:sym typeface="Helvetica Light"/>
              </a:defRPr>
            </a:lvl7pPr>
            <a:lvl8pPr indent="1600200" algn="ctr" defTabSz="584200">
              <a:defRPr sz="5000">
                <a:latin typeface="+mn-lt"/>
                <a:ea typeface="+mn-ea"/>
                <a:cs typeface="+mn-cs"/>
                <a:sym typeface="Helvetica Light"/>
              </a:defRPr>
            </a:lvl8pPr>
            <a:lvl9pPr indent="1828800" algn="ctr" defTabSz="584200">
              <a:defRPr sz="5000">
                <a:latin typeface="+mn-lt"/>
                <a:ea typeface="+mn-ea"/>
                <a:cs typeface="+mn-cs"/>
                <a:sym typeface="Helvetica Light"/>
              </a:defRPr>
            </a:lvl9pPr>
          </a:lstStyle>
          <a:p>
            <a:pPr marL="0" marR="0" lvl="0" indent="0" algn="ctr" defTabSz="584185" eaLnBrk="1" fontAlgn="auto" latinLnBrk="0" hangingPunct="1">
              <a:lnSpc>
                <a:spcPct val="100000"/>
              </a:lnSpc>
              <a:spcBef>
                <a:spcPts val="0"/>
              </a:spcBef>
              <a:spcAft>
                <a:spcPts val="0"/>
              </a:spcAft>
              <a:buClrTx/>
              <a:buSzTx/>
              <a:buFontTx/>
              <a:buNone/>
              <a:tabLst/>
              <a:defRPr/>
            </a:pPr>
            <a:fld id="{AEA06C5D-A537-FB4E-BCEB-0028023697DB}" type="slidenum">
              <a:rPr kumimoji="0" lang="en-US" sz="1200" b="0" i="0" u="none" strike="noStrike" kern="0" cap="none" spc="0" normalizeH="0" baseline="0" noProof="0" smtClean="0">
                <a:ln>
                  <a:noFill/>
                </a:ln>
                <a:solidFill>
                  <a:srgbClr val="E7E6E6">
                    <a:lumMod val="50000"/>
                  </a:srgbClr>
                </a:solidFill>
                <a:effectLst/>
                <a:uLnTx/>
                <a:uFillTx/>
                <a:latin typeface="Arial" charset="0"/>
                <a:ea typeface="Arial" charset="0"/>
                <a:cs typeface="Arial" charset="0"/>
                <a:sym typeface="Helvetica Light"/>
              </a:rPr>
              <a:pPr marL="0" marR="0" lvl="0" indent="0" algn="ctr" defTabSz="584185" eaLnBrk="1" fontAlgn="auto" latinLnBrk="0" hangingPunct="1">
                <a:lnSpc>
                  <a:spcPct val="100000"/>
                </a:lnSpc>
                <a:spcBef>
                  <a:spcPts val="0"/>
                </a:spcBef>
                <a:spcAft>
                  <a:spcPts val="0"/>
                </a:spcAft>
                <a:buClrTx/>
                <a:buSzTx/>
                <a:buFontTx/>
                <a:buNone/>
                <a:tabLst/>
                <a:defRPr/>
              </a:pPr>
              <a:t>‹#›</a:t>
            </a:fld>
            <a:endParaRPr kumimoji="0" lang="en-US" sz="1200" b="0" i="0" u="none" strike="noStrike" kern="0" cap="none" spc="0" normalizeH="0" baseline="0" noProof="0">
              <a:ln>
                <a:noFill/>
              </a:ln>
              <a:solidFill>
                <a:srgbClr val="E7E6E6">
                  <a:lumMod val="50000"/>
                </a:srgbClr>
              </a:solidFill>
              <a:effectLst/>
              <a:uLnTx/>
              <a:uFillTx/>
              <a:latin typeface="Arial" charset="0"/>
              <a:ea typeface="Arial" charset="0"/>
              <a:cs typeface="Arial" charset="0"/>
              <a:sym typeface="Helvetica Light"/>
            </a:endParaRPr>
          </a:p>
        </p:txBody>
      </p:sp>
    </p:spTree>
    <p:extLst>
      <p:ext uri="{BB962C8B-B14F-4D97-AF65-F5344CB8AC3E}">
        <p14:creationId xmlns:p14="http://schemas.microsoft.com/office/powerpoint/2010/main" val="75429799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02">
          <p15:clr>
            <a:srgbClr val="FBAE40"/>
          </p15:clr>
        </p15:guide>
        <p15:guide id="2" orient="horz" pos="1764">
          <p15:clr>
            <a:srgbClr val="FBAE40"/>
          </p15:clr>
        </p15:guide>
        <p15:guide id="3" pos="2880">
          <p15:clr>
            <a:srgbClr val="FBAE40"/>
          </p15:clr>
        </p15:guide>
        <p15:guide id="4" pos="2790">
          <p15:clr>
            <a:srgbClr val="FBAE40"/>
          </p15:clr>
        </p15:guide>
        <p15:guide id="5" pos="2970">
          <p15:clr>
            <a:srgbClr val="FBAE40"/>
          </p15:clr>
        </p15:guide>
        <p15:guide id="6" orient="horz" pos="1422">
          <p15:clr>
            <a:srgbClr val="FBAE40"/>
          </p15:clr>
        </p15:guide>
        <p15:guide id="7" pos="2592">
          <p15:clr>
            <a:srgbClr val="FBAE40"/>
          </p15:clr>
        </p15:guide>
        <p15:guide id="8" orient="horz" pos="29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F6EA-064E-4FFA-B01A-144F65086C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864A88-23C2-4CC0-A4FF-B41B425302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E32576-8CB6-49B8-B679-5C38566176CD}"/>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5" name="Footer Placeholder 4">
            <a:extLst>
              <a:ext uri="{FF2B5EF4-FFF2-40B4-BE49-F238E27FC236}">
                <a16:creationId xmlns:a16="http://schemas.microsoft.com/office/drawing/2014/main" id="{F5F3C55B-1D04-41BF-B039-CBE37EA56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7A49E6-7384-482B-A730-77DD4EE55AFB}"/>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14623960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efault">
    <p:spTree>
      <p:nvGrpSpPr>
        <p:cNvPr id="1" name=""/>
        <p:cNvGrpSpPr/>
        <p:nvPr/>
      </p:nvGrpSpPr>
      <p:grpSpPr>
        <a:xfrm>
          <a:off x="0" y="0"/>
          <a:ext cx="0" cy="0"/>
          <a:chOff x="0" y="0"/>
          <a:chExt cx="0" cy="0"/>
        </a:xfrm>
      </p:grpSpPr>
      <p:sp>
        <p:nvSpPr>
          <p:cNvPr id="3" name="Date Placeholder" hidden="1">
            <a:extLst>
              <a:ext uri="{FF2B5EF4-FFF2-40B4-BE49-F238E27FC236}">
                <a16:creationId xmlns:a16="http://schemas.microsoft.com/office/drawing/2014/main" id="{C6BC15DC-8BDA-4AF7-98EE-BD0385D9D46D}"/>
              </a:ext>
            </a:extLst>
          </p:cNvPr>
          <p:cNvSpPr>
            <a:spLocks noGrp="1"/>
          </p:cNvSpPr>
          <p:nvPr>
            <p:ph type="dt" sz="half" idx="10"/>
          </p:nvPr>
        </p:nvSpPr>
        <p:spPr/>
        <p:txBody>
          <a:bodyPr/>
          <a:lstStyle/>
          <a:p>
            <a:pPr defTabSz="292093">
              <a:defRPr/>
            </a:pPr>
            <a:endParaRPr lang="en-US" kern="0">
              <a:solidFill>
                <a:srgbClr val="595959">
                  <a:tint val="75000"/>
                </a:srgbClr>
              </a:solidFill>
              <a:sym typeface="Helvetica Light"/>
            </a:endParaRPr>
          </a:p>
        </p:txBody>
      </p:sp>
      <p:sp>
        <p:nvSpPr>
          <p:cNvPr id="4" name="Footer Placeholder" hidden="1">
            <a:extLst>
              <a:ext uri="{FF2B5EF4-FFF2-40B4-BE49-F238E27FC236}">
                <a16:creationId xmlns:a16="http://schemas.microsoft.com/office/drawing/2014/main" id="{CC896E3F-A8D2-4702-B9BF-8CF4085E686C}"/>
              </a:ext>
            </a:extLst>
          </p:cNvPr>
          <p:cNvSpPr>
            <a:spLocks noGrp="1"/>
          </p:cNvSpPr>
          <p:nvPr>
            <p:ph type="ftr" sz="quarter" idx="11"/>
          </p:nvPr>
        </p:nvSpPr>
        <p:spPr/>
        <p:txBody>
          <a:bodyPr/>
          <a:lstStyle/>
          <a:p>
            <a:pPr defTabSz="292093">
              <a:defRPr/>
            </a:pPr>
            <a:endParaRPr lang="en-US" kern="0">
              <a:solidFill>
                <a:srgbClr val="595959">
                  <a:tint val="75000"/>
                </a:srgbClr>
              </a:solidFill>
              <a:sym typeface="Helvetica Light"/>
            </a:endParaRPr>
          </a:p>
        </p:txBody>
      </p:sp>
      <p:sp>
        <p:nvSpPr>
          <p:cNvPr id="2" name="Title 1">
            <a:extLst>
              <a:ext uri="{FF2B5EF4-FFF2-40B4-BE49-F238E27FC236}">
                <a16:creationId xmlns:a16="http://schemas.microsoft.com/office/drawing/2014/main" id="{B11BF30C-9DCF-417C-88E0-8823BD7B05DF}"/>
              </a:ext>
            </a:extLst>
          </p:cNvPr>
          <p:cNvSpPr>
            <a:spLocks noGrp="1"/>
          </p:cNvSpPr>
          <p:nvPr>
            <p:ph type="title"/>
          </p:nvPr>
        </p:nvSpPr>
        <p:spPr>
          <a:xfrm>
            <a:off x="838200" y="391799"/>
            <a:ext cx="10515600" cy="480131"/>
          </a:xfrm>
        </p:spPr>
        <p:txBody>
          <a:bodyPr/>
          <a:lstStyle/>
          <a:p>
            <a:r>
              <a:rPr lang="en-US"/>
              <a:t>Click to edit Master title style</a:t>
            </a:r>
          </a:p>
        </p:txBody>
      </p:sp>
      <p:sp>
        <p:nvSpPr>
          <p:cNvPr id="5" name="Text Placeholder 2">
            <a:extLst>
              <a:ext uri="{FF2B5EF4-FFF2-40B4-BE49-F238E27FC236}">
                <a16:creationId xmlns:a16="http://schemas.microsoft.com/office/drawing/2014/main" id="{E8C9F053-1652-A95D-AB47-B230FEAE6FDB}"/>
              </a:ext>
            </a:extLst>
          </p:cNvPr>
          <p:cNvSpPr>
            <a:spLocks noGrp="1"/>
          </p:cNvSpPr>
          <p:nvPr>
            <p:ph idx="1"/>
          </p:nvPr>
        </p:nvSpPr>
        <p:spPr>
          <a:xfrm>
            <a:off x="838200" y="1159309"/>
            <a:ext cx="10515600" cy="1855295"/>
          </a:xfrm>
          <a:prstGeom prst="rect">
            <a:avLst/>
          </a:prstGeom>
        </p:spPr>
        <p:txBody>
          <a:bodyPr vert="horz" wrap="square"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04170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2"/>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4EFE35-7214-A345-A405-80AEE72FA1A3}"/>
              </a:ext>
            </a:extLst>
          </p:cNvPr>
          <p:cNvSpPr>
            <a:spLocks noGrp="1"/>
          </p:cNvSpPr>
          <p:nvPr>
            <p:ph type="title"/>
          </p:nvPr>
        </p:nvSpPr>
        <p:spPr>
          <a:xfrm>
            <a:off x="838200" y="2623967"/>
            <a:ext cx="10515600" cy="757130"/>
          </a:xfrm>
        </p:spPr>
        <p:txBody>
          <a:bodyPr/>
          <a:lstStyle>
            <a:lvl1pPr algn="ctr">
              <a:defRPr sz="4800">
                <a:solidFill>
                  <a:schemeClr val="bg2"/>
                </a:solidFill>
              </a:defRPr>
            </a:lvl1pPr>
          </a:lstStyle>
          <a:p>
            <a:r>
              <a:rPr lang="en-US"/>
              <a:t>Click to edit Master title style</a:t>
            </a:r>
          </a:p>
        </p:txBody>
      </p:sp>
      <p:sp>
        <p:nvSpPr>
          <p:cNvPr id="2" name="Rectangle 1">
            <a:extLst>
              <a:ext uri="{FF2B5EF4-FFF2-40B4-BE49-F238E27FC236}">
                <a16:creationId xmlns:a16="http://schemas.microsoft.com/office/drawing/2014/main" id="{634B5E49-4FF7-B07C-EBAF-C930BA5A7D99}"/>
              </a:ext>
            </a:extLst>
          </p:cNvPr>
          <p:cNvSpPr/>
          <p:nvPr userDrawn="1"/>
        </p:nvSpPr>
        <p:spPr>
          <a:xfrm>
            <a:off x="10954329" y="267856"/>
            <a:ext cx="1034473" cy="803563"/>
          </a:xfrm>
          <a:prstGeom prst="rect">
            <a:avLst/>
          </a:prstGeom>
          <a:solidFill>
            <a:srgbClr val="1C344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3245463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pic>
        <p:nvPicPr>
          <p:cNvPr id="8" name="Picture 7" descr="A close-up of several skyscrapers&#10;&#10;Description automatically generated">
            <a:extLst>
              <a:ext uri="{FF2B5EF4-FFF2-40B4-BE49-F238E27FC236}">
                <a16:creationId xmlns:a16="http://schemas.microsoft.com/office/drawing/2014/main" id="{62CBBD6B-5F32-3681-8DD7-701BFCA3DD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a:stretch/>
        </p:blipFill>
        <p:spPr>
          <a:xfrm>
            <a:off x="1239945" y="3027872"/>
            <a:ext cx="964907" cy="3830128"/>
          </a:xfrm>
          <a:prstGeom prst="rect">
            <a:avLst/>
          </a:prstGeom>
        </p:spPr>
      </p:pic>
      <p:pic>
        <p:nvPicPr>
          <p:cNvPr id="10" name="Picture 9" descr="A close-up of several skyscrapers&#10;&#10;Description automatically generated">
            <a:extLst>
              <a:ext uri="{FF2B5EF4-FFF2-40B4-BE49-F238E27FC236}">
                <a16:creationId xmlns:a16="http://schemas.microsoft.com/office/drawing/2014/main" id="{78E0E408-AB3E-AA1A-B1B3-1AC5DEB165C3}"/>
              </a:ext>
            </a:extLst>
          </p:cNvPr>
          <p:cNvPicPr>
            <a:picLocks noChangeAspect="1"/>
          </p:cNvPicPr>
          <p:nvPr userDrawn="1"/>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a:stretch/>
        </p:blipFill>
        <p:spPr>
          <a:xfrm>
            <a:off x="2417328" y="3726611"/>
            <a:ext cx="964907" cy="3131389"/>
          </a:xfrm>
          <a:prstGeom prst="rect">
            <a:avLst/>
          </a:prstGeom>
        </p:spPr>
      </p:pic>
      <p:pic>
        <p:nvPicPr>
          <p:cNvPr id="11" name="Picture 10" descr="A close-up of several skyscrapers&#10;&#10;Description automatically generated">
            <a:extLst>
              <a:ext uri="{FF2B5EF4-FFF2-40B4-BE49-F238E27FC236}">
                <a16:creationId xmlns:a16="http://schemas.microsoft.com/office/drawing/2014/main" id="{F5055AC3-E70F-3FAE-C637-08093595DE92}"/>
              </a:ext>
            </a:extLst>
          </p:cNvPr>
          <p:cNvPicPr>
            <a:picLocks noChangeAspect="1"/>
          </p:cNvPicPr>
          <p:nvPr userDrawn="1"/>
        </p:nvPicPr>
        <p:blipFill rotWithShape="1">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rcRect/>
          <a:stretch/>
        </p:blipFill>
        <p:spPr>
          <a:xfrm>
            <a:off x="0" y="3709356"/>
            <a:ext cx="964907" cy="3131389"/>
          </a:xfrm>
          <a:prstGeom prst="rect">
            <a:avLst/>
          </a:prstGeom>
        </p:spPr>
      </p:pic>
      <p:pic>
        <p:nvPicPr>
          <p:cNvPr id="12" name="Picture 11" descr="A close-up of several skyscrapers&#10;&#10;Description automatically generated">
            <a:extLst>
              <a:ext uri="{FF2B5EF4-FFF2-40B4-BE49-F238E27FC236}">
                <a16:creationId xmlns:a16="http://schemas.microsoft.com/office/drawing/2014/main" id="{C6DDC0B7-288D-E152-2F7D-07A2D2771850}"/>
              </a:ext>
            </a:extLst>
          </p:cNvPr>
          <p:cNvPicPr>
            <a:picLocks noChangeAspect="1"/>
          </p:cNvPicPr>
          <p:nvPr userDrawn="1"/>
        </p:nvPicPr>
        <p:blipFill rotWithShape="1">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b="-3546"/>
          <a:stretch/>
        </p:blipFill>
        <p:spPr>
          <a:xfrm>
            <a:off x="3594709" y="4106174"/>
            <a:ext cx="964907" cy="2849453"/>
          </a:xfrm>
          <a:prstGeom prst="rect">
            <a:avLst/>
          </a:prstGeom>
        </p:spPr>
      </p:pic>
      <p:pic>
        <p:nvPicPr>
          <p:cNvPr id="13" name="Picture 12" descr="A close-up of several skyscrapers&#10;&#10;Description automatically generated">
            <a:extLst>
              <a:ext uri="{FF2B5EF4-FFF2-40B4-BE49-F238E27FC236}">
                <a16:creationId xmlns:a16="http://schemas.microsoft.com/office/drawing/2014/main" id="{DCB16CE2-2B1E-E594-6900-D222312D5B09}"/>
              </a:ext>
            </a:extLst>
          </p:cNvPr>
          <p:cNvPicPr>
            <a:picLocks noChangeAspect="1"/>
          </p:cNvPicPr>
          <p:nvPr userDrawn="1"/>
        </p:nvPicPr>
        <p:blipFill rotWithShape="1">
          <a:blip r:embed="rId10">
            <a:extLst>
              <a:ext uri="{BEBA8EAE-BF5A-486C-A8C5-ECC9F3942E4B}">
                <a14:imgProps xmlns:a14="http://schemas.microsoft.com/office/drawing/2010/main">
                  <a14:imgLayer r:embed="rId11">
                    <a14:imgEffect>
                      <a14:saturation sat="33000"/>
                    </a14:imgEffect>
                  </a14:imgLayer>
                </a14:imgProps>
              </a:ext>
              <a:ext uri="{28A0092B-C50C-407E-A947-70E740481C1C}">
                <a14:useLocalDpi xmlns:a14="http://schemas.microsoft.com/office/drawing/2010/main" val="0"/>
              </a:ext>
            </a:extLst>
          </a:blip>
          <a:srcRect b="-6398"/>
          <a:stretch/>
        </p:blipFill>
        <p:spPr>
          <a:xfrm>
            <a:off x="4772092" y="5331126"/>
            <a:ext cx="964907" cy="1622797"/>
          </a:xfrm>
          <a:prstGeom prst="rect">
            <a:avLst/>
          </a:prstGeom>
        </p:spPr>
      </p:pic>
      <p:pic>
        <p:nvPicPr>
          <p:cNvPr id="15" name="Picture 14" descr="A close-up of several skyscrapers&#10;&#10;Description automatically generated">
            <a:extLst>
              <a:ext uri="{FF2B5EF4-FFF2-40B4-BE49-F238E27FC236}">
                <a16:creationId xmlns:a16="http://schemas.microsoft.com/office/drawing/2014/main" id="{6C6BEA5F-659D-6074-D127-D28EA35F1998}"/>
              </a:ext>
            </a:extLst>
          </p:cNvPr>
          <p:cNvPicPr>
            <a:picLocks noChangeAspect="1"/>
          </p:cNvPicPr>
          <p:nvPr userDrawn="1"/>
        </p:nvPicPr>
        <p:blipFill rotWithShape="1">
          <a:blip r:embed="rId12">
            <a:extLst>
              <a:ext uri="{BEBA8EAE-BF5A-486C-A8C5-ECC9F3942E4B}">
                <a14:imgProps xmlns:a14="http://schemas.microsoft.com/office/drawing/2010/main">
                  <a14:imgLayer r:embed="rId13">
                    <a14:imgEffect>
                      <a14:saturation sat="33000"/>
                    </a14:imgEffect>
                  </a14:imgLayer>
                </a14:imgProps>
              </a:ext>
              <a:ext uri="{28A0092B-C50C-407E-A947-70E740481C1C}">
                <a14:useLocalDpi xmlns:a14="http://schemas.microsoft.com/office/drawing/2010/main" val="0"/>
              </a:ext>
            </a:extLst>
          </a:blip>
          <a:srcRect b="-49293"/>
          <a:stretch/>
        </p:blipFill>
        <p:spPr>
          <a:xfrm>
            <a:off x="5988237" y="5770970"/>
            <a:ext cx="964907" cy="1622797"/>
          </a:xfrm>
          <a:prstGeom prst="rect">
            <a:avLst/>
          </a:prstGeom>
        </p:spPr>
      </p:pic>
      <p:sp>
        <p:nvSpPr>
          <p:cNvPr id="16" name="Title Placeholder 4">
            <a:extLst>
              <a:ext uri="{FF2B5EF4-FFF2-40B4-BE49-F238E27FC236}">
                <a16:creationId xmlns:a16="http://schemas.microsoft.com/office/drawing/2014/main" id="{D1A3D57D-0CAF-7939-CC6B-34DF11F536F4}"/>
              </a:ext>
            </a:extLst>
          </p:cNvPr>
          <p:cNvSpPr txBox="1">
            <a:spLocks/>
          </p:cNvSpPr>
          <p:nvPr userDrawn="1"/>
        </p:nvSpPr>
        <p:spPr>
          <a:xfrm>
            <a:off x="691970" y="563244"/>
            <a:ext cx="62611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3600" b="0" i="0" u="none" strike="noStrike" kern="1200" cap="all" spc="200" baseline="0" dirty="0" smtClean="0">
                <a:solidFill>
                  <a:srgbClr val="2C495E"/>
                </a:solidFill>
                <a:effectLst/>
                <a:uFillTx/>
                <a:latin typeface="Lato" panose="020F0502020204030203" pitchFamily="34" charset="0"/>
                <a:ea typeface="+mj-ea"/>
                <a:cs typeface="+mj-cs"/>
              </a:defRPr>
            </a:lvl1pPr>
          </a:lstStyle>
          <a:p>
            <a:endParaRPr lang="en-US" sz="4400" b="1">
              <a:solidFill>
                <a:schemeClr val="accent5"/>
              </a:solidFill>
            </a:endParaRPr>
          </a:p>
        </p:txBody>
      </p:sp>
      <p:pic>
        <p:nvPicPr>
          <p:cNvPr id="5" name="Picture 4">
            <a:extLst>
              <a:ext uri="{FF2B5EF4-FFF2-40B4-BE49-F238E27FC236}">
                <a16:creationId xmlns:a16="http://schemas.microsoft.com/office/drawing/2014/main" id="{8AD18BFA-06EE-0088-E68D-FD2F86DA2A4B}"/>
              </a:ext>
            </a:extLst>
          </p:cNvPr>
          <p:cNvPicPr>
            <a:picLocks noChangeAspect="1"/>
          </p:cNvPicPr>
          <p:nvPr userDrawn="1"/>
        </p:nvPicPr>
        <p:blipFill>
          <a:blip r:embed="rId14"/>
          <a:stretch>
            <a:fillRect/>
          </a:stretch>
        </p:blipFill>
        <p:spPr>
          <a:xfrm>
            <a:off x="10601476" y="6528708"/>
            <a:ext cx="1247624" cy="261611"/>
          </a:xfrm>
          <a:prstGeom prst="rect">
            <a:avLst/>
          </a:prstGeom>
        </p:spPr>
      </p:pic>
      <p:sp>
        <p:nvSpPr>
          <p:cNvPr id="6" name="Rectangle 5">
            <a:extLst>
              <a:ext uri="{FF2B5EF4-FFF2-40B4-BE49-F238E27FC236}">
                <a16:creationId xmlns:a16="http://schemas.microsoft.com/office/drawing/2014/main" id="{526DA138-B85C-BCEE-47C6-92B0FE6B29A8}"/>
              </a:ext>
            </a:extLst>
          </p:cNvPr>
          <p:cNvSpPr/>
          <p:nvPr userDrawn="1"/>
        </p:nvSpPr>
        <p:spPr>
          <a:xfrm>
            <a:off x="10954329" y="267856"/>
            <a:ext cx="1034473" cy="80356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4" name="Rectangle 13">
            <a:extLst>
              <a:ext uri="{FF2B5EF4-FFF2-40B4-BE49-F238E27FC236}">
                <a16:creationId xmlns:a16="http://schemas.microsoft.com/office/drawing/2014/main" id="{5C3DE300-A1FE-1717-25A5-9BF3B10BD28B}"/>
              </a:ext>
            </a:extLst>
          </p:cNvPr>
          <p:cNvSpPr/>
          <p:nvPr userDrawn="1"/>
        </p:nvSpPr>
        <p:spPr>
          <a:xfrm>
            <a:off x="11106729" y="420256"/>
            <a:ext cx="1034473" cy="80356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7" name="Rectangle 16">
            <a:extLst>
              <a:ext uri="{FF2B5EF4-FFF2-40B4-BE49-F238E27FC236}">
                <a16:creationId xmlns:a16="http://schemas.microsoft.com/office/drawing/2014/main" id="{F91C3356-5224-EE2C-BA60-3C88951D7EB5}"/>
              </a:ext>
            </a:extLst>
          </p:cNvPr>
          <p:cNvSpPr/>
          <p:nvPr userDrawn="1"/>
        </p:nvSpPr>
        <p:spPr>
          <a:xfrm>
            <a:off x="11259129" y="572656"/>
            <a:ext cx="1034473" cy="80356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1" name="Title 1">
            <a:extLst>
              <a:ext uri="{FF2B5EF4-FFF2-40B4-BE49-F238E27FC236}">
                <a16:creationId xmlns:a16="http://schemas.microsoft.com/office/drawing/2014/main" id="{D405080C-8ACC-A76C-442A-D9DD04C98F02}"/>
              </a:ext>
            </a:extLst>
          </p:cNvPr>
          <p:cNvSpPr>
            <a:spLocks noGrp="1"/>
          </p:cNvSpPr>
          <p:nvPr>
            <p:ph type="title"/>
          </p:nvPr>
        </p:nvSpPr>
        <p:spPr>
          <a:xfrm>
            <a:off x="3971925" y="2623967"/>
            <a:ext cx="7381875" cy="646331"/>
          </a:xfrm>
        </p:spPr>
        <p:txBody>
          <a:bodyPr/>
          <a:lstStyle>
            <a:lvl1pPr algn="ctr">
              <a:defRPr sz="4000">
                <a:solidFill>
                  <a:schemeClr val="tx2"/>
                </a:solidFill>
              </a:defRPr>
            </a:lvl1pPr>
          </a:lstStyle>
          <a:p>
            <a:r>
              <a:rPr lang="en-US"/>
              <a:t>Click to edit Master title style</a:t>
            </a:r>
          </a:p>
        </p:txBody>
      </p:sp>
    </p:spTree>
    <p:extLst>
      <p:ext uri="{BB962C8B-B14F-4D97-AF65-F5344CB8AC3E}">
        <p14:creationId xmlns:p14="http://schemas.microsoft.com/office/powerpoint/2010/main" val="165147129"/>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7" name="Date Placeholder" hidden="1">
            <a:extLst>
              <a:ext uri="{FF2B5EF4-FFF2-40B4-BE49-F238E27FC236}">
                <a16:creationId xmlns:a16="http://schemas.microsoft.com/office/drawing/2014/main" id="{A89F67E7-7867-4076-BDA4-404E83C606A5}"/>
              </a:ext>
            </a:extLst>
          </p:cNvPr>
          <p:cNvSpPr>
            <a:spLocks noGrp="1"/>
          </p:cNvSpPr>
          <p:nvPr>
            <p:ph type="dt" sz="half" idx="10"/>
          </p:nvPr>
        </p:nvSpPr>
        <p:spPr/>
        <p:txBody>
          <a:bodyPr/>
          <a:lstStyle/>
          <a:p>
            <a:pPr defTabSz="292093">
              <a:defRPr/>
            </a:pPr>
            <a:endParaRPr lang="en-US" kern="0">
              <a:solidFill>
                <a:srgbClr val="595959">
                  <a:tint val="75000"/>
                </a:srgbClr>
              </a:solidFill>
              <a:sym typeface="Helvetica Light"/>
            </a:endParaRPr>
          </a:p>
        </p:txBody>
      </p:sp>
      <p:sp>
        <p:nvSpPr>
          <p:cNvPr id="8" name="Footer Placeholder" hidden="1">
            <a:extLst>
              <a:ext uri="{FF2B5EF4-FFF2-40B4-BE49-F238E27FC236}">
                <a16:creationId xmlns:a16="http://schemas.microsoft.com/office/drawing/2014/main" id="{AD43DDA9-2F69-4EF8-B11D-5DE2601A1C64}"/>
              </a:ext>
            </a:extLst>
          </p:cNvPr>
          <p:cNvSpPr>
            <a:spLocks noGrp="1"/>
          </p:cNvSpPr>
          <p:nvPr>
            <p:ph type="ftr" sz="quarter" idx="11"/>
          </p:nvPr>
        </p:nvSpPr>
        <p:spPr/>
        <p:txBody>
          <a:bodyPr/>
          <a:lstStyle/>
          <a:p>
            <a:pPr defTabSz="292093">
              <a:defRPr/>
            </a:pPr>
            <a:endParaRPr lang="en-US" kern="0">
              <a:solidFill>
                <a:srgbClr val="595959">
                  <a:tint val="75000"/>
                </a:srgbClr>
              </a:solidFill>
              <a:sym typeface="Helvetica Light"/>
            </a:endParaRPr>
          </a:p>
        </p:txBody>
      </p:sp>
      <p:sp>
        <p:nvSpPr>
          <p:cNvPr id="2" name="Title 1">
            <a:extLst>
              <a:ext uri="{FF2B5EF4-FFF2-40B4-BE49-F238E27FC236}">
                <a16:creationId xmlns:a16="http://schemas.microsoft.com/office/drawing/2014/main" id="{A361CD4D-518B-4486-905B-6B5519AA2AD0}"/>
              </a:ext>
            </a:extLst>
          </p:cNvPr>
          <p:cNvSpPr>
            <a:spLocks noGrp="1"/>
          </p:cNvSpPr>
          <p:nvPr>
            <p:ph type="title" hasCustomPrompt="1"/>
          </p:nvPr>
        </p:nvSpPr>
        <p:spPr/>
        <p:txBody>
          <a:bodyPr/>
          <a:lstStyle>
            <a:lvl1pPr>
              <a:defRPr/>
            </a:lvl1pPr>
          </a:lstStyle>
          <a:p>
            <a:r>
              <a:rPr lang="en-US"/>
              <a:t>Click to add table slide title</a:t>
            </a:r>
          </a:p>
        </p:txBody>
      </p:sp>
      <p:sp>
        <p:nvSpPr>
          <p:cNvPr id="3" name="Content Placeholder 2">
            <a:extLst>
              <a:ext uri="{FF2B5EF4-FFF2-40B4-BE49-F238E27FC236}">
                <a16:creationId xmlns:a16="http://schemas.microsoft.com/office/drawing/2014/main" id="{959E05B4-4A52-4218-9085-9C3557E838E6}"/>
              </a:ext>
            </a:extLst>
          </p:cNvPr>
          <p:cNvSpPr>
            <a:spLocks noGrp="1"/>
          </p:cNvSpPr>
          <p:nvPr>
            <p:ph idx="1"/>
          </p:nvPr>
        </p:nvSpPr>
        <p:spPr>
          <a:xfrm>
            <a:off x="838199" y="896591"/>
            <a:ext cx="10515600" cy="401200"/>
          </a:xfrm>
        </p:spPr>
        <p:txBody>
          <a:bodyPr/>
          <a:lstStyle>
            <a:lvl1pPr marL="0" indent="0" algn="ctr">
              <a:buClr>
                <a:schemeClr val="accent3"/>
              </a:buClr>
              <a:buNone/>
              <a:defRPr/>
            </a:lvl1pPr>
            <a:lvl2pPr marL="457189" indent="0" algn="ctr">
              <a:buClr>
                <a:schemeClr val="accent3"/>
              </a:buClr>
              <a:buNone/>
              <a:defRPr/>
            </a:lvl2pPr>
            <a:lvl3pPr marL="914377" indent="0" algn="ctr">
              <a:buClr>
                <a:schemeClr val="accent3"/>
              </a:buClr>
              <a:buNone/>
              <a:defRPr/>
            </a:lvl3pPr>
            <a:lvl4pPr marL="1371566" indent="0" algn="ctr">
              <a:buClr>
                <a:schemeClr val="accent3"/>
              </a:buClr>
              <a:buNone/>
              <a:defRPr/>
            </a:lvl4pPr>
            <a:lvl5pPr marL="1828754" indent="0" algn="ctr">
              <a:buClr>
                <a:schemeClr val="accent3"/>
              </a:buClr>
              <a:buNone/>
              <a:defRPr/>
            </a:lvl5pPr>
          </a:lstStyle>
          <a:p>
            <a:pPr lvl="0"/>
            <a:r>
              <a:rPr lang="en-US"/>
              <a:t>Click to edit Master text styles</a:t>
            </a:r>
          </a:p>
        </p:txBody>
      </p:sp>
      <p:sp>
        <p:nvSpPr>
          <p:cNvPr id="6" name="Table Placeholder 5">
            <a:extLst>
              <a:ext uri="{FF2B5EF4-FFF2-40B4-BE49-F238E27FC236}">
                <a16:creationId xmlns:a16="http://schemas.microsoft.com/office/drawing/2014/main" id="{1BD19A77-4093-473B-8A74-C6CC954E054E}"/>
              </a:ext>
            </a:extLst>
          </p:cNvPr>
          <p:cNvSpPr>
            <a:spLocks noGrp="1"/>
          </p:cNvSpPr>
          <p:nvPr>
            <p:ph type="tbl" sz="quarter" idx="13" hasCustomPrompt="1"/>
          </p:nvPr>
        </p:nvSpPr>
        <p:spPr>
          <a:xfrm>
            <a:off x="838199" y="1564103"/>
            <a:ext cx="10515603" cy="4343400"/>
          </a:xfrm>
        </p:spPr>
        <p:txBody>
          <a:bodyPr anchor="ctr">
            <a:noAutofit/>
          </a:bodyPr>
          <a:lstStyle>
            <a:lvl1pPr marL="0" indent="0" algn="ctr">
              <a:buNone/>
              <a:defRPr/>
            </a:lvl1pPr>
          </a:lstStyle>
          <a:p>
            <a:r>
              <a:rPr lang="en-US"/>
              <a:t>Click to insert table</a:t>
            </a:r>
          </a:p>
        </p:txBody>
      </p:sp>
    </p:spTree>
    <p:extLst>
      <p:ext uri="{BB962C8B-B14F-4D97-AF65-F5344CB8AC3E}">
        <p14:creationId xmlns:p14="http://schemas.microsoft.com/office/powerpoint/2010/main" val="238733541"/>
      </p:ext>
    </p:extLst>
  </p:cSld>
  <p:clrMapOvr>
    <a:masterClrMapping/>
  </p:clrMapOvr>
  <p:extLst>
    <p:ext uri="{DCECCB84-F9BA-43D5-87BE-67443E8EF086}">
      <p15:sldGuideLst xmlns:p15="http://schemas.microsoft.com/office/powerpoint/2012/main">
        <p15:guide id="1" pos="5364">
          <p15:clr>
            <a:srgbClr val="FBAE40"/>
          </p15:clr>
        </p15:guide>
        <p15:guide id="4" orient="horz" pos="1620">
          <p15:clr>
            <a:srgbClr val="FBAE40"/>
          </p15:clr>
        </p15:guide>
        <p15:guide id="5" orient="horz" pos="864">
          <p15:clr>
            <a:srgbClr val="FBAE40"/>
          </p15:clr>
        </p15:guide>
        <p15:guide id="6" orient="horz" pos="291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7" name="Date Placeholder" hidden="1">
            <a:extLst>
              <a:ext uri="{FF2B5EF4-FFF2-40B4-BE49-F238E27FC236}">
                <a16:creationId xmlns:a16="http://schemas.microsoft.com/office/drawing/2014/main" id="{A89F67E7-7867-4076-BDA4-404E83C606A5}"/>
              </a:ext>
            </a:extLst>
          </p:cNvPr>
          <p:cNvSpPr>
            <a:spLocks noGrp="1"/>
          </p:cNvSpPr>
          <p:nvPr>
            <p:ph type="dt" sz="half" idx="10"/>
          </p:nvPr>
        </p:nvSpPr>
        <p:spPr/>
        <p:txBody>
          <a:bodyPr/>
          <a:lstStyle/>
          <a:p>
            <a:pPr defTabSz="292093">
              <a:defRPr/>
            </a:pPr>
            <a:endParaRPr lang="en-US" kern="0">
              <a:solidFill>
                <a:srgbClr val="595959">
                  <a:tint val="75000"/>
                </a:srgbClr>
              </a:solidFill>
              <a:sym typeface="Helvetica Light"/>
            </a:endParaRPr>
          </a:p>
        </p:txBody>
      </p:sp>
      <p:sp>
        <p:nvSpPr>
          <p:cNvPr id="8" name="Footer Placeholder" hidden="1">
            <a:extLst>
              <a:ext uri="{FF2B5EF4-FFF2-40B4-BE49-F238E27FC236}">
                <a16:creationId xmlns:a16="http://schemas.microsoft.com/office/drawing/2014/main" id="{AD43DDA9-2F69-4EF8-B11D-5DE2601A1C64}"/>
              </a:ext>
            </a:extLst>
          </p:cNvPr>
          <p:cNvSpPr>
            <a:spLocks noGrp="1"/>
          </p:cNvSpPr>
          <p:nvPr>
            <p:ph type="ftr" sz="quarter" idx="11"/>
          </p:nvPr>
        </p:nvSpPr>
        <p:spPr/>
        <p:txBody>
          <a:bodyPr/>
          <a:lstStyle/>
          <a:p>
            <a:pPr defTabSz="292093">
              <a:defRPr/>
            </a:pPr>
            <a:endParaRPr lang="en-US" kern="0">
              <a:solidFill>
                <a:srgbClr val="595959">
                  <a:tint val="75000"/>
                </a:srgbClr>
              </a:solidFill>
              <a:sym typeface="Helvetica Light"/>
            </a:endParaRPr>
          </a:p>
        </p:txBody>
      </p:sp>
      <p:sp>
        <p:nvSpPr>
          <p:cNvPr id="2" name="Title 1">
            <a:extLst>
              <a:ext uri="{FF2B5EF4-FFF2-40B4-BE49-F238E27FC236}">
                <a16:creationId xmlns:a16="http://schemas.microsoft.com/office/drawing/2014/main" id="{A361CD4D-518B-4486-905B-6B5519AA2AD0}"/>
              </a:ext>
            </a:extLst>
          </p:cNvPr>
          <p:cNvSpPr>
            <a:spLocks noGrp="1"/>
          </p:cNvSpPr>
          <p:nvPr>
            <p:ph type="title" hasCustomPrompt="1"/>
          </p:nvPr>
        </p:nvSpPr>
        <p:spPr/>
        <p:txBody>
          <a:bodyPr/>
          <a:lstStyle>
            <a:lvl1pPr>
              <a:defRPr/>
            </a:lvl1pPr>
          </a:lstStyle>
          <a:p>
            <a:r>
              <a:rPr lang="en-US"/>
              <a:t>Click to add chart slide title</a:t>
            </a:r>
          </a:p>
        </p:txBody>
      </p:sp>
      <p:sp>
        <p:nvSpPr>
          <p:cNvPr id="3" name="Content Placeholder 2">
            <a:extLst>
              <a:ext uri="{FF2B5EF4-FFF2-40B4-BE49-F238E27FC236}">
                <a16:creationId xmlns:a16="http://schemas.microsoft.com/office/drawing/2014/main" id="{959E05B4-4A52-4218-9085-9C3557E838E6}"/>
              </a:ext>
            </a:extLst>
          </p:cNvPr>
          <p:cNvSpPr>
            <a:spLocks noGrp="1"/>
          </p:cNvSpPr>
          <p:nvPr>
            <p:ph idx="1"/>
          </p:nvPr>
        </p:nvSpPr>
        <p:spPr>
          <a:xfrm>
            <a:off x="838200" y="896591"/>
            <a:ext cx="10515600" cy="401200"/>
          </a:xfrm>
        </p:spPr>
        <p:txBody>
          <a:bodyPr/>
          <a:lstStyle>
            <a:lvl1pPr marL="0" indent="0" algn="ctr">
              <a:buClr>
                <a:schemeClr val="accent3"/>
              </a:buClr>
              <a:buNone/>
              <a:defRPr/>
            </a:lvl1pPr>
            <a:lvl2pPr marL="457189" indent="0" algn="ctr">
              <a:buClr>
                <a:schemeClr val="accent3"/>
              </a:buClr>
              <a:buNone/>
              <a:defRPr/>
            </a:lvl2pPr>
            <a:lvl3pPr marL="914377" indent="0" algn="ctr">
              <a:buClr>
                <a:schemeClr val="accent3"/>
              </a:buClr>
              <a:buNone/>
              <a:defRPr/>
            </a:lvl3pPr>
            <a:lvl4pPr marL="1371566" indent="0" algn="ctr">
              <a:buClr>
                <a:schemeClr val="accent3"/>
              </a:buClr>
              <a:buNone/>
              <a:defRPr/>
            </a:lvl4pPr>
            <a:lvl5pPr marL="1828754" indent="0" algn="ctr">
              <a:buClr>
                <a:schemeClr val="accent3"/>
              </a:buClr>
              <a:buNone/>
              <a:defRPr/>
            </a:lvl5pPr>
          </a:lstStyle>
          <a:p>
            <a:pPr lvl="0"/>
            <a:r>
              <a:rPr lang="en-US"/>
              <a:t>Click to edit Master text styles</a:t>
            </a:r>
          </a:p>
        </p:txBody>
      </p:sp>
      <p:sp>
        <p:nvSpPr>
          <p:cNvPr id="5" name="Chart Placeholder 4">
            <a:extLst>
              <a:ext uri="{FF2B5EF4-FFF2-40B4-BE49-F238E27FC236}">
                <a16:creationId xmlns:a16="http://schemas.microsoft.com/office/drawing/2014/main" id="{4E9563CC-5E44-4465-9279-9CB65F438D2D}"/>
              </a:ext>
            </a:extLst>
          </p:cNvPr>
          <p:cNvSpPr>
            <a:spLocks noGrp="1"/>
          </p:cNvSpPr>
          <p:nvPr>
            <p:ph type="chart" sz="quarter" idx="14" hasCustomPrompt="1"/>
          </p:nvPr>
        </p:nvSpPr>
        <p:spPr>
          <a:xfrm>
            <a:off x="838200" y="1564103"/>
            <a:ext cx="10515600" cy="4343400"/>
          </a:xfrm>
        </p:spPr>
        <p:txBody>
          <a:bodyPr anchor="ctr">
            <a:noAutofit/>
          </a:bodyPr>
          <a:lstStyle>
            <a:lvl1pPr marL="0" indent="0" algn="ctr">
              <a:buNone/>
              <a:defRPr/>
            </a:lvl1pPr>
          </a:lstStyle>
          <a:p>
            <a:r>
              <a:rPr lang="en-US"/>
              <a:t>Click to insert chart</a:t>
            </a:r>
          </a:p>
        </p:txBody>
      </p:sp>
    </p:spTree>
    <p:extLst>
      <p:ext uri="{BB962C8B-B14F-4D97-AF65-F5344CB8AC3E}">
        <p14:creationId xmlns:p14="http://schemas.microsoft.com/office/powerpoint/2010/main" val="3853436549"/>
      </p:ext>
    </p:extLst>
  </p:cSld>
  <p:clrMapOvr>
    <a:masterClrMapping/>
  </p:clrMapOvr>
  <p:extLst>
    <p:ext uri="{DCECCB84-F9BA-43D5-87BE-67443E8EF086}">
      <p15:sldGuideLst xmlns:p15="http://schemas.microsoft.com/office/powerpoint/2012/main">
        <p15:guide id="1" pos="2880">
          <p15:clr>
            <a:srgbClr val="FBAE40"/>
          </p15:clr>
        </p15:guide>
        <p15:guide id="2" pos="5364">
          <p15:clr>
            <a:srgbClr val="FBAE40"/>
          </p15:clr>
        </p15:guide>
        <p15:guide id="4" orient="horz" pos="1620">
          <p15:clr>
            <a:srgbClr val="FBAE40"/>
          </p15:clr>
        </p15:guide>
        <p15:guide id="5" orient="horz" pos="864">
          <p15:clr>
            <a:srgbClr val="FBAE40"/>
          </p15:clr>
        </p15:guide>
        <p15:guide id="6" orient="horz" pos="291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Line Title_Options">
    <p:spTree>
      <p:nvGrpSpPr>
        <p:cNvPr id="1" name=""/>
        <p:cNvGrpSpPr/>
        <p:nvPr/>
      </p:nvGrpSpPr>
      <p:grpSpPr>
        <a:xfrm>
          <a:off x="0" y="0"/>
          <a:ext cx="0" cy="0"/>
          <a:chOff x="0" y="0"/>
          <a:chExt cx="0" cy="0"/>
        </a:xfrm>
      </p:grpSpPr>
      <p:sp>
        <p:nvSpPr>
          <p:cNvPr id="7" name="Date Placeholder" hidden="1">
            <a:extLst>
              <a:ext uri="{FF2B5EF4-FFF2-40B4-BE49-F238E27FC236}">
                <a16:creationId xmlns:a16="http://schemas.microsoft.com/office/drawing/2014/main" id="{A89F67E7-7867-4076-BDA4-404E83C606A5}"/>
              </a:ext>
            </a:extLst>
          </p:cNvPr>
          <p:cNvSpPr>
            <a:spLocks noGrp="1"/>
          </p:cNvSpPr>
          <p:nvPr>
            <p:ph type="dt" sz="half" idx="10"/>
          </p:nvPr>
        </p:nvSpPr>
        <p:spPr/>
        <p:txBody>
          <a:bodyPr/>
          <a:lstStyle/>
          <a:p>
            <a:pPr defTabSz="292093">
              <a:defRPr/>
            </a:pPr>
            <a:endParaRPr lang="en-US" kern="0">
              <a:solidFill>
                <a:srgbClr val="595959">
                  <a:tint val="75000"/>
                </a:srgbClr>
              </a:solidFill>
              <a:sym typeface="Helvetica Light"/>
            </a:endParaRPr>
          </a:p>
        </p:txBody>
      </p:sp>
      <p:sp>
        <p:nvSpPr>
          <p:cNvPr id="8" name="Footer Placeholder" hidden="1">
            <a:extLst>
              <a:ext uri="{FF2B5EF4-FFF2-40B4-BE49-F238E27FC236}">
                <a16:creationId xmlns:a16="http://schemas.microsoft.com/office/drawing/2014/main" id="{AD43DDA9-2F69-4EF8-B11D-5DE2601A1C64}"/>
              </a:ext>
            </a:extLst>
          </p:cNvPr>
          <p:cNvSpPr>
            <a:spLocks noGrp="1"/>
          </p:cNvSpPr>
          <p:nvPr>
            <p:ph type="ftr" sz="quarter" idx="11"/>
          </p:nvPr>
        </p:nvSpPr>
        <p:spPr/>
        <p:txBody>
          <a:bodyPr/>
          <a:lstStyle/>
          <a:p>
            <a:pPr defTabSz="292093">
              <a:defRPr/>
            </a:pPr>
            <a:endParaRPr lang="en-US" kern="0">
              <a:solidFill>
                <a:srgbClr val="595959">
                  <a:tint val="75000"/>
                </a:srgbClr>
              </a:solidFill>
              <a:sym typeface="Helvetica Light"/>
            </a:endParaRPr>
          </a:p>
        </p:txBody>
      </p:sp>
      <p:sp>
        <p:nvSpPr>
          <p:cNvPr id="2" name="Title 1">
            <a:extLst>
              <a:ext uri="{FF2B5EF4-FFF2-40B4-BE49-F238E27FC236}">
                <a16:creationId xmlns:a16="http://schemas.microsoft.com/office/drawing/2014/main" id="{A361CD4D-518B-4486-905B-6B5519AA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9E05B4-4A52-4218-9085-9C3557E838E6}"/>
              </a:ext>
            </a:extLst>
          </p:cNvPr>
          <p:cNvSpPr>
            <a:spLocks noGrp="1"/>
          </p:cNvSpPr>
          <p:nvPr>
            <p:ph idx="1"/>
          </p:nvPr>
        </p:nvSpPr>
        <p:spPr>
          <a:xfrm>
            <a:off x="838200" y="931111"/>
            <a:ext cx="10515600" cy="401200"/>
          </a:xfrm>
        </p:spPr>
        <p:txBody>
          <a:bodyPr/>
          <a:lstStyle>
            <a:lvl1pPr marL="0" indent="0" algn="ctr">
              <a:buClr>
                <a:schemeClr val="accent3"/>
              </a:buClr>
              <a:buNone/>
              <a:defRPr/>
            </a:lvl1pPr>
            <a:lvl2pPr marL="457189" indent="0" algn="ctr">
              <a:buClr>
                <a:schemeClr val="accent3"/>
              </a:buClr>
              <a:buNone/>
              <a:defRPr/>
            </a:lvl2pPr>
            <a:lvl3pPr marL="914377" indent="0" algn="ctr">
              <a:buClr>
                <a:schemeClr val="accent3"/>
              </a:buClr>
              <a:buNone/>
              <a:defRPr/>
            </a:lvl3pPr>
            <a:lvl4pPr marL="1371566" indent="0" algn="ctr">
              <a:buClr>
                <a:schemeClr val="accent3"/>
              </a:buClr>
              <a:buNone/>
              <a:defRPr/>
            </a:lvl4pPr>
            <a:lvl5pPr marL="1828754" indent="0" algn="ctr">
              <a:buClr>
                <a:schemeClr val="accent3"/>
              </a:buClr>
              <a:buNone/>
              <a:defRPr/>
            </a:lvl5pPr>
          </a:lstStyle>
          <a:p>
            <a:pPr lvl="0"/>
            <a:r>
              <a:rPr lang="en-US"/>
              <a:t>Click to edit Master text styles</a:t>
            </a:r>
          </a:p>
        </p:txBody>
      </p:sp>
      <p:sp>
        <p:nvSpPr>
          <p:cNvPr id="14" name="Text Placeholder 13">
            <a:extLst>
              <a:ext uri="{FF2B5EF4-FFF2-40B4-BE49-F238E27FC236}">
                <a16:creationId xmlns:a16="http://schemas.microsoft.com/office/drawing/2014/main" id="{238631A2-485E-4ADF-8570-B078FC6B54C5}"/>
              </a:ext>
            </a:extLst>
          </p:cNvPr>
          <p:cNvSpPr>
            <a:spLocks noGrp="1"/>
          </p:cNvSpPr>
          <p:nvPr>
            <p:ph type="body" sz="quarter" idx="13" hasCustomPrompt="1"/>
          </p:nvPr>
        </p:nvSpPr>
        <p:spPr>
          <a:xfrm>
            <a:off x="1965326" y="1667464"/>
            <a:ext cx="3860303" cy="643831"/>
          </a:xfrm>
          <a:solidFill>
            <a:schemeClr val="tx1"/>
          </a:solidFill>
        </p:spPr>
        <p:txBody>
          <a:bodyPr tIns="182880" bIns="182880"/>
          <a:lstStyle>
            <a:lvl1pPr marL="0" indent="0" algn="ctr">
              <a:buNone/>
              <a:defRPr sz="1600" b="1" i="0">
                <a:solidFill>
                  <a:schemeClr val="bg1"/>
                </a:solidFill>
                <a:latin typeface="Lato ExtraBold" panose="020F0502020204030203" pitchFamily="34" charset="0"/>
                <a:ea typeface="Lato ExtraBold" panose="020F0502020204030203" pitchFamily="34" charset="0"/>
                <a:cs typeface="Lato ExtraBold" panose="020F0502020204030203" pitchFamily="34" charset="0"/>
              </a:defRPr>
            </a:lvl1pPr>
          </a:lstStyle>
          <a:p>
            <a:pPr lvl="0"/>
            <a:r>
              <a:rPr lang="en-US"/>
              <a:t>BOX TITLE 1</a:t>
            </a:r>
          </a:p>
        </p:txBody>
      </p:sp>
      <p:sp>
        <p:nvSpPr>
          <p:cNvPr id="19" name="Text Placeholder 18">
            <a:extLst>
              <a:ext uri="{FF2B5EF4-FFF2-40B4-BE49-F238E27FC236}">
                <a16:creationId xmlns:a16="http://schemas.microsoft.com/office/drawing/2014/main" id="{B077C25E-EA34-4CA6-96F8-18ED9B06D7A5}"/>
              </a:ext>
            </a:extLst>
          </p:cNvPr>
          <p:cNvSpPr>
            <a:spLocks noGrp="1"/>
          </p:cNvSpPr>
          <p:nvPr>
            <p:ph type="body" sz="quarter" idx="15" hasCustomPrompt="1"/>
          </p:nvPr>
        </p:nvSpPr>
        <p:spPr>
          <a:xfrm>
            <a:off x="1965325" y="2313576"/>
            <a:ext cx="3858768" cy="643894"/>
          </a:xfrm>
          <a:solidFill>
            <a:schemeClr val="tx1">
              <a:lumMod val="20000"/>
              <a:lumOff val="80000"/>
            </a:schemeClr>
          </a:solidFill>
        </p:spPr>
        <p:txBody>
          <a:bodyPr tIns="182880" bIns="182880"/>
          <a:lstStyle>
            <a:lvl1pPr marL="344479" indent="-227008">
              <a:spcBef>
                <a:spcPts val="600"/>
              </a:spcBef>
              <a:defRPr sz="1600"/>
            </a:lvl1pPr>
          </a:lstStyle>
          <a:p>
            <a:pPr lvl="0"/>
            <a:r>
              <a:rPr lang="en-US" err="1"/>
              <a:t>Lato</a:t>
            </a:r>
            <a:r>
              <a:rPr lang="en-US"/>
              <a:t> 16 pt default text inside boxes</a:t>
            </a:r>
          </a:p>
        </p:txBody>
      </p:sp>
      <p:sp>
        <p:nvSpPr>
          <p:cNvPr id="21" name="Text Placeholder 13">
            <a:extLst>
              <a:ext uri="{FF2B5EF4-FFF2-40B4-BE49-F238E27FC236}">
                <a16:creationId xmlns:a16="http://schemas.microsoft.com/office/drawing/2014/main" id="{18E57C74-0E18-4A66-BF4F-6A965B30DFF4}"/>
              </a:ext>
            </a:extLst>
          </p:cNvPr>
          <p:cNvSpPr>
            <a:spLocks noGrp="1"/>
          </p:cNvSpPr>
          <p:nvPr>
            <p:ph type="body" sz="quarter" idx="16" hasCustomPrompt="1"/>
          </p:nvPr>
        </p:nvSpPr>
        <p:spPr>
          <a:xfrm>
            <a:off x="6366031" y="1667464"/>
            <a:ext cx="3860303" cy="643831"/>
          </a:xfrm>
          <a:solidFill>
            <a:schemeClr val="tx1"/>
          </a:solidFill>
        </p:spPr>
        <p:txBody>
          <a:bodyPr tIns="182880" bIns="182880"/>
          <a:lstStyle>
            <a:lvl1pPr marL="0" indent="0" algn="ctr">
              <a:buNone/>
              <a:defRPr sz="1600" b="1" i="0">
                <a:solidFill>
                  <a:schemeClr val="bg1"/>
                </a:solidFill>
                <a:latin typeface="Lato ExtraBold" panose="020F0502020204030203" pitchFamily="34" charset="0"/>
                <a:ea typeface="Lato ExtraBold" panose="020F0502020204030203" pitchFamily="34" charset="0"/>
                <a:cs typeface="Lato ExtraBold" panose="020F0502020204030203" pitchFamily="34" charset="0"/>
              </a:defRPr>
            </a:lvl1pPr>
          </a:lstStyle>
          <a:p>
            <a:pPr lvl="0"/>
            <a:r>
              <a:rPr lang="en-US"/>
              <a:t>BOX TITLE 2</a:t>
            </a:r>
          </a:p>
        </p:txBody>
      </p:sp>
      <p:sp>
        <p:nvSpPr>
          <p:cNvPr id="22" name="Text Placeholder 18">
            <a:extLst>
              <a:ext uri="{FF2B5EF4-FFF2-40B4-BE49-F238E27FC236}">
                <a16:creationId xmlns:a16="http://schemas.microsoft.com/office/drawing/2014/main" id="{95C45032-95F7-4A68-9C79-40EAD28FE155}"/>
              </a:ext>
            </a:extLst>
          </p:cNvPr>
          <p:cNvSpPr>
            <a:spLocks noGrp="1"/>
          </p:cNvSpPr>
          <p:nvPr>
            <p:ph type="body" sz="quarter" idx="17" hasCustomPrompt="1"/>
          </p:nvPr>
        </p:nvSpPr>
        <p:spPr>
          <a:xfrm>
            <a:off x="6366031" y="2313576"/>
            <a:ext cx="3858768" cy="643894"/>
          </a:xfrm>
          <a:solidFill>
            <a:schemeClr val="tx1">
              <a:lumMod val="20000"/>
              <a:lumOff val="80000"/>
            </a:schemeClr>
          </a:solidFill>
        </p:spPr>
        <p:txBody>
          <a:bodyPr tIns="182880" bIns="182880"/>
          <a:lstStyle>
            <a:lvl1pPr marL="344479" indent="-227008">
              <a:spcBef>
                <a:spcPts val="600"/>
              </a:spcBef>
              <a:defRPr sz="1600"/>
            </a:lvl1pPr>
          </a:lstStyle>
          <a:p>
            <a:pPr lvl="0"/>
            <a:r>
              <a:rPr lang="en-US" err="1"/>
              <a:t>Lato</a:t>
            </a:r>
            <a:r>
              <a:rPr lang="en-US"/>
              <a:t> 16 pt default text inside boxes</a:t>
            </a:r>
          </a:p>
        </p:txBody>
      </p:sp>
    </p:spTree>
    <p:extLst>
      <p:ext uri="{BB962C8B-B14F-4D97-AF65-F5344CB8AC3E}">
        <p14:creationId xmlns:p14="http://schemas.microsoft.com/office/powerpoint/2010/main" val="685846509"/>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291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Line Title_Options">
    <p:spTree>
      <p:nvGrpSpPr>
        <p:cNvPr id="1" name=""/>
        <p:cNvGrpSpPr/>
        <p:nvPr/>
      </p:nvGrpSpPr>
      <p:grpSpPr>
        <a:xfrm>
          <a:off x="0" y="0"/>
          <a:ext cx="0" cy="0"/>
          <a:chOff x="0" y="0"/>
          <a:chExt cx="0" cy="0"/>
        </a:xfrm>
      </p:grpSpPr>
      <p:sp>
        <p:nvSpPr>
          <p:cNvPr id="7" name="Date Placeholder" hidden="1">
            <a:extLst>
              <a:ext uri="{FF2B5EF4-FFF2-40B4-BE49-F238E27FC236}">
                <a16:creationId xmlns:a16="http://schemas.microsoft.com/office/drawing/2014/main" id="{A89F67E7-7867-4076-BDA4-404E83C606A5}"/>
              </a:ext>
            </a:extLst>
          </p:cNvPr>
          <p:cNvSpPr>
            <a:spLocks noGrp="1"/>
          </p:cNvSpPr>
          <p:nvPr>
            <p:ph type="dt" sz="half" idx="10"/>
          </p:nvPr>
        </p:nvSpPr>
        <p:spPr/>
        <p:txBody>
          <a:bodyPr/>
          <a:lstStyle/>
          <a:p>
            <a:pPr defTabSz="292093">
              <a:defRPr/>
            </a:pPr>
            <a:endParaRPr lang="en-US" kern="0">
              <a:solidFill>
                <a:srgbClr val="595959">
                  <a:tint val="75000"/>
                </a:srgbClr>
              </a:solidFill>
              <a:sym typeface="Helvetica Light"/>
            </a:endParaRPr>
          </a:p>
        </p:txBody>
      </p:sp>
      <p:sp>
        <p:nvSpPr>
          <p:cNvPr id="8" name="Footer Placeholder" hidden="1">
            <a:extLst>
              <a:ext uri="{FF2B5EF4-FFF2-40B4-BE49-F238E27FC236}">
                <a16:creationId xmlns:a16="http://schemas.microsoft.com/office/drawing/2014/main" id="{AD43DDA9-2F69-4EF8-B11D-5DE2601A1C64}"/>
              </a:ext>
            </a:extLst>
          </p:cNvPr>
          <p:cNvSpPr>
            <a:spLocks noGrp="1"/>
          </p:cNvSpPr>
          <p:nvPr>
            <p:ph type="ftr" sz="quarter" idx="11"/>
          </p:nvPr>
        </p:nvSpPr>
        <p:spPr/>
        <p:txBody>
          <a:bodyPr/>
          <a:lstStyle/>
          <a:p>
            <a:pPr defTabSz="292093">
              <a:defRPr/>
            </a:pPr>
            <a:endParaRPr lang="en-US" kern="0">
              <a:solidFill>
                <a:srgbClr val="595959">
                  <a:tint val="75000"/>
                </a:srgbClr>
              </a:solidFill>
              <a:sym typeface="Helvetica Light"/>
            </a:endParaRPr>
          </a:p>
        </p:txBody>
      </p:sp>
      <p:sp>
        <p:nvSpPr>
          <p:cNvPr id="2" name="Title 1">
            <a:extLst>
              <a:ext uri="{FF2B5EF4-FFF2-40B4-BE49-F238E27FC236}">
                <a16:creationId xmlns:a16="http://schemas.microsoft.com/office/drawing/2014/main" id="{A361CD4D-518B-4486-905B-6B5519AA2A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9E05B4-4A52-4218-9085-9C3557E838E6}"/>
              </a:ext>
            </a:extLst>
          </p:cNvPr>
          <p:cNvSpPr>
            <a:spLocks noGrp="1"/>
          </p:cNvSpPr>
          <p:nvPr>
            <p:ph idx="1"/>
          </p:nvPr>
        </p:nvSpPr>
        <p:spPr>
          <a:xfrm>
            <a:off x="838200" y="918585"/>
            <a:ext cx="10515600" cy="401200"/>
          </a:xfrm>
        </p:spPr>
        <p:txBody>
          <a:bodyPr/>
          <a:lstStyle>
            <a:lvl1pPr marL="0" indent="0" algn="ctr">
              <a:buClr>
                <a:schemeClr val="accent3"/>
              </a:buClr>
              <a:buNone/>
              <a:defRPr/>
            </a:lvl1pPr>
            <a:lvl2pPr marL="457189" indent="0" algn="ctr">
              <a:buClr>
                <a:schemeClr val="accent3"/>
              </a:buClr>
              <a:buNone/>
              <a:defRPr/>
            </a:lvl2pPr>
            <a:lvl3pPr marL="914377" indent="0" algn="ctr">
              <a:buClr>
                <a:schemeClr val="accent3"/>
              </a:buClr>
              <a:buNone/>
              <a:defRPr/>
            </a:lvl3pPr>
            <a:lvl4pPr marL="1371566" indent="0" algn="ctr">
              <a:buClr>
                <a:schemeClr val="accent3"/>
              </a:buClr>
              <a:buNone/>
              <a:defRPr/>
            </a:lvl4pPr>
            <a:lvl5pPr marL="1828754" indent="0" algn="ctr">
              <a:buClr>
                <a:schemeClr val="accent3"/>
              </a:buClr>
              <a:buNone/>
              <a:defRPr/>
            </a:lvl5pPr>
          </a:lstStyle>
          <a:p>
            <a:pPr lvl="0"/>
            <a:r>
              <a:rPr lang="en-US"/>
              <a:t>Click to edit Master text styles</a:t>
            </a:r>
          </a:p>
        </p:txBody>
      </p:sp>
      <p:sp>
        <p:nvSpPr>
          <p:cNvPr id="14" name="Text Placeholder 13">
            <a:extLst>
              <a:ext uri="{FF2B5EF4-FFF2-40B4-BE49-F238E27FC236}">
                <a16:creationId xmlns:a16="http://schemas.microsoft.com/office/drawing/2014/main" id="{238631A2-485E-4ADF-8570-B078FC6B54C5}"/>
              </a:ext>
            </a:extLst>
          </p:cNvPr>
          <p:cNvSpPr>
            <a:spLocks noGrp="1"/>
          </p:cNvSpPr>
          <p:nvPr>
            <p:ph type="body" sz="quarter" idx="13" hasCustomPrompt="1"/>
          </p:nvPr>
        </p:nvSpPr>
        <p:spPr>
          <a:xfrm>
            <a:off x="419101" y="1734672"/>
            <a:ext cx="3554635" cy="643831"/>
          </a:xfrm>
          <a:solidFill>
            <a:schemeClr val="tx1"/>
          </a:solidFill>
        </p:spPr>
        <p:txBody>
          <a:bodyPr tIns="182880" bIns="182880"/>
          <a:lstStyle>
            <a:lvl1pPr marL="0" indent="0" algn="ctr">
              <a:buNone/>
              <a:defRPr sz="1600" b="1" i="0">
                <a:solidFill>
                  <a:schemeClr val="bg1"/>
                </a:solidFill>
                <a:latin typeface="Lato ExtraBold" panose="020F0502020204030204" pitchFamily="34" charset="0"/>
                <a:ea typeface="Lato ExtraBold" panose="020F0502020204030204" pitchFamily="34" charset="0"/>
                <a:cs typeface="Lato ExtraBold" panose="020F0502020204030204" pitchFamily="34" charset="0"/>
              </a:defRPr>
            </a:lvl1pPr>
          </a:lstStyle>
          <a:p>
            <a:pPr lvl="0"/>
            <a:r>
              <a:rPr lang="en-US"/>
              <a:t>BOX TITLE 1</a:t>
            </a:r>
          </a:p>
        </p:txBody>
      </p:sp>
      <p:sp>
        <p:nvSpPr>
          <p:cNvPr id="19" name="Text Placeholder 18">
            <a:extLst>
              <a:ext uri="{FF2B5EF4-FFF2-40B4-BE49-F238E27FC236}">
                <a16:creationId xmlns:a16="http://schemas.microsoft.com/office/drawing/2014/main" id="{B077C25E-EA34-4CA6-96F8-18ED9B06D7A5}"/>
              </a:ext>
            </a:extLst>
          </p:cNvPr>
          <p:cNvSpPr>
            <a:spLocks noGrp="1"/>
          </p:cNvSpPr>
          <p:nvPr>
            <p:ph type="body" sz="quarter" idx="15" hasCustomPrompt="1"/>
          </p:nvPr>
        </p:nvSpPr>
        <p:spPr>
          <a:xfrm>
            <a:off x="419101" y="2380785"/>
            <a:ext cx="3553223" cy="951671"/>
          </a:xfrm>
          <a:solidFill>
            <a:schemeClr val="tx1">
              <a:lumMod val="20000"/>
              <a:lumOff val="80000"/>
            </a:schemeClr>
          </a:solidFill>
        </p:spPr>
        <p:txBody>
          <a:bodyPr tIns="182880" bIns="182880"/>
          <a:lstStyle>
            <a:lvl1pPr marL="344479" indent="-227008">
              <a:spcBef>
                <a:spcPts val="600"/>
              </a:spcBef>
              <a:defRPr sz="1600"/>
            </a:lvl1pPr>
          </a:lstStyle>
          <a:p>
            <a:pPr lvl="0"/>
            <a:r>
              <a:rPr lang="en-US" err="1"/>
              <a:t>Lato</a:t>
            </a:r>
            <a:r>
              <a:rPr lang="en-US"/>
              <a:t> 16 pt default text inside boxes</a:t>
            </a:r>
          </a:p>
        </p:txBody>
      </p:sp>
      <p:sp>
        <p:nvSpPr>
          <p:cNvPr id="21" name="Text Placeholder 13">
            <a:extLst>
              <a:ext uri="{FF2B5EF4-FFF2-40B4-BE49-F238E27FC236}">
                <a16:creationId xmlns:a16="http://schemas.microsoft.com/office/drawing/2014/main" id="{18E57C74-0E18-4A66-BF4F-6A965B30DFF4}"/>
              </a:ext>
            </a:extLst>
          </p:cNvPr>
          <p:cNvSpPr>
            <a:spLocks noGrp="1"/>
          </p:cNvSpPr>
          <p:nvPr>
            <p:ph type="body" sz="quarter" idx="16" hasCustomPrompt="1"/>
          </p:nvPr>
        </p:nvSpPr>
        <p:spPr>
          <a:xfrm>
            <a:off x="4310352" y="1734482"/>
            <a:ext cx="3554635" cy="643831"/>
          </a:xfrm>
          <a:solidFill>
            <a:schemeClr val="tx1"/>
          </a:solidFill>
        </p:spPr>
        <p:txBody>
          <a:bodyPr tIns="182880" bIns="182880"/>
          <a:lstStyle>
            <a:lvl1pPr marL="0" indent="0" algn="ctr">
              <a:buNone/>
              <a:defRPr lang="en-US" sz="1600" b="1" i="0" kern="1200" dirty="0">
                <a:solidFill>
                  <a:schemeClr val="bg1"/>
                </a:solidFill>
                <a:latin typeface="Lato ExtraBold" panose="020F0502020204030204" pitchFamily="34" charset="0"/>
                <a:ea typeface="Lato ExtraBold" panose="020F0502020204030204" pitchFamily="34" charset="0"/>
                <a:cs typeface="Lato ExtraBold" panose="020F0502020204030204" pitchFamily="34" charset="0"/>
              </a:defRPr>
            </a:lvl1pPr>
          </a:lstStyle>
          <a:p>
            <a:pPr marL="0" lvl="0" indent="0" algn="ctr" defTabSz="914377" rtl="0" eaLnBrk="1" latinLnBrk="0" hangingPunct="1">
              <a:lnSpc>
                <a:spcPct val="125000"/>
              </a:lnSpc>
              <a:spcBef>
                <a:spcPts val="1200"/>
              </a:spcBef>
              <a:buClr>
                <a:srgbClr val="3BBBA3"/>
              </a:buClr>
              <a:buFont typeface="Arial" panose="020B0604020202020204" pitchFamily="34" charset="0"/>
              <a:buNone/>
            </a:pPr>
            <a:r>
              <a:rPr lang="en-US"/>
              <a:t>BOX TITLE 2</a:t>
            </a:r>
          </a:p>
        </p:txBody>
      </p:sp>
      <p:sp>
        <p:nvSpPr>
          <p:cNvPr id="22" name="Text Placeholder 18">
            <a:extLst>
              <a:ext uri="{FF2B5EF4-FFF2-40B4-BE49-F238E27FC236}">
                <a16:creationId xmlns:a16="http://schemas.microsoft.com/office/drawing/2014/main" id="{95C45032-95F7-4A68-9C79-40EAD28FE155}"/>
              </a:ext>
            </a:extLst>
          </p:cNvPr>
          <p:cNvSpPr>
            <a:spLocks noGrp="1"/>
          </p:cNvSpPr>
          <p:nvPr>
            <p:ph type="body" sz="quarter" idx="17" hasCustomPrompt="1"/>
          </p:nvPr>
        </p:nvSpPr>
        <p:spPr>
          <a:xfrm>
            <a:off x="4310351" y="2380593"/>
            <a:ext cx="3553223" cy="951671"/>
          </a:xfrm>
          <a:solidFill>
            <a:schemeClr val="tx1">
              <a:lumMod val="20000"/>
              <a:lumOff val="80000"/>
            </a:schemeClr>
          </a:solidFill>
        </p:spPr>
        <p:txBody>
          <a:bodyPr tIns="182880" bIns="182880"/>
          <a:lstStyle>
            <a:lvl1pPr marL="344479" indent="-227008">
              <a:spcBef>
                <a:spcPts val="600"/>
              </a:spcBef>
              <a:defRPr sz="1600"/>
            </a:lvl1pPr>
          </a:lstStyle>
          <a:p>
            <a:pPr lvl="0"/>
            <a:r>
              <a:rPr lang="en-US" err="1"/>
              <a:t>Lato</a:t>
            </a:r>
            <a:r>
              <a:rPr lang="en-US"/>
              <a:t> 16 pt default text inside boxes</a:t>
            </a:r>
          </a:p>
        </p:txBody>
      </p:sp>
      <p:sp>
        <p:nvSpPr>
          <p:cNvPr id="16" name="Text Placeholder 13">
            <a:extLst>
              <a:ext uri="{FF2B5EF4-FFF2-40B4-BE49-F238E27FC236}">
                <a16:creationId xmlns:a16="http://schemas.microsoft.com/office/drawing/2014/main" id="{01AA2269-8630-4E4C-B2EA-F4D525D4AABD}"/>
              </a:ext>
            </a:extLst>
          </p:cNvPr>
          <p:cNvSpPr>
            <a:spLocks noGrp="1"/>
          </p:cNvSpPr>
          <p:nvPr>
            <p:ph type="body" sz="quarter" idx="18" hasCustomPrompt="1"/>
          </p:nvPr>
        </p:nvSpPr>
        <p:spPr>
          <a:xfrm>
            <a:off x="8204771" y="1734673"/>
            <a:ext cx="3554635" cy="643831"/>
          </a:xfrm>
          <a:solidFill>
            <a:schemeClr val="tx1"/>
          </a:solidFill>
        </p:spPr>
        <p:txBody>
          <a:bodyPr tIns="182880" bIns="182880"/>
          <a:lstStyle>
            <a:lvl1pPr marL="0" indent="0" algn="ctr">
              <a:buNone/>
              <a:defRPr lang="en-US" sz="1600" b="1" i="0" kern="1200" dirty="0">
                <a:solidFill>
                  <a:schemeClr val="bg1"/>
                </a:solidFill>
                <a:latin typeface="Lato ExtraBold" panose="020F0502020204030204" pitchFamily="34" charset="0"/>
                <a:ea typeface="Lato ExtraBold" panose="020F0502020204030204" pitchFamily="34" charset="0"/>
                <a:cs typeface="Lato ExtraBold" panose="020F0502020204030204" pitchFamily="34" charset="0"/>
              </a:defRPr>
            </a:lvl1pPr>
          </a:lstStyle>
          <a:p>
            <a:pPr marL="0" lvl="0" indent="0" algn="ctr" defTabSz="914377" rtl="0" eaLnBrk="1" latinLnBrk="0" hangingPunct="1">
              <a:lnSpc>
                <a:spcPct val="125000"/>
              </a:lnSpc>
              <a:spcBef>
                <a:spcPts val="1200"/>
              </a:spcBef>
              <a:buClr>
                <a:srgbClr val="3BBBA3"/>
              </a:buClr>
              <a:buFont typeface="Arial" panose="020B0604020202020204" pitchFamily="34" charset="0"/>
              <a:buNone/>
            </a:pPr>
            <a:r>
              <a:rPr lang="en-US"/>
              <a:t>BOX TITLE 3</a:t>
            </a:r>
          </a:p>
        </p:txBody>
      </p:sp>
      <p:sp>
        <p:nvSpPr>
          <p:cNvPr id="17" name="Text Placeholder 18">
            <a:extLst>
              <a:ext uri="{FF2B5EF4-FFF2-40B4-BE49-F238E27FC236}">
                <a16:creationId xmlns:a16="http://schemas.microsoft.com/office/drawing/2014/main" id="{B2911716-EA1E-6647-9767-85BC5FCF11A6}"/>
              </a:ext>
            </a:extLst>
          </p:cNvPr>
          <p:cNvSpPr>
            <a:spLocks noGrp="1"/>
          </p:cNvSpPr>
          <p:nvPr>
            <p:ph type="body" sz="quarter" idx="19" hasCustomPrompt="1"/>
          </p:nvPr>
        </p:nvSpPr>
        <p:spPr>
          <a:xfrm>
            <a:off x="8204770" y="2380785"/>
            <a:ext cx="3553223" cy="951671"/>
          </a:xfrm>
          <a:solidFill>
            <a:schemeClr val="tx1">
              <a:lumMod val="20000"/>
              <a:lumOff val="80000"/>
            </a:schemeClr>
          </a:solidFill>
        </p:spPr>
        <p:txBody>
          <a:bodyPr tIns="182880" bIns="182880"/>
          <a:lstStyle>
            <a:lvl1pPr marL="344479" indent="-227008">
              <a:spcBef>
                <a:spcPts val="600"/>
              </a:spcBef>
              <a:defRPr sz="1600"/>
            </a:lvl1pPr>
          </a:lstStyle>
          <a:p>
            <a:pPr lvl="0"/>
            <a:r>
              <a:rPr lang="en-US" err="1"/>
              <a:t>Lato</a:t>
            </a:r>
            <a:r>
              <a:rPr lang="en-US"/>
              <a:t> 16 pt default text inside boxes</a:t>
            </a:r>
          </a:p>
        </p:txBody>
      </p:sp>
    </p:spTree>
    <p:extLst>
      <p:ext uri="{BB962C8B-B14F-4D97-AF65-F5344CB8AC3E}">
        <p14:creationId xmlns:p14="http://schemas.microsoft.com/office/powerpoint/2010/main" val="1547002230"/>
      </p:ext>
    </p:extLst>
  </p:cSld>
  <p:clrMapOvr>
    <a:masterClrMapping/>
  </p:clrMapOvr>
  <p:extLst>
    <p:ext uri="{DCECCB84-F9BA-43D5-87BE-67443E8EF086}">
      <p15:sldGuideLst xmlns:p15="http://schemas.microsoft.com/office/powerpoint/2012/main">
        <p15:guide id="1" orient="horz" pos="1620">
          <p15:clr>
            <a:srgbClr val="FBAE40"/>
          </p15:clr>
        </p15:guide>
        <p15:guide id="2" orient="horz" pos="291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hidden="1">
            <a:extLst>
              <a:ext uri="{FF2B5EF4-FFF2-40B4-BE49-F238E27FC236}">
                <a16:creationId xmlns:a16="http://schemas.microsoft.com/office/drawing/2014/main" id="{C6BC15DC-8BDA-4AF7-98EE-BD0385D9D46D}"/>
              </a:ext>
            </a:extLst>
          </p:cNvPr>
          <p:cNvSpPr>
            <a:spLocks noGrp="1"/>
          </p:cNvSpPr>
          <p:nvPr>
            <p:ph type="dt" sz="half" idx="10"/>
          </p:nvPr>
        </p:nvSpPr>
        <p:spPr/>
        <p:txBody>
          <a:bodyPr/>
          <a:lstStyle/>
          <a:p>
            <a:pPr defTabSz="292093">
              <a:defRPr/>
            </a:pPr>
            <a:endParaRPr lang="en-US" kern="0">
              <a:solidFill>
                <a:srgbClr val="595959">
                  <a:tint val="75000"/>
                </a:srgbClr>
              </a:solidFill>
              <a:sym typeface="Helvetica Light"/>
            </a:endParaRPr>
          </a:p>
        </p:txBody>
      </p:sp>
      <p:sp>
        <p:nvSpPr>
          <p:cNvPr id="4" name="Footer Placeholder" hidden="1">
            <a:extLst>
              <a:ext uri="{FF2B5EF4-FFF2-40B4-BE49-F238E27FC236}">
                <a16:creationId xmlns:a16="http://schemas.microsoft.com/office/drawing/2014/main" id="{CC896E3F-A8D2-4702-B9BF-8CF4085E686C}"/>
              </a:ext>
            </a:extLst>
          </p:cNvPr>
          <p:cNvSpPr>
            <a:spLocks noGrp="1"/>
          </p:cNvSpPr>
          <p:nvPr>
            <p:ph type="ftr" sz="quarter" idx="11"/>
          </p:nvPr>
        </p:nvSpPr>
        <p:spPr/>
        <p:txBody>
          <a:bodyPr/>
          <a:lstStyle/>
          <a:p>
            <a:pPr defTabSz="292093">
              <a:defRPr/>
            </a:pPr>
            <a:endParaRPr lang="en-US" kern="0">
              <a:solidFill>
                <a:srgbClr val="595959">
                  <a:tint val="75000"/>
                </a:srgbClr>
              </a:solidFill>
              <a:sym typeface="Helvetica Light"/>
            </a:endParaRPr>
          </a:p>
        </p:txBody>
      </p:sp>
      <p:sp>
        <p:nvSpPr>
          <p:cNvPr id="2" name="Title 1">
            <a:extLst>
              <a:ext uri="{FF2B5EF4-FFF2-40B4-BE49-F238E27FC236}">
                <a16:creationId xmlns:a16="http://schemas.microsoft.com/office/drawing/2014/main" id="{B11BF30C-9DCF-417C-88E0-8823BD7B05DF}"/>
              </a:ext>
            </a:extLst>
          </p:cNvPr>
          <p:cNvSpPr>
            <a:spLocks noGrp="1"/>
          </p:cNvSpPr>
          <p:nvPr>
            <p:ph type="title"/>
          </p:nvPr>
        </p:nvSpPr>
        <p:spPr>
          <a:xfrm>
            <a:off x="838200" y="391799"/>
            <a:ext cx="10515600" cy="480131"/>
          </a:xfrm>
        </p:spPr>
        <p:txBody>
          <a:bodyPr/>
          <a:lstStyle/>
          <a:p>
            <a:r>
              <a:rPr lang="en-US"/>
              <a:t>Click to edit Master title style</a:t>
            </a:r>
          </a:p>
        </p:txBody>
      </p:sp>
    </p:spTree>
    <p:extLst>
      <p:ext uri="{BB962C8B-B14F-4D97-AF65-F5344CB8AC3E}">
        <p14:creationId xmlns:p14="http://schemas.microsoft.com/office/powerpoint/2010/main" val="2255640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hidden="1">
            <a:extLst>
              <a:ext uri="{FF2B5EF4-FFF2-40B4-BE49-F238E27FC236}">
                <a16:creationId xmlns:a16="http://schemas.microsoft.com/office/drawing/2014/main" id="{90D48B89-92A7-4071-97B9-ABF9963F979D}"/>
              </a:ext>
            </a:extLst>
          </p:cNvPr>
          <p:cNvSpPr>
            <a:spLocks noGrp="1"/>
          </p:cNvSpPr>
          <p:nvPr>
            <p:ph type="dt" sz="half" idx="10"/>
          </p:nvPr>
        </p:nvSpPr>
        <p:spPr/>
        <p:txBody>
          <a:bodyPr/>
          <a:lstStyle/>
          <a:p>
            <a:pPr defTabSz="292093">
              <a:defRPr/>
            </a:pPr>
            <a:endParaRPr lang="en-US" kern="0">
              <a:solidFill>
                <a:srgbClr val="595959">
                  <a:tint val="75000"/>
                </a:srgbClr>
              </a:solidFill>
              <a:sym typeface="Helvetica Light"/>
            </a:endParaRPr>
          </a:p>
        </p:txBody>
      </p:sp>
      <p:sp>
        <p:nvSpPr>
          <p:cNvPr id="3" name="Footer Placeholder" hidden="1">
            <a:extLst>
              <a:ext uri="{FF2B5EF4-FFF2-40B4-BE49-F238E27FC236}">
                <a16:creationId xmlns:a16="http://schemas.microsoft.com/office/drawing/2014/main" id="{DBCF4BBD-14AD-4830-95CF-9926B4F1E7FD}"/>
              </a:ext>
            </a:extLst>
          </p:cNvPr>
          <p:cNvSpPr>
            <a:spLocks noGrp="1"/>
          </p:cNvSpPr>
          <p:nvPr>
            <p:ph type="ftr" sz="quarter" idx="11"/>
          </p:nvPr>
        </p:nvSpPr>
        <p:spPr/>
        <p:txBody>
          <a:bodyPr/>
          <a:lstStyle/>
          <a:p>
            <a:pPr defTabSz="292093">
              <a:defRPr/>
            </a:pPr>
            <a:endParaRPr lang="en-US" kern="0">
              <a:solidFill>
                <a:srgbClr val="595959">
                  <a:tint val="75000"/>
                </a:srgbClr>
              </a:solidFill>
              <a:sym typeface="Helvetica Light"/>
            </a:endParaRPr>
          </a:p>
        </p:txBody>
      </p:sp>
    </p:spTree>
    <p:extLst>
      <p:ext uri="{BB962C8B-B14F-4D97-AF65-F5344CB8AC3E}">
        <p14:creationId xmlns:p14="http://schemas.microsoft.com/office/powerpoint/2010/main" val="24112337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Thank You Slide">
    <p:bg>
      <p:bgPr>
        <a:solidFill>
          <a:schemeClr val="accent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471C19-CBB4-4791-A942-9300F28C502C}"/>
              </a:ext>
            </a:extLst>
          </p:cNvPr>
          <p:cNvSpPr/>
          <p:nvPr userDrawn="1"/>
        </p:nvSpPr>
        <p:spPr>
          <a:xfrm>
            <a:off x="0" y="5689601"/>
            <a:ext cx="12192000" cy="118084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2093" eaLnBrk="1" fontAlgn="auto" latinLnBrk="0" hangingPunct="1">
              <a:lnSpc>
                <a:spcPct val="100000"/>
              </a:lnSpc>
              <a:spcBef>
                <a:spcPts val="0"/>
              </a:spcBef>
              <a:spcAft>
                <a:spcPts val="0"/>
              </a:spcAft>
              <a:buClrTx/>
              <a:buSzTx/>
              <a:buFontTx/>
              <a:buNone/>
              <a:tabLst/>
              <a:defRPr/>
            </a:pPr>
            <a:endParaRPr kumimoji="0" lang="en-US" sz="2500" b="0" i="0" u="none" strike="noStrike" kern="0" cap="none" spc="0" normalizeH="0" baseline="0" noProof="0">
              <a:ln>
                <a:noFill/>
              </a:ln>
              <a:solidFill>
                <a:prstClr val="white"/>
              </a:solidFill>
              <a:effectLst/>
              <a:uLnTx/>
              <a:uFillTx/>
              <a:latin typeface="Poppins Light" pitchFamily="2" charset="77"/>
              <a:ea typeface="+mn-ea"/>
              <a:cs typeface="+mn-cs"/>
              <a:sym typeface="Helvetica Light"/>
            </a:endParaRPr>
          </a:p>
        </p:txBody>
      </p:sp>
      <p:sp>
        <p:nvSpPr>
          <p:cNvPr id="9" name="Subtitle 2">
            <a:extLst>
              <a:ext uri="{FF2B5EF4-FFF2-40B4-BE49-F238E27FC236}">
                <a16:creationId xmlns:a16="http://schemas.microsoft.com/office/drawing/2014/main" id="{17CE4F4E-F7AA-435B-9347-7F375F0717FF}"/>
              </a:ext>
            </a:extLst>
          </p:cNvPr>
          <p:cNvSpPr txBox="1">
            <a:spLocks/>
          </p:cNvSpPr>
          <p:nvPr userDrawn="1"/>
        </p:nvSpPr>
        <p:spPr>
          <a:xfrm>
            <a:off x="8872465" y="3711611"/>
            <a:ext cx="3108960" cy="587340"/>
          </a:xfrm>
          <a:prstGeom prst="rect">
            <a:avLst/>
          </a:prstGeom>
        </p:spPr>
        <p:txBody>
          <a:bodyPr vert="horz" wrap="square" lIns="91440" tIns="45720" rIns="91440" bIns="45720" rtlCol="0" anchor="t">
            <a:spAutoFit/>
          </a:bodyPr>
          <a:lstStyle>
            <a:lvl1pPr marL="230188" indent="-230188" algn="l" defTabSz="457200" rtl="0" eaLnBrk="1" latinLnBrk="0" hangingPunct="1">
              <a:lnSpc>
                <a:spcPct val="100000"/>
              </a:lnSpc>
              <a:spcBef>
                <a:spcPts val="500"/>
              </a:spcBef>
              <a:spcAft>
                <a:spcPts val="300"/>
              </a:spcAft>
              <a:buFont typeface="Arial"/>
              <a:buChar char="•"/>
              <a:tabLst/>
              <a:defRPr sz="2200" kern="1200">
                <a:solidFill>
                  <a:srgbClr val="53585F"/>
                </a:solidFill>
                <a:latin typeface="+mn-lt"/>
                <a:ea typeface="Open Sans" charset="0"/>
                <a:cs typeface="Open Sans" charset="0"/>
              </a:defRPr>
            </a:lvl1pPr>
            <a:lvl2pPr marL="461169" indent="-232569" algn="l" defTabSz="457200" rtl="0" eaLnBrk="1" latinLnBrk="0" hangingPunct="1">
              <a:lnSpc>
                <a:spcPct val="100000"/>
              </a:lnSpc>
              <a:spcBef>
                <a:spcPts val="250"/>
              </a:spcBef>
              <a:spcAft>
                <a:spcPts val="300"/>
              </a:spcAft>
              <a:buFont typeface="Arial"/>
              <a:buChar char="•"/>
              <a:tabLst/>
              <a:defRPr sz="2000" kern="1200">
                <a:solidFill>
                  <a:srgbClr val="53585F"/>
                </a:solidFill>
                <a:latin typeface="+mn-lt"/>
                <a:ea typeface="Open Sans" charset="0"/>
                <a:cs typeface="Open Sans" charset="0"/>
              </a:defRPr>
            </a:lvl2pPr>
            <a:lvl3pPr marL="692150" indent="-234950" algn="l" defTabSz="457200" rtl="0" eaLnBrk="1" latinLnBrk="0" hangingPunct="1">
              <a:lnSpc>
                <a:spcPct val="100000"/>
              </a:lnSpc>
              <a:spcBef>
                <a:spcPts val="250"/>
              </a:spcBef>
              <a:spcAft>
                <a:spcPts val="300"/>
              </a:spcAft>
              <a:buFont typeface="Arial"/>
              <a:buChar char="•"/>
              <a:tabLst/>
              <a:defRPr sz="1800" kern="1200">
                <a:solidFill>
                  <a:srgbClr val="53585F"/>
                </a:solidFill>
                <a:latin typeface="+mn-lt"/>
                <a:ea typeface="Open Sans" charset="0"/>
                <a:cs typeface="Open Sans" charset="0"/>
              </a:defRPr>
            </a:lvl3pPr>
            <a:lvl4pPr marL="923132" indent="-237332" algn="l" defTabSz="457200" rtl="0" eaLnBrk="1" latinLnBrk="0" hangingPunct="1">
              <a:lnSpc>
                <a:spcPct val="100000"/>
              </a:lnSpc>
              <a:spcBef>
                <a:spcPts val="250"/>
              </a:spcBef>
              <a:spcAft>
                <a:spcPts val="300"/>
              </a:spcAft>
              <a:buFont typeface="Arial"/>
              <a:buChar char="•"/>
              <a:tabLst/>
              <a:defRPr sz="1600" kern="1200">
                <a:solidFill>
                  <a:srgbClr val="53585F"/>
                </a:solidFill>
                <a:latin typeface="+mn-lt"/>
                <a:ea typeface="Open Sans" charset="0"/>
                <a:cs typeface="Open Sans" charset="0"/>
              </a:defRPr>
            </a:lvl4pPr>
            <a:lvl5pPr marL="1144588" indent="-230188" algn="l" defTabSz="457200" rtl="0" eaLnBrk="1" latinLnBrk="0" hangingPunct="1">
              <a:lnSpc>
                <a:spcPct val="100000"/>
              </a:lnSpc>
              <a:spcBef>
                <a:spcPts val="250"/>
              </a:spcBef>
              <a:spcAft>
                <a:spcPts val="300"/>
              </a:spcAft>
              <a:buFont typeface="Arial"/>
              <a:buChar char="•"/>
              <a:tabLst/>
              <a:defRPr sz="1600" kern="1200">
                <a:solidFill>
                  <a:srgbClr val="53585F"/>
                </a:solidFill>
                <a:latin typeface="+mn-lt"/>
                <a:ea typeface="Open Sans" charset="0"/>
                <a:cs typeface="Open Sans" charset="0"/>
              </a:defRPr>
            </a:lvl5pPr>
            <a:lvl6pPr marL="12573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500"/>
              </a:spcBef>
              <a:spcAft>
                <a:spcPts val="0"/>
              </a:spcAft>
              <a:buClrTx/>
              <a:buSzTx/>
              <a:buFont typeface="Arial"/>
              <a:buNone/>
              <a:tabLst/>
              <a:defRPr/>
            </a:pPr>
            <a:r>
              <a:rPr kumimoji="0" lang="en-US" sz="1400" b="0" i="0" u="none" strike="noStrike" kern="1200" cap="none" spc="0" normalizeH="0" baseline="0" noProof="0">
                <a:ln>
                  <a:noFill/>
                </a:ln>
                <a:solidFill>
                  <a:prstClr val="white"/>
                </a:solidFill>
                <a:effectLst/>
                <a:uLnTx/>
                <a:uFillTx/>
                <a:latin typeface="+mn-lt"/>
                <a:ea typeface="Open Sans" charset="0"/>
                <a:cs typeface="Poppins Light" panose="00000400000000000000" pitchFamily="2" charset="0"/>
                <a:sym typeface="Helvetica Light"/>
              </a:rPr>
              <a:t>304 Cambridge Rd, Suite 210</a:t>
            </a:r>
          </a:p>
          <a:p>
            <a:pPr marL="0" marR="0" lvl="0" indent="0" algn="l" defTabSz="457189" rtl="0" eaLnBrk="1" fontAlgn="auto" latinLnBrk="0" hangingPunct="1">
              <a:lnSpc>
                <a:spcPct val="100000"/>
              </a:lnSpc>
              <a:spcBef>
                <a:spcPts val="500"/>
              </a:spcBef>
              <a:spcAft>
                <a:spcPts val="300"/>
              </a:spcAft>
              <a:buClrTx/>
              <a:buSzTx/>
              <a:buFont typeface="Arial"/>
              <a:buNone/>
              <a:tabLst/>
              <a:defRPr/>
            </a:pPr>
            <a:r>
              <a:rPr kumimoji="0" lang="en-US" sz="1400" b="0" i="0" u="none" strike="noStrike" kern="1200" cap="none" spc="0" normalizeH="0" baseline="0" noProof="0">
                <a:ln>
                  <a:noFill/>
                </a:ln>
                <a:solidFill>
                  <a:prstClr val="white"/>
                </a:solidFill>
                <a:effectLst/>
                <a:uLnTx/>
                <a:uFillTx/>
                <a:latin typeface="+mn-lt"/>
                <a:ea typeface="Open Sans" charset="0"/>
                <a:cs typeface="Poppins Light" panose="00000400000000000000" pitchFamily="2" charset="0"/>
                <a:sym typeface="Helvetica Light"/>
              </a:rPr>
              <a:t>Woburn, MA , 01801</a:t>
            </a:r>
          </a:p>
        </p:txBody>
      </p:sp>
      <p:sp>
        <p:nvSpPr>
          <p:cNvPr id="2" name="Title 1">
            <a:extLst>
              <a:ext uri="{FF2B5EF4-FFF2-40B4-BE49-F238E27FC236}">
                <a16:creationId xmlns:a16="http://schemas.microsoft.com/office/drawing/2014/main" id="{7D96BB40-F42B-4258-A3C7-7219A890F656}"/>
              </a:ext>
            </a:extLst>
          </p:cNvPr>
          <p:cNvSpPr>
            <a:spLocks noGrp="1"/>
          </p:cNvSpPr>
          <p:nvPr>
            <p:ph type="title" hasCustomPrompt="1"/>
          </p:nvPr>
        </p:nvSpPr>
        <p:spPr>
          <a:xfrm>
            <a:off x="1177491" y="1487895"/>
            <a:ext cx="7735600" cy="1231107"/>
          </a:xfrm>
        </p:spPr>
        <p:txBody>
          <a:bodyPr/>
          <a:lstStyle>
            <a:lvl1pPr algn="l">
              <a:defRPr sz="8000" spc="400" baseline="0">
                <a:solidFill>
                  <a:schemeClr val="bg1"/>
                </a:solidFill>
              </a:defRPr>
            </a:lvl1pPr>
          </a:lstStyle>
          <a:p>
            <a:r>
              <a:rPr lang="en-US"/>
              <a:t>Thank You!</a:t>
            </a:r>
          </a:p>
        </p:txBody>
      </p:sp>
      <p:sp>
        <p:nvSpPr>
          <p:cNvPr id="4" name="Subtitle 2">
            <a:extLst>
              <a:ext uri="{FF2B5EF4-FFF2-40B4-BE49-F238E27FC236}">
                <a16:creationId xmlns:a16="http://schemas.microsoft.com/office/drawing/2014/main" id="{3563BC7C-2BE8-460F-FF44-F9EF5BD58B2F}"/>
              </a:ext>
            </a:extLst>
          </p:cNvPr>
          <p:cNvSpPr txBox="1">
            <a:spLocks/>
          </p:cNvSpPr>
          <p:nvPr userDrawn="1"/>
        </p:nvSpPr>
        <p:spPr>
          <a:xfrm>
            <a:off x="8872467" y="4395860"/>
            <a:ext cx="3108960" cy="307777"/>
          </a:xfrm>
          <a:prstGeom prst="rect">
            <a:avLst/>
          </a:prstGeom>
        </p:spPr>
        <p:txBody>
          <a:bodyPr vert="horz" wrap="square" lIns="91440" tIns="45720" rIns="91440" bIns="45720" rtlCol="0" anchor="t">
            <a:spAutoFit/>
          </a:bodyPr>
          <a:lstStyle>
            <a:lvl1pPr marL="230188" indent="-230188" algn="l" defTabSz="457200" rtl="0" eaLnBrk="1" latinLnBrk="0" hangingPunct="1">
              <a:lnSpc>
                <a:spcPct val="100000"/>
              </a:lnSpc>
              <a:spcBef>
                <a:spcPts val="500"/>
              </a:spcBef>
              <a:spcAft>
                <a:spcPts val="300"/>
              </a:spcAft>
              <a:buFont typeface="Arial"/>
              <a:buChar char="•"/>
              <a:tabLst/>
              <a:defRPr sz="2200" kern="1200">
                <a:solidFill>
                  <a:srgbClr val="53585F"/>
                </a:solidFill>
                <a:latin typeface="+mn-lt"/>
                <a:ea typeface="Open Sans" charset="0"/>
                <a:cs typeface="Open Sans" charset="0"/>
              </a:defRPr>
            </a:lvl1pPr>
            <a:lvl2pPr marL="461169" indent="-232569" algn="l" defTabSz="457200" rtl="0" eaLnBrk="1" latinLnBrk="0" hangingPunct="1">
              <a:lnSpc>
                <a:spcPct val="100000"/>
              </a:lnSpc>
              <a:spcBef>
                <a:spcPts val="250"/>
              </a:spcBef>
              <a:spcAft>
                <a:spcPts val="300"/>
              </a:spcAft>
              <a:buFont typeface="Arial"/>
              <a:buChar char="•"/>
              <a:tabLst/>
              <a:defRPr sz="2000" kern="1200">
                <a:solidFill>
                  <a:srgbClr val="53585F"/>
                </a:solidFill>
                <a:latin typeface="+mn-lt"/>
                <a:ea typeface="Open Sans" charset="0"/>
                <a:cs typeface="Open Sans" charset="0"/>
              </a:defRPr>
            </a:lvl2pPr>
            <a:lvl3pPr marL="692150" indent="-234950" algn="l" defTabSz="457200" rtl="0" eaLnBrk="1" latinLnBrk="0" hangingPunct="1">
              <a:lnSpc>
                <a:spcPct val="100000"/>
              </a:lnSpc>
              <a:spcBef>
                <a:spcPts val="250"/>
              </a:spcBef>
              <a:spcAft>
                <a:spcPts val="300"/>
              </a:spcAft>
              <a:buFont typeface="Arial"/>
              <a:buChar char="•"/>
              <a:tabLst/>
              <a:defRPr sz="1800" kern="1200">
                <a:solidFill>
                  <a:srgbClr val="53585F"/>
                </a:solidFill>
                <a:latin typeface="+mn-lt"/>
                <a:ea typeface="Open Sans" charset="0"/>
                <a:cs typeface="Open Sans" charset="0"/>
              </a:defRPr>
            </a:lvl3pPr>
            <a:lvl4pPr marL="923132" indent="-237332" algn="l" defTabSz="457200" rtl="0" eaLnBrk="1" latinLnBrk="0" hangingPunct="1">
              <a:lnSpc>
                <a:spcPct val="100000"/>
              </a:lnSpc>
              <a:spcBef>
                <a:spcPts val="250"/>
              </a:spcBef>
              <a:spcAft>
                <a:spcPts val="300"/>
              </a:spcAft>
              <a:buFont typeface="Arial"/>
              <a:buChar char="•"/>
              <a:tabLst/>
              <a:defRPr sz="1600" kern="1200">
                <a:solidFill>
                  <a:srgbClr val="53585F"/>
                </a:solidFill>
                <a:latin typeface="+mn-lt"/>
                <a:ea typeface="Open Sans" charset="0"/>
                <a:cs typeface="Open Sans" charset="0"/>
              </a:defRPr>
            </a:lvl4pPr>
            <a:lvl5pPr marL="1144588" indent="-230188" algn="l" defTabSz="457200" rtl="0" eaLnBrk="1" latinLnBrk="0" hangingPunct="1">
              <a:lnSpc>
                <a:spcPct val="100000"/>
              </a:lnSpc>
              <a:spcBef>
                <a:spcPts val="250"/>
              </a:spcBef>
              <a:spcAft>
                <a:spcPts val="300"/>
              </a:spcAft>
              <a:buFont typeface="Arial"/>
              <a:buChar char="•"/>
              <a:tabLst/>
              <a:defRPr sz="1600" kern="1200">
                <a:solidFill>
                  <a:srgbClr val="53585F"/>
                </a:solidFill>
                <a:latin typeface="+mn-lt"/>
                <a:ea typeface="Open Sans" charset="0"/>
                <a:cs typeface="Open Sans" charset="0"/>
              </a:defRPr>
            </a:lvl5pPr>
            <a:lvl6pPr marL="12573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500"/>
              </a:spcBef>
              <a:spcAft>
                <a:spcPts val="300"/>
              </a:spcAft>
              <a:buClrTx/>
              <a:buSzTx/>
              <a:buFont typeface="Arial"/>
              <a:buNone/>
              <a:tabLst/>
              <a:defRPr/>
            </a:pPr>
            <a:r>
              <a:rPr kumimoji="0" lang="en-US" sz="1400" b="0" i="0" u="none" strike="noStrike" kern="1200" cap="none" spc="0" normalizeH="0" baseline="0" noProof="0">
                <a:ln>
                  <a:noFill/>
                </a:ln>
                <a:solidFill>
                  <a:prstClr val="white"/>
                </a:solidFill>
                <a:effectLst/>
                <a:uLnTx/>
                <a:uFillTx/>
                <a:latin typeface="+mn-lt"/>
                <a:ea typeface="Open Sans" charset="0"/>
                <a:cs typeface="Poppins Light" panose="00000400000000000000" pitchFamily="2" charset="0"/>
                <a:sym typeface="Helvetica Light"/>
              </a:rPr>
              <a:t>empyreansolutions.com</a:t>
            </a:r>
          </a:p>
        </p:txBody>
      </p:sp>
      <p:sp>
        <p:nvSpPr>
          <p:cNvPr id="5" name="Subtitle 2">
            <a:extLst>
              <a:ext uri="{FF2B5EF4-FFF2-40B4-BE49-F238E27FC236}">
                <a16:creationId xmlns:a16="http://schemas.microsoft.com/office/drawing/2014/main" id="{F8BF6A86-C5D0-E3E5-CA02-22360492690D}"/>
              </a:ext>
            </a:extLst>
          </p:cNvPr>
          <p:cNvSpPr txBox="1">
            <a:spLocks/>
          </p:cNvSpPr>
          <p:nvPr userDrawn="1"/>
        </p:nvSpPr>
        <p:spPr>
          <a:xfrm>
            <a:off x="8872465" y="4917401"/>
            <a:ext cx="3108960" cy="307777"/>
          </a:xfrm>
          <a:prstGeom prst="rect">
            <a:avLst/>
          </a:prstGeom>
        </p:spPr>
        <p:txBody>
          <a:bodyPr vert="horz" wrap="square" lIns="91440" tIns="45720" rIns="91440" bIns="45720" rtlCol="0" anchor="t">
            <a:spAutoFit/>
          </a:bodyPr>
          <a:lstStyle>
            <a:lvl1pPr marL="230188" indent="-230188" algn="l" defTabSz="457200" rtl="0" eaLnBrk="1" latinLnBrk="0" hangingPunct="1">
              <a:lnSpc>
                <a:spcPct val="100000"/>
              </a:lnSpc>
              <a:spcBef>
                <a:spcPts val="500"/>
              </a:spcBef>
              <a:spcAft>
                <a:spcPts val="300"/>
              </a:spcAft>
              <a:buFont typeface="Arial"/>
              <a:buChar char="•"/>
              <a:tabLst/>
              <a:defRPr sz="2200" kern="1200">
                <a:solidFill>
                  <a:srgbClr val="53585F"/>
                </a:solidFill>
                <a:latin typeface="+mn-lt"/>
                <a:ea typeface="Open Sans" charset="0"/>
                <a:cs typeface="Open Sans" charset="0"/>
              </a:defRPr>
            </a:lvl1pPr>
            <a:lvl2pPr marL="461169" indent="-232569" algn="l" defTabSz="457200" rtl="0" eaLnBrk="1" latinLnBrk="0" hangingPunct="1">
              <a:lnSpc>
                <a:spcPct val="100000"/>
              </a:lnSpc>
              <a:spcBef>
                <a:spcPts val="250"/>
              </a:spcBef>
              <a:spcAft>
                <a:spcPts val="300"/>
              </a:spcAft>
              <a:buFont typeface="Arial"/>
              <a:buChar char="•"/>
              <a:tabLst/>
              <a:defRPr sz="2000" kern="1200">
                <a:solidFill>
                  <a:srgbClr val="53585F"/>
                </a:solidFill>
                <a:latin typeface="+mn-lt"/>
                <a:ea typeface="Open Sans" charset="0"/>
                <a:cs typeface="Open Sans" charset="0"/>
              </a:defRPr>
            </a:lvl2pPr>
            <a:lvl3pPr marL="692150" indent="-234950" algn="l" defTabSz="457200" rtl="0" eaLnBrk="1" latinLnBrk="0" hangingPunct="1">
              <a:lnSpc>
                <a:spcPct val="100000"/>
              </a:lnSpc>
              <a:spcBef>
                <a:spcPts val="250"/>
              </a:spcBef>
              <a:spcAft>
                <a:spcPts val="300"/>
              </a:spcAft>
              <a:buFont typeface="Arial"/>
              <a:buChar char="•"/>
              <a:tabLst/>
              <a:defRPr sz="1800" kern="1200">
                <a:solidFill>
                  <a:srgbClr val="53585F"/>
                </a:solidFill>
                <a:latin typeface="+mn-lt"/>
                <a:ea typeface="Open Sans" charset="0"/>
                <a:cs typeface="Open Sans" charset="0"/>
              </a:defRPr>
            </a:lvl3pPr>
            <a:lvl4pPr marL="923132" indent="-237332" algn="l" defTabSz="457200" rtl="0" eaLnBrk="1" latinLnBrk="0" hangingPunct="1">
              <a:lnSpc>
                <a:spcPct val="100000"/>
              </a:lnSpc>
              <a:spcBef>
                <a:spcPts val="250"/>
              </a:spcBef>
              <a:spcAft>
                <a:spcPts val="300"/>
              </a:spcAft>
              <a:buFont typeface="Arial"/>
              <a:buChar char="•"/>
              <a:tabLst/>
              <a:defRPr sz="1600" kern="1200">
                <a:solidFill>
                  <a:srgbClr val="53585F"/>
                </a:solidFill>
                <a:latin typeface="+mn-lt"/>
                <a:ea typeface="Open Sans" charset="0"/>
                <a:cs typeface="Open Sans" charset="0"/>
              </a:defRPr>
            </a:lvl4pPr>
            <a:lvl5pPr marL="1144588" indent="-230188" algn="l" defTabSz="457200" rtl="0" eaLnBrk="1" latinLnBrk="0" hangingPunct="1">
              <a:lnSpc>
                <a:spcPct val="100000"/>
              </a:lnSpc>
              <a:spcBef>
                <a:spcPts val="250"/>
              </a:spcBef>
              <a:spcAft>
                <a:spcPts val="300"/>
              </a:spcAft>
              <a:buFont typeface="Arial"/>
              <a:buChar char="•"/>
              <a:tabLst/>
              <a:defRPr sz="1600" kern="1200">
                <a:solidFill>
                  <a:srgbClr val="53585F"/>
                </a:solidFill>
                <a:latin typeface="+mn-lt"/>
                <a:ea typeface="Open Sans" charset="0"/>
                <a:cs typeface="Open Sans" charset="0"/>
              </a:defRPr>
            </a:lvl5pPr>
            <a:lvl6pPr marL="12573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a:buChar char="•"/>
              <a:defRPr sz="900" kern="1200">
                <a:solidFill>
                  <a:schemeClr val="tx1"/>
                </a:solidFill>
                <a:latin typeface="+mn-lt"/>
                <a:ea typeface="+mn-ea"/>
                <a:cs typeface="+mn-cs"/>
              </a:defRPr>
            </a:lvl9pPr>
          </a:lstStyle>
          <a:p>
            <a:pPr marL="0" marR="0" lvl="0" indent="0" algn="l" defTabSz="457189" rtl="0" eaLnBrk="1" fontAlgn="auto" latinLnBrk="0" hangingPunct="1">
              <a:lnSpc>
                <a:spcPct val="100000"/>
              </a:lnSpc>
              <a:spcBef>
                <a:spcPts val="500"/>
              </a:spcBef>
              <a:spcAft>
                <a:spcPts val="300"/>
              </a:spcAft>
              <a:buClrTx/>
              <a:buSzTx/>
              <a:buFont typeface="Arial"/>
              <a:buNone/>
              <a:tabLst/>
              <a:defRPr/>
            </a:pPr>
            <a:r>
              <a:rPr kumimoji="0" lang="en-US" sz="1400" b="0" i="0" u="none" strike="noStrike" kern="1200" cap="none" spc="0" normalizeH="0" baseline="0" noProof="0">
                <a:ln>
                  <a:noFill/>
                </a:ln>
                <a:solidFill>
                  <a:prstClr val="white"/>
                </a:solidFill>
                <a:effectLst/>
                <a:uLnTx/>
                <a:uFillTx/>
                <a:latin typeface="+mn-lt"/>
                <a:ea typeface="Open Sans" charset="0"/>
                <a:cs typeface="Poppins Light" panose="00000400000000000000" pitchFamily="2" charset="0"/>
                <a:sym typeface="Helvetica Light"/>
              </a:rPr>
              <a:t>Empyrean Solutions </a:t>
            </a:r>
          </a:p>
        </p:txBody>
      </p:sp>
      <p:pic>
        <p:nvPicPr>
          <p:cNvPr id="23" name="Picture 22" descr="A black and white logo&#10;&#10;Description automatically generated">
            <a:extLst>
              <a:ext uri="{FF2B5EF4-FFF2-40B4-BE49-F238E27FC236}">
                <a16:creationId xmlns:a16="http://schemas.microsoft.com/office/drawing/2014/main" id="{5DE7EFB9-E487-0BE7-9225-FD17F3CF0E4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6884" y="4975290"/>
            <a:ext cx="238636" cy="238636"/>
          </a:xfrm>
          <a:prstGeom prst="rect">
            <a:avLst/>
          </a:prstGeom>
        </p:spPr>
      </p:pic>
      <p:pic>
        <p:nvPicPr>
          <p:cNvPr id="25" name="Graphic 24" descr="Marker with solid fill">
            <a:extLst>
              <a:ext uri="{FF2B5EF4-FFF2-40B4-BE49-F238E27FC236}">
                <a16:creationId xmlns:a16="http://schemas.microsoft.com/office/drawing/2014/main" id="{C4A1766E-F59F-1C07-08CF-00F8F6587DF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39937" y="3748684"/>
            <a:ext cx="332528" cy="332528"/>
          </a:xfrm>
          <a:prstGeom prst="rect">
            <a:avLst/>
          </a:prstGeom>
        </p:spPr>
      </p:pic>
      <p:pic>
        <p:nvPicPr>
          <p:cNvPr id="27" name="Graphic 26" descr="World with solid fill">
            <a:extLst>
              <a:ext uri="{FF2B5EF4-FFF2-40B4-BE49-F238E27FC236}">
                <a16:creationId xmlns:a16="http://schemas.microsoft.com/office/drawing/2014/main" id="{9CDD9AFD-E2BD-F6DF-2F15-E7075B83D765}"/>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586884" y="4465461"/>
            <a:ext cx="238636" cy="238636"/>
          </a:xfrm>
          <a:prstGeom prst="rect">
            <a:avLst/>
          </a:prstGeom>
        </p:spPr>
      </p:pic>
      <p:pic>
        <p:nvPicPr>
          <p:cNvPr id="6" name="Graphic 5">
            <a:extLst>
              <a:ext uri="{FF2B5EF4-FFF2-40B4-BE49-F238E27FC236}">
                <a16:creationId xmlns:a16="http://schemas.microsoft.com/office/drawing/2014/main" id="{786A3163-ED90-8758-2F28-82B3D133430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74762" y="5714425"/>
            <a:ext cx="1842477" cy="1138441"/>
          </a:xfrm>
          <a:prstGeom prst="rect">
            <a:avLst/>
          </a:prstGeom>
        </p:spPr>
      </p:pic>
    </p:spTree>
    <p:extLst>
      <p:ext uri="{BB962C8B-B14F-4D97-AF65-F5344CB8AC3E}">
        <p14:creationId xmlns:p14="http://schemas.microsoft.com/office/powerpoint/2010/main" val="3627642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71F0-9774-4B7A-BFA4-FC031D885D4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5C6FA2-A2A1-4053-A6FE-8C8ED39176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B00F3-22C9-422D-B84E-528998751E2D}"/>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5" name="Footer Placeholder 4">
            <a:extLst>
              <a:ext uri="{FF2B5EF4-FFF2-40B4-BE49-F238E27FC236}">
                <a16:creationId xmlns:a16="http://schemas.microsoft.com/office/drawing/2014/main" id="{17D64E5E-441C-4047-9778-E888C2A83C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E44CF-1539-4A66-9087-B36C34FF880F}"/>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726077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71321A-8004-4F93-8D39-D25068BEB4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40DB5-4005-471B-9DBF-571F6D19EF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DBFA65-41A0-4EBB-A9E3-344C1FDFEA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1D1B9C-4E4F-4FDD-8E13-72D2F45F0426}"/>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6" name="Footer Placeholder 5">
            <a:extLst>
              <a:ext uri="{FF2B5EF4-FFF2-40B4-BE49-F238E27FC236}">
                <a16:creationId xmlns:a16="http://schemas.microsoft.com/office/drawing/2014/main" id="{B1C7ED8F-36E4-490D-B472-B94F41CE75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152A2F-B158-45A4-9A88-6AEBB1C6BD39}"/>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3316679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B84A4-9682-437C-BDE3-756A0DC6A84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0F3DAF0-57E0-456C-9508-11FDBF06B4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5AFC90-99A0-4ED7-AF2E-469AA78B198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4EF4C79-38B6-4E44-93D2-44EAE0CB5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DA8202-B977-470B-9A23-479DFF4844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DFE4B7-C597-46DA-B168-2D844D7CA716}"/>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8" name="Footer Placeholder 7">
            <a:extLst>
              <a:ext uri="{FF2B5EF4-FFF2-40B4-BE49-F238E27FC236}">
                <a16:creationId xmlns:a16="http://schemas.microsoft.com/office/drawing/2014/main" id="{89E1C8EF-5ABE-4075-8630-C9EB84A229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945221-B32E-4182-9F28-54BCA614F244}"/>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2147793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E22B-BF0A-434E-ACE8-E2AC0B3C13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58BA75-C1B1-4C64-B3BB-3244A79E20E2}"/>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4" name="Footer Placeholder 3">
            <a:extLst>
              <a:ext uri="{FF2B5EF4-FFF2-40B4-BE49-F238E27FC236}">
                <a16:creationId xmlns:a16="http://schemas.microsoft.com/office/drawing/2014/main" id="{9FF066DD-044C-41A4-9D51-036CE9147E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3BE064-9B55-4406-AD6A-49BA201EC500}"/>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1667867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ED0D2D-9BB2-4AF2-A4CC-615EC893F71D}"/>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3" name="Footer Placeholder 2">
            <a:extLst>
              <a:ext uri="{FF2B5EF4-FFF2-40B4-BE49-F238E27FC236}">
                <a16:creationId xmlns:a16="http://schemas.microsoft.com/office/drawing/2014/main" id="{7C43984C-0893-4640-9DE4-913CDEFBE53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F0604C-DF1F-4BD6-88E1-05AD96640CF6}"/>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177498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4F15A-2BBE-4619-BDAB-D0EF2CDD8E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F82573-8B1C-442A-8A02-5C352AA4B0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A59293-289C-4DD9-870E-3F96A9E2FE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3BB24-D5E3-4EBB-A0B1-B6A092A3657B}"/>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6" name="Footer Placeholder 5">
            <a:extLst>
              <a:ext uri="{FF2B5EF4-FFF2-40B4-BE49-F238E27FC236}">
                <a16:creationId xmlns:a16="http://schemas.microsoft.com/office/drawing/2014/main" id="{F133DDCD-D4E7-4D3C-8C63-1983C618A1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755D31-4966-4E91-86FF-6F164C835968}"/>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717530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5867D-74C4-4AA9-909F-5574ABFD92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060FD0C-9928-415B-AF4C-47C7FB9DF0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2EC80-F712-4FFF-8FAF-70FDA0F381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C61E63-2CEE-4741-90EF-FB2449B7BF00}"/>
              </a:ext>
            </a:extLst>
          </p:cNvPr>
          <p:cNvSpPr>
            <a:spLocks noGrp="1"/>
          </p:cNvSpPr>
          <p:nvPr>
            <p:ph type="dt" sz="half" idx="10"/>
          </p:nvPr>
        </p:nvSpPr>
        <p:spPr/>
        <p:txBody>
          <a:bodyPr/>
          <a:lstStyle/>
          <a:p>
            <a:fld id="{48B97267-EF5C-44AD-ADBD-04E7F18D04A0}" type="datetimeFigureOut">
              <a:rPr lang="en-US" smtClean="0"/>
              <a:t>10/6/2025</a:t>
            </a:fld>
            <a:endParaRPr lang="en-US"/>
          </a:p>
        </p:txBody>
      </p:sp>
      <p:sp>
        <p:nvSpPr>
          <p:cNvPr id="6" name="Footer Placeholder 5">
            <a:extLst>
              <a:ext uri="{FF2B5EF4-FFF2-40B4-BE49-F238E27FC236}">
                <a16:creationId xmlns:a16="http://schemas.microsoft.com/office/drawing/2014/main" id="{C0F120D9-4A59-43B4-A779-54BEF46AD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8CFED4-97FA-4FB0-A51F-C8D7C751FCD6}"/>
              </a:ext>
            </a:extLst>
          </p:cNvPr>
          <p:cNvSpPr>
            <a:spLocks noGrp="1"/>
          </p:cNvSpPr>
          <p:nvPr>
            <p:ph type="sldNum" sz="quarter" idx="12"/>
          </p:nvPr>
        </p:nvSpPr>
        <p:spPr/>
        <p:txBody>
          <a:bodyPr/>
          <a:lstStyle/>
          <a:p>
            <a:fld id="{746DD53D-A903-43D3-8084-984C8351461E}" type="slidenum">
              <a:rPr lang="en-US" smtClean="0"/>
              <a:t>‹#›</a:t>
            </a:fld>
            <a:endParaRPr lang="en-US"/>
          </a:p>
        </p:txBody>
      </p:sp>
    </p:spTree>
    <p:extLst>
      <p:ext uri="{BB962C8B-B14F-4D97-AF65-F5344CB8AC3E}">
        <p14:creationId xmlns:p14="http://schemas.microsoft.com/office/powerpoint/2010/main" val="574922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5.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1EB6DF2-EA05-4ECB-AD7F-DD3E1AFAAB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64DB7C-F534-488A-9943-58F9D4CA5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4D5937-6F52-4E34-B6A3-CEDE589299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97267-EF5C-44AD-ADBD-04E7F18D04A0}" type="datetimeFigureOut">
              <a:rPr lang="en-US" smtClean="0"/>
              <a:t>10/6/2025</a:t>
            </a:fld>
            <a:endParaRPr lang="en-US"/>
          </a:p>
        </p:txBody>
      </p:sp>
      <p:sp>
        <p:nvSpPr>
          <p:cNvPr id="5" name="Footer Placeholder 4">
            <a:extLst>
              <a:ext uri="{FF2B5EF4-FFF2-40B4-BE49-F238E27FC236}">
                <a16:creationId xmlns:a16="http://schemas.microsoft.com/office/drawing/2014/main" id="{71919357-611F-48D0-8FE5-B86B4B4F84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0F7319-B13C-4948-9E14-8D85E67B7B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6DD53D-A903-43D3-8084-984C8351461E}" type="slidenum">
              <a:rPr lang="en-US" smtClean="0"/>
              <a:t>‹#›</a:t>
            </a:fld>
            <a:endParaRPr lang="en-US"/>
          </a:p>
        </p:txBody>
      </p:sp>
    </p:spTree>
    <p:extLst>
      <p:ext uri="{BB962C8B-B14F-4D97-AF65-F5344CB8AC3E}">
        <p14:creationId xmlns:p14="http://schemas.microsoft.com/office/powerpoint/2010/main" val="39263000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CF7A6C8C-938B-497E-B915-6368E1F08DC9}"/>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Poppins Light" pitchFamily="2" charset="77"/>
              </a:defRPr>
            </a:lvl1pPr>
          </a:lstStyle>
          <a:p>
            <a:pPr defTabSz="292093">
              <a:defRPr/>
            </a:pPr>
            <a:endParaRPr lang="en-US" kern="0">
              <a:solidFill>
                <a:srgbClr val="595959">
                  <a:tint val="75000"/>
                </a:srgbClr>
              </a:solidFill>
              <a:sym typeface="Helvetica Light"/>
            </a:endParaRPr>
          </a:p>
        </p:txBody>
      </p:sp>
      <p:sp>
        <p:nvSpPr>
          <p:cNvPr id="5" name="Footer Placeholder 4" hidden="1">
            <a:extLst>
              <a:ext uri="{FF2B5EF4-FFF2-40B4-BE49-F238E27FC236}">
                <a16:creationId xmlns:a16="http://schemas.microsoft.com/office/drawing/2014/main" id="{D869FE08-87A8-415C-9EBD-2A50A8F244D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Poppins Light" pitchFamily="2" charset="77"/>
              </a:defRPr>
            </a:lvl1pPr>
          </a:lstStyle>
          <a:p>
            <a:pPr defTabSz="292093">
              <a:defRPr/>
            </a:pPr>
            <a:endParaRPr lang="en-US" kern="0">
              <a:solidFill>
                <a:srgbClr val="595959">
                  <a:tint val="75000"/>
                </a:srgbClr>
              </a:solidFill>
              <a:sym typeface="Helvetica Light"/>
            </a:endParaRPr>
          </a:p>
        </p:txBody>
      </p:sp>
      <p:sp>
        <p:nvSpPr>
          <p:cNvPr id="2" name="Title Placeholder 1">
            <a:extLst>
              <a:ext uri="{FF2B5EF4-FFF2-40B4-BE49-F238E27FC236}">
                <a16:creationId xmlns:a16="http://schemas.microsoft.com/office/drawing/2014/main" id="{18498643-1D49-4F03-B5D2-863B33E16B32}"/>
              </a:ext>
            </a:extLst>
          </p:cNvPr>
          <p:cNvSpPr>
            <a:spLocks noGrp="1"/>
          </p:cNvSpPr>
          <p:nvPr>
            <p:ph type="title"/>
          </p:nvPr>
        </p:nvSpPr>
        <p:spPr>
          <a:xfrm>
            <a:off x="838200" y="391799"/>
            <a:ext cx="10515600" cy="480131"/>
          </a:xfrm>
          <a:prstGeom prst="rect">
            <a:avLst/>
          </a:prstGeom>
        </p:spPr>
        <p:txBody>
          <a:bodyPr vert="horz" wrap="square"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584340A-B582-45D1-AB98-BD5408547E3D}"/>
              </a:ext>
            </a:extLst>
          </p:cNvPr>
          <p:cNvSpPr>
            <a:spLocks noGrp="1"/>
          </p:cNvSpPr>
          <p:nvPr>
            <p:ph type="body" idx="1"/>
          </p:nvPr>
        </p:nvSpPr>
        <p:spPr>
          <a:xfrm>
            <a:off x="838200" y="1159309"/>
            <a:ext cx="10515600" cy="1855295"/>
          </a:xfrm>
          <a:prstGeom prst="rect">
            <a:avLst/>
          </a:prstGeom>
        </p:spPr>
        <p:txBody>
          <a:bodyPr vert="horz" wrap="square" lIns="91440" tIns="45720" rIns="91440" bIns="4572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Oval 18">
            <a:extLst>
              <a:ext uri="{FF2B5EF4-FFF2-40B4-BE49-F238E27FC236}">
                <a16:creationId xmlns:a16="http://schemas.microsoft.com/office/drawing/2014/main" id="{06A6C21B-0C22-4EBA-8453-DC1DF32DCC27}"/>
              </a:ext>
            </a:extLst>
          </p:cNvPr>
          <p:cNvSpPr/>
          <p:nvPr userDrawn="1"/>
        </p:nvSpPr>
        <p:spPr>
          <a:xfrm>
            <a:off x="11402827" y="448129"/>
            <a:ext cx="378243" cy="37824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292093" eaLnBrk="1" fontAlgn="auto" latinLnBrk="0" hangingPunct="1">
              <a:lnSpc>
                <a:spcPct val="100000"/>
              </a:lnSpc>
              <a:spcBef>
                <a:spcPts val="0"/>
              </a:spcBef>
              <a:spcAft>
                <a:spcPts val="0"/>
              </a:spcAft>
              <a:buClrTx/>
              <a:buSzTx/>
              <a:buFontTx/>
              <a:buNone/>
              <a:tabLst/>
              <a:defRPr/>
            </a:pPr>
            <a:endParaRPr kumimoji="0" lang="en-US" sz="5000" b="0" i="0" u="none" strike="noStrike" kern="0" cap="none" spc="0" normalizeH="0" baseline="0" noProof="0">
              <a:ln>
                <a:noFill/>
              </a:ln>
              <a:solidFill>
                <a:srgbClr val="00BFD8"/>
              </a:solidFill>
              <a:effectLst/>
              <a:uLnTx/>
              <a:uFillTx/>
              <a:latin typeface="Arial" panose="020B0604020202020204" pitchFamily="34" charset="0"/>
              <a:ea typeface="+mn-ea"/>
              <a:cs typeface="Arial" panose="020B0604020202020204" pitchFamily="34" charset="0"/>
              <a:sym typeface="Helvetica Light"/>
            </a:endParaRPr>
          </a:p>
        </p:txBody>
      </p:sp>
      <p:sp>
        <p:nvSpPr>
          <p:cNvPr id="20" name="Slide Number Placeholder 20">
            <a:extLst>
              <a:ext uri="{FF2B5EF4-FFF2-40B4-BE49-F238E27FC236}">
                <a16:creationId xmlns:a16="http://schemas.microsoft.com/office/drawing/2014/main" id="{C9458B9B-D378-4E36-ABEA-2C4CBC66F348}"/>
              </a:ext>
            </a:extLst>
          </p:cNvPr>
          <p:cNvSpPr txBox="1">
            <a:spLocks/>
          </p:cNvSpPr>
          <p:nvPr userDrawn="1"/>
        </p:nvSpPr>
        <p:spPr>
          <a:xfrm>
            <a:off x="11412440" y="499943"/>
            <a:ext cx="368629" cy="247083"/>
          </a:xfrm>
          <a:prstGeom prst="rect">
            <a:avLst/>
          </a:prstGeom>
        </p:spPr>
        <p:txBody>
          <a:bodyPr vert="horz" lIns="45720" tIns="22860" rIns="45720" bIns="22860" rtlCol="0" anchor="ctr"/>
          <a:lstStyle>
            <a:lvl1pPr algn="ctr" defTabSz="584200">
              <a:defRPr sz="2400" b="1">
                <a:solidFill>
                  <a:schemeClr val="bg1"/>
                </a:solidFill>
                <a:latin typeface="Open Sans" charset="0"/>
                <a:ea typeface="Open Sans" charset="0"/>
                <a:cs typeface="Open Sans" charset="0"/>
                <a:sym typeface="Helvetica Light"/>
              </a:defRPr>
            </a:lvl1pPr>
            <a:lvl2pPr indent="228600" algn="ctr" defTabSz="584200">
              <a:defRPr sz="5000">
                <a:latin typeface="+mn-lt"/>
                <a:ea typeface="+mn-ea"/>
                <a:cs typeface="+mn-cs"/>
                <a:sym typeface="Helvetica Light"/>
              </a:defRPr>
            </a:lvl2pPr>
            <a:lvl3pPr indent="457200" algn="ctr" defTabSz="584200">
              <a:defRPr sz="5000">
                <a:latin typeface="+mn-lt"/>
                <a:ea typeface="+mn-ea"/>
                <a:cs typeface="+mn-cs"/>
                <a:sym typeface="Helvetica Light"/>
              </a:defRPr>
            </a:lvl3pPr>
            <a:lvl4pPr indent="685800" algn="ctr" defTabSz="584200">
              <a:defRPr sz="5000">
                <a:latin typeface="+mn-lt"/>
                <a:ea typeface="+mn-ea"/>
                <a:cs typeface="+mn-cs"/>
                <a:sym typeface="Helvetica Light"/>
              </a:defRPr>
            </a:lvl4pPr>
            <a:lvl5pPr indent="914400" algn="ctr" defTabSz="584200">
              <a:defRPr sz="5000">
                <a:latin typeface="+mn-lt"/>
                <a:ea typeface="+mn-ea"/>
                <a:cs typeface="+mn-cs"/>
                <a:sym typeface="Helvetica Light"/>
              </a:defRPr>
            </a:lvl5pPr>
            <a:lvl6pPr indent="1143000" algn="ctr" defTabSz="584200">
              <a:defRPr sz="5000">
                <a:latin typeface="+mn-lt"/>
                <a:ea typeface="+mn-ea"/>
                <a:cs typeface="+mn-cs"/>
                <a:sym typeface="Helvetica Light"/>
              </a:defRPr>
            </a:lvl6pPr>
            <a:lvl7pPr indent="1371600" algn="ctr" defTabSz="584200">
              <a:defRPr sz="5000">
                <a:latin typeface="+mn-lt"/>
                <a:ea typeface="+mn-ea"/>
                <a:cs typeface="+mn-cs"/>
                <a:sym typeface="Helvetica Light"/>
              </a:defRPr>
            </a:lvl7pPr>
            <a:lvl8pPr indent="1600200" algn="ctr" defTabSz="584200">
              <a:defRPr sz="5000">
                <a:latin typeface="+mn-lt"/>
                <a:ea typeface="+mn-ea"/>
                <a:cs typeface="+mn-cs"/>
                <a:sym typeface="Helvetica Light"/>
              </a:defRPr>
            </a:lvl8pPr>
            <a:lvl9pPr indent="1828800" algn="ctr" defTabSz="584200">
              <a:defRPr sz="5000">
                <a:latin typeface="+mn-lt"/>
                <a:ea typeface="+mn-ea"/>
                <a:cs typeface="+mn-cs"/>
                <a:sym typeface="Helvetica Light"/>
              </a:defRPr>
            </a:lvl9pPr>
          </a:lstStyle>
          <a:p>
            <a:pPr marL="0" marR="0" lvl="0" indent="0" algn="ctr" defTabSz="584185" eaLnBrk="1" fontAlgn="auto" latinLnBrk="0" hangingPunct="1">
              <a:lnSpc>
                <a:spcPct val="100000"/>
              </a:lnSpc>
              <a:spcBef>
                <a:spcPts val="0"/>
              </a:spcBef>
              <a:spcAft>
                <a:spcPts val="0"/>
              </a:spcAft>
              <a:buClrTx/>
              <a:buSzTx/>
              <a:buFontTx/>
              <a:buNone/>
              <a:tabLst/>
              <a:defRPr/>
            </a:pPr>
            <a:fld id="{AEA06C5D-A537-FB4E-BCEB-0028023697DB}" type="slidenum">
              <a:rPr kumimoji="0" lang="en-US" sz="1000" b="0" i="0" u="none" strike="noStrike" kern="0" cap="none" spc="0" normalizeH="0" baseline="0" noProof="0" smtClean="0">
                <a:ln>
                  <a:noFill/>
                </a:ln>
                <a:solidFill>
                  <a:srgbClr val="E7E6E6">
                    <a:lumMod val="50000"/>
                  </a:srgbClr>
                </a:solidFill>
                <a:effectLst/>
                <a:uLnTx/>
                <a:uFillTx/>
                <a:latin typeface="Arial" panose="020B0604020202020204" pitchFamily="34" charset="0"/>
                <a:ea typeface="Arial" charset="0"/>
                <a:cs typeface="Arial" panose="020B0604020202020204" pitchFamily="34" charset="0"/>
                <a:sym typeface="Helvetica Light"/>
              </a:rPr>
              <a:pPr marL="0" marR="0" lvl="0" indent="0" algn="ctr" defTabSz="584185"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a:ln>
                <a:noFill/>
              </a:ln>
              <a:solidFill>
                <a:srgbClr val="E7E6E6">
                  <a:lumMod val="50000"/>
                </a:srgbClr>
              </a:solidFill>
              <a:effectLst/>
              <a:uLnTx/>
              <a:uFillTx/>
              <a:latin typeface="Arial" panose="020B0604020202020204" pitchFamily="34" charset="0"/>
              <a:ea typeface="Arial" charset="0"/>
              <a:cs typeface="Arial" panose="020B0604020202020204" pitchFamily="34" charset="0"/>
              <a:sym typeface="Helvetica Light"/>
            </a:endParaRPr>
          </a:p>
        </p:txBody>
      </p:sp>
      <p:sp>
        <p:nvSpPr>
          <p:cNvPr id="11" name="Rectangle 10">
            <a:extLst>
              <a:ext uri="{FF2B5EF4-FFF2-40B4-BE49-F238E27FC236}">
                <a16:creationId xmlns:a16="http://schemas.microsoft.com/office/drawing/2014/main" id="{FBCF2732-EC62-EB4F-5492-1AD97311FB05}"/>
              </a:ext>
            </a:extLst>
          </p:cNvPr>
          <p:cNvSpPr/>
          <p:nvPr userDrawn="1"/>
        </p:nvSpPr>
        <p:spPr>
          <a:xfrm>
            <a:off x="0" y="6457269"/>
            <a:ext cx="12192000" cy="400732"/>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1"/>
          </a:p>
        </p:txBody>
      </p:sp>
      <p:sp>
        <p:nvSpPr>
          <p:cNvPr id="13" name="TextBox 12">
            <a:extLst>
              <a:ext uri="{FF2B5EF4-FFF2-40B4-BE49-F238E27FC236}">
                <a16:creationId xmlns:a16="http://schemas.microsoft.com/office/drawing/2014/main" id="{EBDED448-BE73-93FB-9CA9-D9531FBFEF82}"/>
              </a:ext>
            </a:extLst>
          </p:cNvPr>
          <p:cNvSpPr txBox="1"/>
          <p:nvPr userDrawn="1"/>
        </p:nvSpPr>
        <p:spPr>
          <a:xfrm>
            <a:off x="342901" y="6528710"/>
            <a:ext cx="9262119" cy="261610"/>
          </a:xfrm>
          <a:prstGeom prst="rect">
            <a:avLst/>
          </a:prstGeom>
          <a:noFill/>
        </p:spPr>
        <p:txBody>
          <a:bodyPr wrap="square" rtlCol="0" anchor="ctr">
            <a:spAutoFit/>
          </a:bodyPr>
          <a:lstStyle/>
          <a:p>
            <a:pPr algn="l"/>
            <a:r>
              <a:rPr lang="en-US" sz="1100" b="0" i="0">
                <a:solidFill>
                  <a:srgbClr val="294E5B"/>
                </a:solidFill>
                <a:latin typeface="Lato Semibold" panose="020F0502020204030203" pitchFamily="34" charset="0"/>
                <a:ea typeface="Lato Semibold" panose="020F0502020204030203" pitchFamily="34" charset="0"/>
                <a:cs typeface="Lato Semibold" panose="020F0502020204030203" pitchFamily="34" charset="0"/>
              </a:rPr>
              <a:t>ALM  • CAPITAL &amp; LIQUIDITY STRESS TESTING  </a:t>
            </a:r>
            <a:r>
              <a:rPr lang="en-US" sz="1100" b="0" i="0" kern="1200">
                <a:solidFill>
                  <a:srgbClr val="294E5B"/>
                </a:solidFill>
                <a:latin typeface="Lato Semibold" panose="020F0502020204030203" pitchFamily="34" charset="0"/>
                <a:ea typeface="Lato Semibold" panose="020F0502020204030203" pitchFamily="34" charset="0"/>
                <a:cs typeface="Lato Semibold" panose="020F0502020204030203" pitchFamily="34" charset="0"/>
              </a:rPr>
              <a:t>• </a:t>
            </a:r>
            <a:r>
              <a:rPr lang="en-US" sz="1100" b="0" i="0">
                <a:solidFill>
                  <a:srgbClr val="294E5B"/>
                </a:solidFill>
                <a:latin typeface="Lato Semibold" panose="020F0502020204030203" pitchFamily="34" charset="0"/>
                <a:ea typeface="Lato Semibold" panose="020F0502020204030203" pitchFamily="34" charset="0"/>
                <a:cs typeface="Lato Semibold" panose="020F0502020204030203" pitchFamily="34" charset="0"/>
              </a:rPr>
              <a:t> FTP  </a:t>
            </a:r>
            <a:r>
              <a:rPr lang="en-US" sz="1100" b="0" i="0" kern="1200">
                <a:solidFill>
                  <a:srgbClr val="294E5B"/>
                </a:solidFill>
                <a:latin typeface="Lato Semibold" panose="020F0502020204030203" pitchFamily="34" charset="0"/>
                <a:ea typeface="Lato Semibold" panose="020F0502020204030203" pitchFamily="34" charset="0"/>
                <a:cs typeface="Lato Semibold" panose="020F0502020204030203" pitchFamily="34" charset="0"/>
              </a:rPr>
              <a:t>•</a:t>
            </a:r>
            <a:r>
              <a:rPr lang="en-US" sz="1100" b="0" i="0">
                <a:solidFill>
                  <a:srgbClr val="294E5B"/>
                </a:solidFill>
                <a:latin typeface="Lato Semibold" panose="020F0502020204030203" pitchFamily="34" charset="0"/>
                <a:ea typeface="Lato Semibold" panose="020F0502020204030203" pitchFamily="34" charset="0"/>
                <a:cs typeface="Lato Semibold" panose="020F0502020204030203" pitchFamily="34" charset="0"/>
              </a:rPr>
              <a:t>  ECL  </a:t>
            </a:r>
            <a:r>
              <a:rPr lang="en-US" sz="1100" b="0" i="0" kern="1200">
                <a:solidFill>
                  <a:srgbClr val="294E5B"/>
                </a:solidFill>
                <a:latin typeface="Lato Semibold" panose="020F0502020204030203" pitchFamily="34" charset="0"/>
                <a:ea typeface="Lato Semibold" panose="020F0502020204030203" pitchFamily="34" charset="0"/>
                <a:cs typeface="Lato Semibold" panose="020F0502020204030203" pitchFamily="34" charset="0"/>
              </a:rPr>
              <a:t>•</a:t>
            </a:r>
            <a:r>
              <a:rPr lang="en-US" sz="1100" b="0" i="0">
                <a:solidFill>
                  <a:srgbClr val="294E5B"/>
                </a:solidFill>
                <a:latin typeface="Lato Semibold" panose="020F0502020204030203" pitchFamily="34" charset="0"/>
                <a:ea typeface="Lato Semibold" panose="020F0502020204030203" pitchFamily="34" charset="0"/>
                <a:cs typeface="Lato Semibold" panose="020F0502020204030203" pitchFamily="34" charset="0"/>
              </a:rPr>
              <a:t>  DEPOSIT ANALYTICS  •  BUDGETING &amp; PLANNING  •  PROFITABILITY</a:t>
            </a:r>
          </a:p>
        </p:txBody>
      </p:sp>
      <p:pic>
        <p:nvPicPr>
          <p:cNvPr id="15" name="Picture 14">
            <a:extLst>
              <a:ext uri="{FF2B5EF4-FFF2-40B4-BE49-F238E27FC236}">
                <a16:creationId xmlns:a16="http://schemas.microsoft.com/office/drawing/2014/main" id="{F53C7E64-5C5A-8807-E0E1-D55953EE0A90}"/>
              </a:ext>
            </a:extLst>
          </p:cNvPr>
          <p:cNvPicPr>
            <a:picLocks noChangeAspect="1"/>
          </p:cNvPicPr>
          <p:nvPr userDrawn="1"/>
        </p:nvPicPr>
        <p:blipFill>
          <a:blip r:embed="rId16"/>
          <a:stretch>
            <a:fillRect/>
          </a:stretch>
        </p:blipFill>
        <p:spPr>
          <a:xfrm>
            <a:off x="10601476" y="6528708"/>
            <a:ext cx="1247624" cy="261611"/>
          </a:xfrm>
          <a:prstGeom prst="rect">
            <a:avLst/>
          </a:prstGeom>
        </p:spPr>
      </p:pic>
    </p:spTree>
    <p:extLst>
      <p:ext uri="{BB962C8B-B14F-4D97-AF65-F5344CB8AC3E}">
        <p14:creationId xmlns:p14="http://schemas.microsoft.com/office/powerpoint/2010/main" val="420146789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Lst>
  <p:hf hdr="0" ftr="0" dt="0"/>
  <p:txStyles>
    <p:titleStyle>
      <a:lvl1pPr algn="l" defTabSz="914377" rtl="0" eaLnBrk="1" latinLnBrk="0" hangingPunct="1">
        <a:lnSpc>
          <a:spcPct val="90000"/>
        </a:lnSpc>
        <a:spcBef>
          <a:spcPct val="0"/>
        </a:spcBef>
        <a:buNone/>
        <a:defRPr sz="2800" b="1" i="0" kern="1200">
          <a:solidFill>
            <a:srgbClr val="294E5B"/>
          </a:solidFill>
          <a:latin typeface="Lato" panose="020F0502020204030203" pitchFamily="34" charset="0"/>
          <a:ea typeface="+mj-ea"/>
          <a:cs typeface="Poppins SemiBold" pitchFamily="2" charset="77"/>
        </a:defRPr>
      </a:lvl1pPr>
    </p:titleStyle>
    <p:bodyStyle>
      <a:lvl1pPr marL="228594" indent="-228594" algn="l" defTabSz="914377" rtl="0" eaLnBrk="1" latinLnBrk="0" hangingPunct="1">
        <a:lnSpc>
          <a:spcPct val="125000"/>
        </a:lnSpc>
        <a:spcBef>
          <a:spcPts val="1200"/>
        </a:spcBef>
        <a:buClr>
          <a:srgbClr val="3BBBA3"/>
        </a:buClr>
        <a:buFont typeface="Arial" panose="020B0604020202020204" pitchFamily="34" charset="0"/>
        <a:buChar char="•"/>
        <a:defRPr sz="1800" b="0" i="0" kern="1200">
          <a:solidFill>
            <a:srgbClr val="000000"/>
          </a:solidFill>
          <a:latin typeface="Lato" panose="020F0502020204030203" pitchFamily="34" charset="0"/>
          <a:ea typeface="+mn-ea"/>
          <a:cs typeface="Poppins Light" pitchFamily="2" charset="77"/>
        </a:defRPr>
      </a:lvl1pPr>
      <a:lvl2pPr marL="685783" indent="-228594" algn="l" defTabSz="914377" rtl="0" eaLnBrk="1" latinLnBrk="0" hangingPunct="1">
        <a:lnSpc>
          <a:spcPct val="125000"/>
        </a:lnSpc>
        <a:spcBef>
          <a:spcPts val="600"/>
        </a:spcBef>
        <a:buClr>
          <a:srgbClr val="3BBBA3"/>
        </a:buClr>
        <a:buFont typeface="Arial" panose="020B0604020202020204" pitchFamily="34" charset="0"/>
        <a:buChar char="•"/>
        <a:defRPr sz="1600" b="0" i="0" kern="1200">
          <a:solidFill>
            <a:srgbClr val="000000"/>
          </a:solidFill>
          <a:latin typeface="Lato" panose="020F0502020204030203" pitchFamily="34" charset="0"/>
          <a:ea typeface="+mn-ea"/>
          <a:cs typeface="Poppins Light" pitchFamily="2" charset="77"/>
        </a:defRPr>
      </a:lvl2pPr>
      <a:lvl3pPr marL="1142971" indent="-228594" algn="l" defTabSz="914377" rtl="0" eaLnBrk="1" latinLnBrk="0" hangingPunct="1">
        <a:lnSpc>
          <a:spcPct val="125000"/>
        </a:lnSpc>
        <a:spcBef>
          <a:spcPts val="300"/>
        </a:spcBef>
        <a:buClr>
          <a:srgbClr val="3BBBA3"/>
        </a:buClr>
        <a:buFont typeface="Arial" panose="020B0604020202020204" pitchFamily="34" charset="0"/>
        <a:buChar char="•"/>
        <a:defRPr sz="1600" b="0" i="0" kern="1200">
          <a:solidFill>
            <a:srgbClr val="000000"/>
          </a:solidFill>
          <a:latin typeface="Lato" panose="020F0502020204030203" pitchFamily="34" charset="0"/>
          <a:ea typeface="+mn-ea"/>
          <a:cs typeface="Poppins Light" pitchFamily="2" charset="77"/>
        </a:defRPr>
      </a:lvl3pPr>
      <a:lvl4pPr marL="1600160" indent="-228594" algn="l" defTabSz="914377" rtl="0" eaLnBrk="1" latinLnBrk="0" hangingPunct="1">
        <a:lnSpc>
          <a:spcPct val="125000"/>
        </a:lnSpc>
        <a:spcBef>
          <a:spcPts val="300"/>
        </a:spcBef>
        <a:buClr>
          <a:srgbClr val="3BBBA3"/>
        </a:buClr>
        <a:buFont typeface="Arial" panose="020B0604020202020204" pitchFamily="34" charset="0"/>
        <a:buChar char="•"/>
        <a:defRPr sz="1600" b="0" i="0" kern="1200">
          <a:solidFill>
            <a:srgbClr val="000000"/>
          </a:solidFill>
          <a:latin typeface="Lato" panose="020F0502020204030203" pitchFamily="34" charset="0"/>
          <a:ea typeface="+mn-ea"/>
          <a:cs typeface="Poppins Light" pitchFamily="2" charset="77"/>
        </a:defRPr>
      </a:lvl4pPr>
      <a:lvl5pPr marL="2057349" indent="-228594" algn="l" defTabSz="914377" rtl="0" eaLnBrk="1" latinLnBrk="0" hangingPunct="1">
        <a:lnSpc>
          <a:spcPct val="125000"/>
        </a:lnSpc>
        <a:spcBef>
          <a:spcPts val="300"/>
        </a:spcBef>
        <a:buClr>
          <a:srgbClr val="3BBBA3"/>
        </a:buClr>
        <a:buFont typeface="Arial" panose="020B0604020202020204" pitchFamily="34" charset="0"/>
        <a:buChar char="•"/>
        <a:defRPr sz="1600" b="0" i="0" kern="1200">
          <a:solidFill>
            <a:srgbClr val="000000"/>
          </a:solidFill>
          <a:latin typeface="Lato" panose="020F0502020204030203" pitchFamily="34" charset="0"/>
          <a:ea typeface="+mn-ea"/>
          <a:cs typeface="Poppins Light" pitchFamily="2" charset="77"/>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98">
          <p15:clr>
            <a:srgbClr val="F26B43"/>
          </p15:clr>
        </p15:guide>
        <p15:guide id="4" pos="5562">
          <p15:clr>
            <a:srgbClr val="F26B43"/>
          </p15:clr>
        </p15:guide>
        <p15:guide id="5" orient="horz" pos="342">
          <p15:clr>
            <a:srgbClr val="F26B43"/>
          </p15:clr>
        </p15:guide>
        <p15:guide id="6" orient="horz" pos="666">
          <p15:clr>
            <a:srgbClr val="F26B43"/>
          </p15:clr>
        </p15:guide>
        <p15:guide id="7" orient="horz" pos="3150">
          <p15:clr>
            <a:srgbClr val="F26B43"/>
          </p15:clr>
        </p15:guide>
        <p15:guide id="9" pos="396">
          <p15:clr>
            <a:srgbClr val="F26B43"/>
          </p15:clr>
        </p15:guide>
        <p15:guide id="10" pos="5364">
          <p15:clr>
            <a:srgbClr val="F26B43"/>
          </p15:clr>
        </p15:guide>
        <p15:guide id="11" orient="horz" pos="20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1.jpeg"/></Relationships>
</file>

<file path=ppt/slides/_rels/slide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3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svg"/><Relationship Id="rId17" Type="http://schemas.openxmlformats.org/officeDocument/2006/relationships/image" Target="../media/image45.png"/><Relationship Id="rId2" Type="http://schemas.openxmlformats.org/officeDocument/2006/relationships/notesSlide" Target="../notesSlides/notesSlide5.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12.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svg"/><Relationship Id="rId19" Type="http://schemas.openxmlformats.org/officeDocument/2006/relationships/image" Target="../media/image47.pn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svg"/><Relationship Id="rId22" Type="http://schemas.openxmlformats.org/officeDocument/2006/relationships/image" Target="../media/image50.sv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70.png"/><Relationship Id="rId3" Type="http://schemas.openxmlformats.org/officeDocument/2006/relationships/image" Target="../media/image59.png"/><Relationship Id="rId7" Type="http://schemas.openxmlformats.org/officeDocument/2006/relationships/image" Target="../media/image63.png"/><Relationship Id="rId12" Type="http://schemas.microsoft.com/office/2014/relationships/chartEx" Target="../charts/chartEx1.xml"/><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png"/><Relationship Id="rId14" Type="http://schemas.openxmlformats.org/officeDocument/2006/relationships/image" Target="../media/image68.png"/></Relationships>
</file>

<file path=ppt/slides/_rels/slide8.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A0AE-036E-F308-33B6-42F55E556A18}"/>
              </a:ext>
            </a:extLst>
          </p:cNvPr>
          <p:cNvSpPr>
            <a:spLocks noGrp="1"/>
          </p:cNvSpPr>
          <p:nvPr>
            <p:ph type="title"/>
          </p:nvPr>
        </p:nvSpPr>
        <p:spPr/>
        <p:txBody>
          <a:bodyPr/>
          <a:lstStyle/>
          <a:p>
            <a:r>
              <a:rPr lang="en-US" dirty="0"/>
              <a:t>SBA Forum- Empyrean Solutions</a:t>
            </a:r>
          </a:p>
        </p:txBody>
      </p:sp>
      <p:sp>
        <p:nvSpPr>
          <p:cNvPr id="3" name="Text Placeholder 2">
            <a:extLst>
              <a:ext uri="{FF2B5EF4-FFF2-40B4-BE49-F238E27FC236}">
                <a16:creationId xmlns:a16="http://schemas.microsoft.com/office/drawing/2014/main" id="{128A45AF-96F6-13BF-8402-623594415204}"/>
              </a:ext>
            </a:extLst>
          </p:cNvPr>
          <p:cNvSpPr>
            <a:spLocks noGrp="1"/>
          </p:cNvSpPr>
          <p:nvPr>
            <p:ph type="body" sz="quarter" idx="13"/>
          </p:nvPr>
        </p:nvSpPr>
        <p:spPr/>
        <p:txBody>
          <a:bodyPr/>
          <a:lstStyle/>
          <a:p>
            <a:r>
              <a:rPr lang="en-US" dirty="0"/>
              <a:t>Jillian Daniels- Sales Executive </a:t>
            </a:r>
          </a:p>
        </p:txBody>
      </p:sp>
    </p:spTree>
    <p:extLst>
      <p:ext uri="{BB962C8B-B14F-4D97-AF65-F5344CB8AC3E}">
        <p14:creationId xmlns:p14="http://schemas.microsoft.com/office/powerpoint/2010/main" val="5735802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Freeform 2">
            <a:extLst>
              <a:ext uri="{FF2B5EF4-FFF2-40B4-BE49-F238E27FC236}">
                <a16:creationId xmlns:a16="http://schemas.microsoft.com/office/drawing/2014/main" id="{6E0A633A-D295-4DAE-8623-CECECBBEF728}"/>
              </a:ext>
            </a:extLst>
          </p:cNvPr>
          <p:cNvSpPr>
            <a:spLocks noChangeArrowheads="1"/>
          </p:cNvSpPr>
          <p:nvPr/>
        </p:nvSpPr>
        <p:spPr bwMode="auto">
          <a:xfrm>
            <a:off x="551679" y="2879697"/>
            <a:ext cx="2037920" cy="3194208"/>
          </a:xfrm>
          <a:prstGeom prst="round2SameRect">
            <a:avLst>
              <a:gd name="adj1" fmla="val 0"/>
              <a:gd name="adj2" fmla="val 50000"/>
            </a:avLst>
          </a:prstGeom>
          <a:solidFill>
            <a:srgbClr val="4AB0CC"/>
          </a:solidFill>
          <a:ln>
            <a:noFill/>
          </a:ln>
          <a:effectLst/>
        </p:spPr>
        <p:txBody>
          <a:bodyPr wrap="none" anchor="ctr"/>
          <a:lstStyle/>
          <a:p>
            <a:endParaRPr lang="en-US">
              <a:latin typeface="Poppins" panose="00000500000000000000" pitchFamily="2" charset="0"/>
            </a:endParaRPr>
          </a:p>
        </p:txBody>
      </p:sp>
      <p:sp>
        <p:nvSpPr>
          <p:cNvPr id="41" name="Freeform 2">
            <a:extLst>
              <a:ext uri="{FF2B5EF4-FFF2-40B4-BE49-F238E27FC236}">
                <a16:creationId xmlns:a16="http://schemas.microsoft.com/office/drawing/2014/main" id="{E70D835E-62C7-4E3A-A7B1-BDE3DA85E79E}"/>
              </a:ext>
            </a:extLst>
          </p:cNvPr>
          <p:cNvSpPr>
            <a:spLocks noChangeArrowheads="1"/>
          </p:cNvSpPr>
          <p:nvPr/>
        </p:nvSpPr>
        <p:spPr bwMode="auto">
          <a:xfrm>
            <a:off x="6163990" y="2880360"/>
            <a:ext cx="2037920" cy="3194208"/>
          </a:xfrm>
          <a:prstGeom prst="round2SameRect">
            <a:avLst>
              <a:gd name="adj1" fmla="val 0"/>
              <a:gd name="adj2" fmla="val 50000"/>
            </a:avLst>
          </a:prstGeom>
          <a:solidFill>
            <a:srgbClr val="3A6695"/>
          </a:solidFill>
          <a:ln>
            <a:noFill/>
          </a:ln>
          <a:effectLst/>
        </p:spPr>
        <p:txBody>
          <a:bodyPr wrap="none" anchor="ctr"/>
          <a:lstStyle/>
          <a:p>
            <a:endParaRPr lang="en-US">
              <a:latin typeface="Poppins" panose="00000500000000000000" pitchFamily="2" charset="0"/>
            </a:endParaRPr>
          </a:p>
        </p:txBody>
      </p:sp>
      <p:sp>
        <p:nvSpPr>
          <p:cNvPr id="8199" name="Freeform 7">
            <a:extLst>
              <a:ext uri="{FF2B5EF4-FFF2-40B4-BE49-F238E27FC236}">
                <a16:creationId xmlns:a16="http://schemas.microsoft.com/office/drawing/2014/main" id="{DC7C8570-47FD-9440-8DA4-B6E1500AF768}"/>
              </a:ext>
            </a:extLst>
          </p:cNvPr>
          <p:cNvSpPr>
            <a:spLocks noChangeArrowheads="1"/>
          </p:cNvSpPr>
          <p:nvPr/>
        </p:nvSpPr>
        <p:spPr bwMode="auto">
          <a:xfrm>
            <a:off x="485762" y="1893697"/>
            <a:ext cx="2169754" cy="2167006"/>
          </a:xfrm>
          <a:custGeom>
            <a:avLst/>
            <a:gdLst>
              <a:gd name="T0" fmla="*/ 3481 w 3482"/>
              <a:gd name="T1" fmla="*/ 1740 h 3481"/>
              <a:gd name="T2" fmla="*/ 3481 w 3482"/>
              <a:gd name="T3" fmla="*/ 1740 h 3481"/>
              <a:gd name="T4" fmla="*/ 1741 w 3482"/>
              <a:gd name="T5" fmla="*/ 3480 h 3481"/>
              <a:gd name="T6" fmla="*/ 1741 w 3482"/>
              <a:gd name="T7" fmla="*/ 3480 h 3481"/>
              <a:gd name="T8" fmla="*/ 0 w 3482"/>
              <a:gd name="T9" fmla="*/ 1740 h 3481"/>
              <a:gd name="T10" fmla="*/ 0 w 3482"/>
              <a:gd name="T11" fmla="*/ 1740 h 3481"/>
              <a:gd name="T12" fmla="*/ 1741 w 3482"/>
              <a:gd name="T13" fmla="*/ 0 h 3481"/>
              <a:gd name="T14" fmla="*/ 1741 w 3482"/>
              <a:gd name="T15" fmla="*/ 0 h 3481"/>
              <a:gd name="T16" fmla="*/ 3481 w 3482"/>
              <a:gd name="T17" fmla="*/ 1740 h 3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2" h="3481">
                <a:moveTo>
                  <a:pt x="3481" y="1740"/>
                </a:moveTo>
                <a:lnTo>
                  <a:pt x="3481" y="1740"/>
                </a:lnTo>
                <a:cubicBezTo>
                  <a:pt x="3481" y="2701"/>
                  <a:pt x="2702" y="3480"/>
                  <a:pt x="1741" y="3480"/>
                </a:cubicBezTo>
                <a:lnTo>
                  <a:pt x="1741" y="3480"/>
                </a:lnTo>
                <a:cubicBezTo>
                  <a:pt x="780" y="3480"/>
                  <a:pt x="0" y="2701"/>
                  <a:pt x="0" y="1740"/>
                </a:cubicBezTo>
                <a:lnTo>
                  <a:pt x="0" y="1740"/>
                </a:lnTo>
                <a:cubicBezTo>
                  <a:pt x="0" y="779"/>
                  <a:pt x="780" y="0"/>
                  <a:pt x="1741" y="0"/>
                </a:cubicBezTo>
                <a:lnTo>
                  <a:pt x="1741" y="0"/>
                </a:lnTo>
                <a:cubicBezTo>
                  <a:pt x="2702" y="0"/>
                  <a:pt x="3481" y="779"/>
                  <a:pt x="3481" y="1740"/>
                </a:cubicBezTo>
              </a:path>
            </a:pathLst>
          </a:custGeom>
          <a:solidFill>
            <a:schemeClr val="bg2"/>
          </a:solidFill>
          <a:ln>
            <a:noFill/>
          </a:ln>
          <a:effectLst/>
        </p:spPr>
        <p:txBody>
          <a:bodyPr wrap="none" anchor="ctr"/>
          <a:lstStyle/>
          <a:p>
            <a:endParaRPr lang="en-US">
              <a:latin typeface="Poppins" panose="00000500000000000000" pitchFamily="2" charset="0"/>
            </a:endParaRPr>
          </a:p>
        </p:txBody>
      </p:sp>
      <p:sp>
        <p:nvSpPr>
          <p:cNvPr id="8200" name="Freeform 8">
            <a:extLst>
              <a:ext uri="{FF2B5EF4-FFF2-40B4-BE49-F238E27FC236}">
                <a16:creationId xmlns:a16="http://schemas.microsoft.com/office/drawing/2014/main" id="{A8A77A07-8834-D041-BE0F-A4C7D6EC4391}"/>
              </a:ext>
            </a:extLst>
          </p:cNvPr>
          <p:cNvSpPr>
            <a:spLocks noChangeArrowheads="1"/>
          </p:cNvSpPr>
          <p:nvPr/>
        </p:nvSpPr>
        <p:spPr bwMode="auto">
          <a:xfrm>
            <a:off x="551679" y="1959613"/>
            <a:ext cx="2037920" cy="2037920"/>
          </a:xfrm>
          <a:custGeom>
            <a:avLst/>
            <a:gdLst>
              <a:gd name="T0" fmla="*/ 3271 w 3272"/>
              <a:gd name="T1" fmla="*/ 1635 h 3271"/>
              <a:gd name="T2" fmla="*/ 3271 w 3272"/>
              <a:gd name="T3" fmla="*/ 1635 h 3271"/>
              <a:gd name="T4" fmla="*/ 1635 w 3272"/>
              <a:gd name="T5" fmla="*/ 3270 h 3271"/>
              <a:gd name="T6" fmla="*/ 1635 w 3272"/>
              <a:gd name="T7" fmla="*/ 3270 h 3271"/>
              <a:gd name="T8" fmla="*/ 0 w 3272"/>
              <a:gd name="T9" fmla="*/ 1635 h 3271"/>
              <a:gd name="T10" fmla="*/ 0 w 3272"/>
              <a:gd name="T11" fmla="*/ 1635 h 3271"/>
              <a:gd name="T12" fmla="*/ 1635 w 3272"/>
              <a:gd name="T13" fmla="*/ 0 h 3271"/>
              <a:gd name="T14" fmla="*/ 1635 w 3272"/>
              <a:gd name="T15" fmla="*/ 0 h 3271"/>
              <a:gd name="T16" fmla="*/ 3271 w 3272"/>
              <a:gd name="T17" fmla="*/ 1635 h 3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2" h="3271">
                <a:moveTo>
                  <a:pt x="3271" y="1635"/>
                </a:moveTo>
                <a:lnTo>
                  <a:pt x="3271" y="1635"/>
                </a:lnTo>
                <a:cubicBezTo>
                  <a:pt x="3271" y="2538"/>
                  <a:pt x="2538" y="3270"/>
                  <a:pt x="1635" y="3270"/>
                </a:cubicBezTo>
                <a:lnTo>
                  <a:pt x="1635" y="3270"/>
                </a:lnTo>
                <a:cubicBezTo>
                  <a:pt x="732" y="3270"/>
                  <a:pt x="0" y="2538"/>
                  <a:pt x="0" y="1635"/>
                </a:cubicBezTo>
                <a:lnTo>
                  <a:pt x="0" y="1635"/>
                </a:lnTo>
                <a:cubicBezTo>
                  <a:pt x="0" y="732"/>
                  <a:pt x="732" y="0"/>
                  <a:pt x="1635" y="0"/>
                </a:cubicBezTo>
                <a:lnTo>
                  <a:pt x="1635" y="0"/>
                </a:lnTo>
                <a:cubicBezTo>
                  <a:pt x="2538" y="0"/>
                  <a:pt x="3271" y="732"/>
                  <a:pt x="3271" y="1635"/>
                </a:cubicBezTo>
              </a:path>
            </a:pathLst>
          </a:custGeom>
          <a:solidFill>
            <a:schemeClr val="bg2">
              <a:lumMod val="95000"/>
            </a:schemeClr>
          </a:solidFill>
          <a:ln>
            <a:noFill/>
          </a:ln>
          <a:effectLst/>
        </p:spPr>
        <p:txBody>
          <a:bodyPr wrap="none" anchor="ctr"/>
          <a:lstStyle/>
          <a:p>
            <a:endParaRPr lang="en-US">
              <a:latin typeface="Poppins" panose="00000500000000000000" pitchFamily="2" charset="0"/>
            </a:endParaRPr>
          </a:p>
        </p:txBody>
      </p:sp>
      <p:sp>
        <p:nvSpPr>
          <p:cNvPr id="8203" name="Freeform 11">
            <a:extLst>
              <a:ext uri="{FF2B5EF4-FFF2-40B4-BE49-F238E27FC236}">
                <a16:creationId xmlns:a16="http://schemas.microsoft.com/office/drawing/2014/main" id="{F9DA6F03-BAB9-2C40-9984-F7D4DDBC04DF}"/>
              </a:ext>
            </a:extLst>
          </p:cNvPr>
          <p:cNvSpPr>
            <a:spLocks noChangeArrowheads="1"/>
          </p:cNvSpPr>
          <p:nvPr/>
        </p:nvSpPr>
        <p:spPr bwMode="auto">
          <a:xfrm>
            <a:off x="6098074" y="1894360"/>
            <a:ext cx="2169754" cy="2167006"/>
          </a:xfrm>
          <a:custGeom>
            <a:avLst/>
            <a:gdLst>
              <a:gd name="T0" fmla="*/ 3481 w 3482"/>
              <a:gd name="T1" fmla="*/ 1740 h 3481"/>
              <a:gd name="T2" fmla="*/ 3481 w 3482"/>
              <a:gd name="T3" fmla="*/ 1740 h 3481"/>
              <a:gd name="T4" fmla="*/ 1741 w 3482"/>
              <a:gd name="T5" fmla="*/ 3480 h 3481"/>
              <a:gd name="T6" fmla="*/ 1741 w 3482"/>
              <a:gd name="T7" fmla="*/ 3480 h 3481"/>
              <a:gd name="T8" fmla="*/ 0 w 3482"/>
              <a:gd name="T9" fmla="*/ 1740 h 3481"/>
              <a:gd name="T10" fmla="*/ 0 w 3482"/>
              <a:gd name="T11" fmla="*/ 1740 h 3481"/>
              <a:gd name="T12" fmla="*/ 1741 w 3482"/>
              <a:gd name="T13" fmla="*/ 0 h 3481"/>
              <a:gd name="T14" fmla="*/ 1741 w 3482"/>
              <a:gd name="T15" fmla="*/ 0 h 3481"/>
              <a:gd name="T16" fmla="*/ 3481 w 3482"/>
              <a:gd name="T17" fmla="*/ 1740 h 3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82" h="3481">
                <a:moveTo>
                  <a:pt x="3481" y="1740"/>
                </a:moveTo>
                <a:lnTo>
                  <a:pt x="3481" y="1740"/>
                </a:lnTo>
                <a:cubicBezTo>
                  <a:pt x="3481" y="2701"/>
                  <a:pt x="2702" y="3480"/>
                  <a:pt x="1741" y="3480"/>
                </a:cubicBezTo>
                <a:lnTo>
                  <a:pt x="1741" y="3480"/>
                </a:lnTo>
                <a:cubicBezTo>
                  <a:pt x="780" y="3480"/>
                  <a:pt x="0" y="2701"/>
                  <a:pt x="0" y="1740"/>
                </a:cubicBezTo>
                <a:lnTo>
                  <a:pt x="0" y="1740"/>
                </a:lnTo>
                <a:cubicBezTo>
                  <a:pt x="0" y="779"/>
                  <a:pt x="780" y="0"/>
                  <a:pt x="1741" y="0"/>
                </a:cubicBezTo>
                <a:lnTo>
                  <a:pt x="1741" y="0"/>
                </a:lnTo>
                <a:cubicBezTo>
                  <a:pt x="2702" y="0"/>
                  <a:pt x="3481" y="779"/>
                  <a:pt x="3481" y="1740"/>
                </a:cubicBezTo>
              </a:path>
            </a:pathLst>
          </a:custGeom>
          <a:solidFill>
            <a:schemeClr val="bg2"/>
          </a:solidFill>
          <a:ln>
            <a:noFill/>
          </a:ln>
          <a:effectLst/>
        </p:spPr>
        <p:txBody>
          <a:bodyPr wrap="none" anchor="ctr"/>
          <a:lstStyle/>
          <a:p>
            <a:endParaRPr lang="en-US">
              <a:latin typeface="Poppins" panose="00000500000000000000" pitchFamily="2" charset="0"/>
            </a:endParaRPr>
          </a:p>
        </p:txBody>
      </p:sp>
      <p:sp>
        <p:nvSpPr>
          <p:cNvPr id="8204" name="Freeform 12">
            <a:extLst>
              <a:ext uri="{FF2B5EF4-FFF2-40B4-BE49-F238E27FC236}">
                <a16:creationId xmlns:a16="http://schemas.microsoft.com/office/drawing/2014/main" id="{B3CE5864-BF5F-F448-ACB2-93E50E74791F}"/>
              </a:ext>
            </a:extLst>
          </p:cNvPr>
          <p:cNvSpPr>
            <a:spLocks noChangeArrowheads="1"/>
          </p:cNvSpPr>
          <p:nvPr/>
        </p:nvSpPr>
        <p:spPr bwMode="auto">
          <a:xfrm>
            <a:off x="6163991" y="1960276"/>
            <a:ext cx="2037920" cy="2037920"/>
          </a:xfrm>
          <a:custGeom>
            <a:avLst/>
            <a:gdLst>
              <a:gd name="T0" fmla="*/ 3271 w 3272"/>
              <a:gd name="T1" fmla="*/ 1635 h 3271"/>
              <a:gd name="T2" fmla="*/ 3271 w 3272"/>
              <a:gd name="T3" fmla="*/ 1635 h 3271"/>
              <a:gd name="T4" fmla="*/ 1636 w 3272"/>
              <a:gd name="T5" fmla="*/ 3270 h 3271"/>
              <a:gd name="T6" fmla="*/ 1636 w 3272"/>
              <a:gd name="T7" fmla="*/ 3270 h 3271"/>
              <a:gd name="T8" fmla="*/ 0 w 3272"/>
              <a:gd name="T9" fmla="*/ 1635 h 3271"/>
              <a:gd name="T10" fmla="*/ 0 w 3272"/>
              <a:gd name="T11" fmla="*/ 1635 h 3271"/>
              <a:gd name="T12" fmla="*/ 1636 w 3272"/>
              <a:gd name="T13" fmla="*/ 0 h 3271"/>
              <a:gd name="T14" fmla="*/ 1636 w 3272"/>
              <a:gd name="T15" fmla="*/ 0 h 3271"/>
              <a:gd name="T16" fmla="*/ 3271 w 3272"/>
              <a:gd name="T17" fmla="*/ 1635 h 3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72" h="3271">
                <a:moveTo>
                  <a:pt x="3271" y="1635"/>
                </a:moveTo>
                <a:lnTo>
                  <a:pt x="3271" y="1635"/>
                </a:lnTo>
                <a:cubicBezTo>
                  <a:pt x="3271" y="2538"/>
                  <a:pt x="2539" y="3270"/>
                  <a:pt x="1636" y="3270"/>
                </a:cubicBezTo>
                <a:lnTo>
                  <a:pt x="1636" y="3270"/>
                </a:lnTo>
                <a:cubicBezTo>
                  <a:pt x="733" y="3270"/>
                  <a:pt x="0" y="2538"/>
                  <a:pt x="0" y="1635"/>
                </a:cubicBezTo>
                <a:lnTo>
                  <a:pt x="0" y="1635"/>
                </a:lnTo>
                <a:cubicBezTo>
                  <a:pt x="0" y="732"/>
                  <a:pt x="733" y="0"/>
                  <a:pt x="1636" y="0"/>
                </a:cubicBezTo>
                <a:lnTo>
                  <a:pt x="1636" y="0"/>
                </a:lnTo>
                <a:cubicBezTo>
                  <a:pt x="2539" y="0"/>
                  <a:pt x="3271" y="732"/>
                  <a:pt x="3271" y="1635"/>
                </a:cubicBezTo>
              </a:path>
            </a:pathLst>
          </a:custGeom>
          <a:solidFill>
            <a:schemeClr val="bg2">
              <a:lumMod val="95000"/>
            </a:schemeClr>
          </a:solidFill>
          <a:ln>
            <a:noFill/>
          </a:ln>
          <a:effectLst/>
        </p:spPr>
        <p:txBody>
          <a:bodyPr wrap="none" anchor="ctr"/>
          <a:lstStyle/>
          <a:p>
            <a:endParaRPr lang="en-US">
              <a:latin typeface="Poppins" panose="00000500000000000000" pitchFamily="2" charset="0"/>
            </a:endParaRPr>
          </a:p>
        </p:txBody>
      </p:sp>
      <p:sp>
        <p:nvSpPr>
          <p:cNvPr id="37" name="TextBox 36">
            <a:extLst>
              <a:ext uri="{FF2B5EF4-FFF2-40B4-BE49-F238E27FC236}">
                <a16:creationId xmlns:a16="http://schemas.microsoft.com/office/drawing/2014/main" id="{509EB251-EE37-4C80-A787-1BDC77638A3A}"/>
              </a:ext>
            </a:extLst>
          </p:cNvPr>
          <p:cNvSpPr txBox="1"/>
          <p:nvPr/>
        </p:nvSpPr>
        <p:spPr>
          <a:xfrm>
            <a:off x="762000" y="318944"/>
            <a:ext cx="10668000" cy="661720"/>
          </a:xfrm>
          <a:prstGeom prst="rect">
            <a:avLst/>
          </a:prstGeom>
          <a:noFill/>
        </p:spPr>
        <p:txBody>
          <a:bodyPr wrap="square" rtlCol="0" anchor="b">
            <a:spAutoFit/>
          </a:bodyPr>
          <a:lstStyle/>
          <a:p>
            <a:pPr algn="ctr"/>
            <a:r>
              <a:rPr lang="en-US" sz="3700" b="1" spc="-145">
                <a:solidFill>
                  <a:schemeClr val="tx2"/>
                </a:solidFill>
                <a:latin typeface="Poppins" pitchFamily="2" charset="77"/>
                <a:cs typeface="Poppins" pitchFamily="2" charset="77"/>
              </a:rPr>
              <a:t>Introductions</a:t>
            </a:r>
          </a:p>
        </p:txBody>
      </p:sp>
      <p:sp>
        <p:nvSpPr>
          <p:cNvPr id="47" name="TextBox 46">
            <a:extLst>
              <a:ext uri="{FF2B5EF4-FFF2-40B4-BE49-F238E27FC236}">
                <a16:creationId xmlns:a16="http://schemas.microsoft.com/office/drawing/2014/main" id="{8C864AD9-6E73-4C75-BDAF-DD85A3447D07}"/>
              </a:ext>
            </a:extLst>
          </p:cNvPr>
          <p:cNvSpPr txBox="1"/>
          <p:nvPr/>
        </p:nvSpPr>
        <p:spPr>
          <a:xfrm>
            <a:off x="854614" y="4163806"/>
            <a:ext cx="1537338" cy="646331"/>
          </a:xfrm>
          <a:prstGeom prst="rect">
            <a:avLst/>
          </a:prstGeom>
          <a:noFill/>
        </p:spPr>
        <p:txBody>
          <a:bodyPr wrap="square" rtlCol="0" anchor="b">
            <a:spAutoFit/>
          </a:bodyPr>
          <a:lstStyle/>
          <a:p>
            <a:r>
              <a:rPr lang="en-US" b="1" spc="-15" dirty="0">
                <a:solidFill>
                  <a:schemeClr val="bg1"/>
                </a:solidFill>
                <a:latin typeface="Poppins" pitchFamily="2" charset="77"/>
                <a:cs typeface="Poppins" pitchFamily="2" charset="77"/>
              </a:rPr>
              <a:t>Jillian Daniels</a:t>
            </a:r>
          </a:p>
        </p:txBody>
      </p:sp>
      <p:sp>
        <p:nvSpPr>
          <p:cNvPr id="48" name="TextBox 47">
            <a:extLst>
              <a:ext uri="{FF2B5EF4-FFF2-40B4-BE49-F238E27FC236}">
                <a16:creationId xmlns:a16="http://schemas.microsoft.com/office/drawing/2014/main" id="{8BFFC30A-3449-4EDE-A1CC-92735B1657E4}"/>
              </a:ext>
            </a:extLst>
          </p:cNvPr>
          <p:cNvSpPr txBox="1"/>
          <p:nvPr/>
        </p:nvSpPr>
        <p:spPr>
          <a:xfrm>
            <a:off x="854614" y="4766567"/>
            <a:ext cx="1537339" cy="770211"/>
          </a:xfrm>
          <a:prstGeom prst="rect">
            <a:avLst/>
          </a:prstGeom>
          <a:noFill/>
        </p:spPr>
        <p:txBody>
          <a:bodyPr wrap="square" rtlCol="0">
            <a:spAutoFit/>
          </a:bodyPr>
          <a:lstStyle/>
          <a:p>
            <a:pPr>
              <a:lnSpc>
                <a:spcPts val="1800"/>
              </a:lnSpc>
            </a:pPr>
            <a:r>
              <a:rPr lang="es-SV" sz="1200" spc="-10" dirty="0">
                <a:solidFill>
                  <a:schemeClr val="bg1"/>
                </a:solidFill>
                <a:latin typeface="Poppins" pitchFamily="2" charset="77"/>
                <a:cs typeface="Poppins" pitchFamily="2" charset="77"/>
              </a:rPr>
              <a:t>Sales Executive,</a:t>
            </a:r>
          </a:p>
          <a:p>
            <a:pPr>
              <a:lnSpc>
                <a:spcPts val="1800"/>
              </a:lnSpc>
            </a:pPr>
            <a:r>
              <a:rPr lang="es-SV" sz="1200" spc="-10" dirty="0" err="1">
                <a:solidFill>
                  <a:schemeClr val="bg1"/>
                </a:solidFill>
                <a:latin typeface="Poppins" pitchFamily="2" charset="77"/>
                <a:cs typeface="Poppins" pitchFamily="2" charset="77"/>
              </a:rPr>
              <a:t>Community</a:t>
            </a:r>
            <a:r>
              <a:rPr lang="es-SV" sz="1200" spc="-10" dirty="0">
                <a:solidFill>
                  <a:schemeClr val="bg1"/>
                </a:solidFill>
                <a:latin typeface="Poppins" pitchFamily="2" charset="77"/>
                <a:cs typeface="Poppins" pitchFamily="2" charset="77"/>
              </a:rPr>
              <a:t> </a:t>
            </a:r>
            <a:r>
              <a:rPr lang="es-SV" sz="1200" spc="-10" dirty="0" err="1">
                <a:solidFill>
                  <a:schemeClr val="bg1"/>
                </a:solidFill>
                <a:latin typeface="Poppins" pitchFamily="2" charset="77"/>
                <a:cs typeface="Poppins" pitchFamily="2" charset="77"/>
              </a:rPr>
              <a:t>Banking</a:t>
            </a:r>
            <a:r>
              <a:rPr lang="en-US" sz="1200" spc="-10" dirty="0">
                <a:solidFill>
                  <a:schemeClr val="bg1"/>
                </a:solidFill>
                <a:latin typeface="Poppins" pitchFamily="2" charset="77"/>
                <a:cs typeface="Poppins" pitchFamily="2" charset="77"/>
              </a:rPr>
              <a:t> Market</a:t>
            </a:r>
            <a:endParaRPr lang="es-SV" sz="1200" spc="-10" dirty="0">
              <a:solidFill>
                <a:schemeClr val="bg1"/>
              </a:solidFill>
              <a:latin typeface="Poppins" pitchFamily="2" charset="77"/>
              <a:cs typeface="Poppins" pitchFamily="2" charset="77"/>
            </a:endParaRPr>
          </a:p>
        </p:txBody>
      </p:sp>
      <p:sp>
        <p:nvSpPr>
          <p:cNvPr id="51" name="TextBox 50">
            <a:extLst>
              <a:ext uri="{FF2B5EF4-FFF2-40B4-BE49-F238E27FC236}">
                <a16:creationId xmlns:a16="http://schemas.microsoft.com/office/drawing/2014/main" id="{709720B5-D2D3-4E3E-8FFA-DA85AE14D8F9}"/>
              </a:ext>
            </a:extLst>
          </p:cNvPr>
          <p:cNvSpPr txBox="1"/>
          <p:nvPr/>
        </p:nvSpPr>
        <p:spPr>
          <a:xfrm>
            <a:off x="6465377" y="4277483"/>
            <a:ext cx="1537338" cy="615553"/>
          </a:xfrm>
          <a:prstGeom prst="rect">
            <a:avLst/>
          </a:prstGeom>
          <a:noFill/>
        </p:spPr>
        <p:txBody>
          <a:bodyPr wrap="square" rtlCol="0" anchor="b">
            <a:spAutoFit/>
          </a:bodyPr>
          <a:lstStyle/>
          <a:p>
            <a:r>
              <a:rPr lang="en-US" sz="1700" b="1" spc="-15" dirty="0">
                <a:solidFill>
                  <a:schemeClr val="bg1"/>
                </a:solidFill>
                <a:latin typeface="Poppins" pitchFamily="2" charset="77"/>
                <a:cs typeface="Poppins" pitchFamily="2" charset="77"/>
              </a:rPr>
              <a:t>Andrea Chilczuk</a:t>
            </a:r>
          </a:p>
        </p:txBody>
      </p:sp>
      <p:sp>
        <p:nvSpPr>
          <p:cNvPr id="52" name="TextBox 51">
            <a:extLst>
              <a:ext uri="{FF2B5EF4-FFF2-40B4-BE49-F238E27FC236}">
                <a16:creationId xmlns:a16="http://schemas.microsoft.com/office/drawing/2014/main" id="{07DF4DAF-E75E-4A4F-A4F5-D9E4A695D34D}"/>
              </a:ext>
            </a:extLst>
          </p:cNvPr>
          <p:cNvSpPr txBox="1"/>
          <p:nvPr/>
        </p:nvSpPr>
        <p:spPr>
          <a:xfrm>
            <a:off x="6465377" y="4849466"/>
            <a:ext cx="1537339" cy="308546"/>
          </a:xfrm>
          <a:prstGeom prst="rect">
            <a:avLst/>
          </a:prstGeom>
          <a:noFill/>
        </p:spPr>
        <p:txBody>
          <a:bodyPr wrap="square" rtlCol="0">
            <a:spAutoFit/>
          </a:bodyPr>
          <a:lstStyle/>
          <a:p>
            <a:pPr>
              <a:lnSpc>
                <a:spcPts val="1800"/>
              </a:lnSpc>
            </a:pPr>
            <a:r>
              <a:rPr lang="es-SV" sz="1200" spc="-10" dirty="0" err="1">
                <a:solidFill>
                  <a:schemeClr val="bg1"/>
                </a:solidFill>
                <a:latin typeface="Poppins" pitchFamily="2" charset="77"/>
                <a:cs typeface="Poppins" pitchFamily="2" charset="77"/>
              </a:rPr>
              <a:t>Event</a:t>
            </a:r>
            <a:r>
              <a:rPr lang="es-SV" sz="1200" spc="-10" dirty="0">
                <a:solidFill>
                  <a:schemeClr val="bg1"/>
                </a:solidFill>
                <a:latin typeface="Poppins" pitchFamily="2" charset="77"/>
                <a:cs typeface="Poppins" pitchFamily="2" charset="77"/>
              </a:rPr>
              <a:t> </a:t>
            </a:r>
            <a:r>
              <a:rPr lang="es-SV" sz="1200" spc="-10" dirty="0" err="1">
                <a:solidFill>
                  <a:schemeClr val="bg1"/>
                </a:solidFill>
                <a:latin typeface="Poppins" pitchFamily="2" charset="77"/>
                <a:cs typeface="Poppins" pitchFamily="2" charset="77"/>
              </a:rPr>
              <a:t>Coordinator</a:t>
            </a:r>
            <a:r>
              <a:rPr lang="es-SV" sz="1200" spc="-10" dirty="0">
                <a:solidFill>
                  <a:schemeClr val="bg1"/>
                </a:solidFill>
                <a:latin typeface="Poppins" pitchFamily="2" charset="77"/>
                <a:cs typeface="Poppins" pitchFamily="2" charset="77"/>
              </a:rPr>
              <a:t> </a:t>
            </a:r>
            <a:endParaRPr lang="en-US" sz="1200" spc="-10" dirty="0">
              <a:solidFill>
                <a:schemeClr val="bg1"/>
              </a:solidFill>
              <a:latin typeface="Poppins" pitchFamily="2" charset="77"/>
              <a:cs typeface="Poppins" pitchFamily="2" charset="77"/>
            </a:endParaRPr>
          </a:p>
        </p:txBody>
      </p:sp>
      <p:sp>
        <p:nvSpPr>
          <p:cNvPr id="10" name="TextBox 9">
            <a:extLst>
              <a:ext uri="{FF2B5EF4-FFF2-40B4-BE49-F238E27FC236}">
                <a16:creationId xmlns:a16="http://schemas.microsoft.com/office/drawing/2014/main" id="{E6D8B3DA-E3A6-6A6C-0782-15061072FD18}"/>
              </a:ext>
            </a:extLst>
          </p:cNvPr>
          <p:cNvSpPr txBox="1"/>
          <p:nvPr/>
        </p:nvSpPr>
        <p:spPr>
          <a:xfrm>
            <a:off x="2889619" y="2739954"/>
            <a:ext cx="2626328" cy="1924373"/>
          </a:xfrm>
          <a:prstGeom prst="rect">
            <a:avLst/>
          </a:prstGeom>
          <a:noFill/>
        </p:spPr>
        <p:txBody>
          <a:bodyPr wrap="square" rtlCol="0">
            <a:spAutoFit/>
          </a:bodyPr>
          <a:lstStyle/>
          <a:p>
            <a:pPr>
              <a:lnSpc>
                <a:spcPts val="1800"/>
              </a:lnSpc>
            </a:pPr>
            <a:r>
              <a:rPr lang="en-US" sz="1200" spc="-10" dirty="0">
                <a:latin typeface="Poppins" pitchFamily="2" charset="77"/>
                <a:cs typeface="Poppins" pitchFamily="2" charset="77"/>
              </a:rPr>
              <a:t>I am a part of the Community Bank Sales team where I’m dedicated to serving banks and credit unions with assets up to $1 billion. Prior to Empyrean Solutions, I worked for a competitor but started my career in public accounting. </a:t>
            </a:r>
            <a:endParaRPr lang="es-SV" sz="1200" spc="-10" dirty="0">
              <a:latin typeface="Poppins" pitchFamily="2" charset="77"/>
              <a:cs typeface="Poppins" pitchFamily="2" charset="77"/>
            </a:endParaRPr>
          </a:p>
        </p:txBody>
      </p:sp>
      <p:sp>
        <p:nvSpPr>
          <p:cNvPr id="13" name="TextBox 12">
            <a:extLst>
              <a:ext uri="{FF2B5EF4-FFF2-40B4-BE49-F238E27FC236}">
                <a16:creationId xmlns:a16="http://schemas.microsoft.com/office/drawing/2014/main" id="{430C8EC9-379F-F602-CFDA-B7AC856249EB}"/>
              </a:ext>
            </a:extLst>
          </p:cNvPr>
          <p:cNvSpPr txBox="1"/>
          <p:nvPr/>
        </p:nvSpPr>
        <p:spPr>
          <a:xfrm>
            <a:off x="8503297" y="2509121"/>
            <a:ext cx="3027287" cy="1231876"/>
          </a:xfrm>
          <a:prstGeom prst="rect">
            <a:avLst/>
          </a:prstGeom>
          <a:noFill/>
        </p:spPr>
        <p:txBody>
          <a:bodyPr wrap="square" rtlCol="0">
            <a:spAutoFit/>
          </a:bodyPr>
          <a:lstStyle>
            <a:defPPr>
              <a:defRPr lang="en-US"/>
            </a:defPPr>
            <a:lvl1pPr>
              <a:lnSpc>
                <a:spcPts val="1800"/>
              </a:lnSpc>
              <a:defRPr sz="1200" spc="-10">
                <a:latin typeface="Poppins" pitchFamily="2" charset="77"/>
                <a:cs typeface="Poppins" pitchFamily="2" charset="77"/>
              </a:defRPr>
            </a:lvl1pPr>
          </a:lstStyle>
          <a:p>
            <a:r>
              <a:rPr lang="en-US" dirty="0"/>
              <a:t>I lead our event coordination efforts at Empyrean, supporting the sales and marketing team with conferences, sponsorships and other related events. </a:t>
            </a:r>
          </a:p>
        </p:txBody>
      </p:sp>
      <p:pic>
        <p:nvPicPr>
          <p:cNvPr id="5" name="Picture Placeholder 4" descr="A person smiling in front of snow covered rocks&#10;&#10;AI-generated content may be incorrect.">
            <a:extLst>
              <a:ext uri="{FF2B5EF4-FFF2-40B4-BE49-F238E27FC236}">
                <a16:creationId xmlns:a16="http://schemas.microsoft.com/office/drawing/2014/main" id="{1B69D06A-E4B0-838E-B5BA-EEF50C221DA8}"/>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374" t="37605" r="28000" b="39793"/>
          <a:stretch>
            <a:fillRect/>
          </a:stretch>
        </p:blipFill>
        <p:spPr>
          <a:xfrm>
            <a:off x="569896" y="1957644"/>
            <a:ext cx="2019704" cy="2039112"/>
          </a:xfrm>
        </p:spPr>
      </p:pic>
      <p:pic>
        <p:nvPicPr>
          <p:cNvPr id="9" name="Picture Placeholder 8" descr="A person smiling for a selfie&#10;&#10;AI-generated content may be incorrect.">
            <a:extLst>
              <a:ext uri="{FF2B5EF4-FFF2-40B4-BE49-F238E27FC236}">
                <a16:creationId xmlns:a16="http://schemas.microsoft.com/office/drawing/2014/main" id="{06B52DBE-3623-7D7D-27EC-836C0B149DA1}"/>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39" r="39"/>
          <a:stretch>
            <a:fillRect/>
          </a:stretch>
        </p:blipFill>
        <p:spPr>
          <a:xfrm>
            <a:off x="6163989" y="1959459"/>
            <a:ext cx="2037828" cy="2037297"/>
          </a:xfr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732CA498-5AC2-AD3F-BF2C-BFEA6FD68063}"/>
              </a:ext>
            </a:extLst>
          </p:cNvPr>
          <p:cNvPicPr>
            <a:picLocks noChangeAspect="1"/>
          </p:cNvPicPr>
          <p:nvPr/>
        </p:nvPicPr>
        <p:blipFill>
          <a:blip r:embed="rId3"/>
          <a:stretch>
            <a:fillRect/>
          </a:stretch>
        </p:blipFill>
        <p:spPr>
          <a:xfrm>
            <a:off x="2332706" y="1877130"/>
            <a:ext cx="2420174" cy="2099480"/>
          </a:xfrm>
          <a:prstGeom prst="rect">
            <a:avLst/>
          </a:prstGeom>
          <a:effectLst/>
        </p:spPr>
      </p:pic>
      <p:pic>
        <p:nvPicPr>
          <p:cNvPr id="4" name="Graphic 3">
            <a:extLst>
              <a:ext uri="{FF2B5EF4-FFF2-40B4-BE49-F238E27FC236}">
                <a16:creationId xmlns:a16="http://schemas.microsoft.com/office/drawing/2014/main" id="{E8BB27FA-842B-8DC7-60DF-543E0FA18E5C}"/>
              </a:ext>
            </a:extLst>
          </p:cNvPr>
          <p:cNvPicPr preferRelativeResize="0">
            <a:picLocks/>
          </p:cNvPicPr>
          <p:nvPr/>
        </p:nvPicPr>
        <p:blipFill>
          <a:blip r:embed="rId4">
            <a:extLst>
              <a:ext uri="{96DAC541-7B7A-43D3-8B79-37D633B846F1}">
                <asvg:svgBlip xmlns:asvg="http://schemas.microsoft.com/office/drawing/2016/SVG/main" r:embed="rId5"/>
              </a:ext>
            </a:extLst>
          </a:blip>
          <a:stretch>
            <a:fillRect/>
          </a:stretch>
        </p:blipFill>
        <p:spPr>
          <a:xfrm rot="5400000">
            <a:off x="-2312630" y="2278537"/>
            <a:ext cx="6863813" cy="2295113"/>
          </a:xfrm>
          <a:prstGeom prst="rect">
            <a:avLst/>
          </a:prstGeom>
        </p:spPr>
      </p:pic>
      <p:sp>
        <p:nvSpPr>
          <p:cNvPr id="7" name="Rectangle 6">
            <a:extLst>
              <a:ext uri="{FF2B5EF4-FFF2-40B4-BE49-F238E27FC236}">
                <a16:creationId xmlns:a16="http://schemas.microsoft.com/office/drawing/2014/main" id="{272BFCFC-05BC-CF66-096D-648CFEB5EE52}"/>
              </a:ext>
            </a:extLst>
          </p:cNvPr>
          <p:cNvSpPr/>
          <p:nvPr/>
        </p:nvSpPr>
        <p:spPr>
          <a:xfrm>
            <a:off x="67717" y="3014432"/>
            <a:ext cx="2103120" cy="640079"/>
          </a:xfrm>
          <a:prstGeom prst="rect">
            <a:avLst/>
          </a:prstGeom>
          <a:noFill/>
          <a:ln>
            <a:noFill/>
          </a:ln>
          <a:effectLst>
            <a:outerShdw blurRad="431800" dist="38100" dir="16200000" sx="96000" sy="96000" rotWithShape="0">
              <a:prstClr val="black">
                <a:alpha val="22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1700" b="1" i="0" u="none" strike="noStrike" kern="1200" cap="none" spc="20" normalizeH="0" baseline="0" noProof="0">
                <a:ln>
                  <a:noFill/>
                </a:ln>
                <a:solidFill>
                  <a:prstClr val="white"/>
                </a:solidFill>
                <a:effectLst/>
                <a:uLnTx/>
                <a:uFillTx/>
                <a:latin typeface="Calibri" panose="020F0502020204030204"/>
                <a:ea typeface="+mn-ea"/>
                <a:cs typeface="+mn-cs"/>
              </a:rPr>
              <a:t>Market Leader in Financial Risk &amp; Performance Management Solutions for the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GB" altLang="en-US" sz="1700" b="1" i="0" u="none" strike="noStrike" kern="1200" cap="none" spc="20" normalizeH="0" baseline="0" noProof="0">
                <a:ln>
                  <a:noFill/>
                </a:ln>
                <a:solidFill>
                  <a:prstClr val="white"/>
                </a:solidFill>
                <a:effectLst/>
                <a:uLnTx/>
                <a:uFillTx/>
                <a:latin typeface="Calibri" panose="020F0502020204030204"/>
                <a:ea typeface="+mn-ea"/>
                <a:cs typeface="+mn-cs"/>
              </a:rPr>
              <a:t>Banking Industry</a:t>
            </a:r>
          </a:p>
        </p:txBody>
      </p:sp>
      <p:sp>
        <p:nvSpPr>
          <p:cNvPr id="9" name="Rectangle 8">
            <a:extLst>
              <a:ext uri="{FF2B5EF4-FFF2-40B4-BE49-F238E27FC236}">
                <a16:creationId xmlns:a16="http://schemas.microsoft.com/office/drawing/2014/main" id="{8EAAE509-CAF7-A397-9039-8EFC28A73209}"/>
              </a:ext>
            </a:extLst>
          </p:cNvPr>
          <p:cNvSpPr/>
          <p:nvPr/>
        </p:nvSpPr>
        <p:spPr>
          <a:xfrm>
            <a:off x="2352256" y="177972"/>
            <a:ext cx="9687208" cy="6496205"/>
          </a:xfrm>
          <a:prstGeom prst="rect">
            <a:avLst/>
          </a:prstGeom>
          <a:noFill/>
          <a:ln w="19050">
            <a:solidFill>
              <a:srgbClr val="263169"/>
            </a:solidFill>
            <a:prstDash val="sysDot"/>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58A43C22-A196-4C77-0499-B10BBB3F05E0}"/>
              </a:ext>
            </a:extLst>
          </p:cNvPr>
          <p:cNvSpPr txBox="1"/>
          <p:nvPr/>
        </p:nvSpPr>
        <p:spPr>
          <a:xfrm>
            <a:off x="3005132" y="955125"/>
            <a:ext cx="2011680" cy="881891"/>
          </a:xfrm>
          <a:prstGeom prst="rect">
            <a:avLst/>
          </a:prstGeom>
          <a:noFill/>
          <a:effectLst/>
        </p:spPr>
        <p:txBody>
          <a:bodyPr wrap="square">
            <a:noAutofit/>
          </a:bodyPr>
          <a:lstStyle/>
          <a:p>
            <a:pPr marL="0" marR="0" lvl="0" indent="0" algn="ctr" defTabSz="914400" rtl="0" eaLnBrk="1" fontAlgn="auto" latinLnBrk="0" hangingPunct="1">
              <a:lnSpc>
                <a:spcPct val="0"/>
              </a:lnSpc>
              <a:spcBef>
                <a:spcPts val="0"/>
              </a:spcBef>
              <a:spcAft>
                <a:spcPts val="600"/>
              </a:spcAft>
              <a:buClrTx/>
              <a:buSzTx/>
              <a:buFontTx/>
              <a:buNone/>
              <a:tabLst/>
              <a:defRPr/>
            </a:pPr>
            <a:r>
              <a:rPr kumimoji="0" lang="en-US" sz="5400" b="1" i="0" u="none" strike="noStrike" kern="1200" cap="none" spc="0" normalizeH="0" baseline="0" noProof="0">
                <a:ln>
                  <a:noFill/>
                </a:ln>
                <a:solidFill>
                  <a:srgbClr val="0C132A"/>
                </a:solidFill>
                <a:effectLst/>
                <a:uLnTx/>
                <a:uFillTx/>
                <a:latin typeface="Aptos" panose="02110004020202020204"/>
                <a:ea typeface="+mn-ea"/>
                <a:cs typeface="+mn-cs"/>
              </a:rPr>
              <a:t>2008</a:t>
            </a:r>
          </a:p>
          <a:p>
            <a:pPr algn="ctr">
              <a:spcBef>
                <a:spcPts val="600"/>
              </a:spcBef>
              <a:defRPr/>
            </a:pPr>
            <a:r>
              <a:rPr lang="en-US" sz="2400">
                <a:solidFill>
                  <a:srgbClr val="263169"/>
                </a:solidFill>
                <a:latin typeface="Aptos" panose="02110004020202020204"/>
              </a:rPr>
              <a:t>Founded</a:t>
            </a:r>
            <a:endParaRPr kumimoji="0" lang="en-US" sz="2400" i="0" u="none" strike="noStrike" kern="1200" cap="none" spc="0" normalizeH="0" baseline="0" noProof="0">
              <a:ln>
                <a:noFill/>
              </a:ln>
              <a:solidFill>
                <a:srgbClr val="263169"/>
              </a:solidFill>
              <a:effectLst/>
              <a:uLnTx/>
              <a:uFillTx/>
              <a:latin typeface="Aptos" panose="02110004020202020204"/>
              <a:ea typeface="+mn-ea"/>
              <a:cs typeface="+mn-cs"/>
            </a:endParaRPr>
          </a:p>
        </p:txBody>
      </p:sp>
      <p:cxnSp>
        <p:nvCxnSpPr>
          <p:cNvPr id="11" name="Straight Connector 10">
            <a:extLst>
              <a:ext uri="{FF2B5EF4-FFF2-40B4-BE49-F238E27FC236}">
                <a16:creationId xmlns:a16="http://schemas.microsoft.com/office/drawing/2014/main" id="{6E58AC08-B3BD-DF63-A07C-D0F29A2B5D45}"/>
              </a:ext>
            </a:extLst>
          </p:cNvPr>
          <p:cNvCxnSpPr>
            <a:cxnSpLocks/>
          </p:cNvCxnSpPr>
          <p:nvPr/>
        </p:nvCxnSpPr>
        <p:spPr>
          <a:xfrm>
            <a:off x="2689810" y="1769200"/>
            <a:ext cx="9026305" cy="0"/>
          </a:xfrm>
          <a:prstGeom prst="line">
            <a:avLst/>
          </a:prstGeom>
          <a:ln w="19050">
            <a:solidFill>
              <a:srgbClr val="263169"/>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27EB4903-549E-5B91-9EA5-807531F54D87}"/>
              </a:ext>
            </a:extLst>
          </p:cNvPr>
          <p:cNvCxnSpPr>
            <a:cxnSpLocks/>
          </p:cNvCxnSpPr>
          <p:nvPr/>
        </p:nvCxnSpPr>
        <p:spPr>
          <a:xfrm>
            <a:off x="5731776" y="321872"/>
            <a:ext cx="0" cy="1280160"/>
          </a:xfrm>
          <a:prstGeom prst="line">
            <a:avLst/>
          </a:prstGeom>
          <a:ln w="19050">
            <a:solidFill>
              <a:srgbClr val="263169"/>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496F6EBE-5F2D-55EF-E72B-9E40AEFDD40C}"/>
              </a:ext>
            </a:extLst>
          </p:cNvPr>
          <p:cNvCxnSpPr>
            <a:cxnSpLocks/>
          </p:cNvCxnSpPr>
          <p:nvPr/>
        </p:nvCxnSpPr>
        <p:spPr>
          <a:xfrm>
            <a:off x="8817501" y="321872"/>
            <a:ext cx="0" cy="1280160"/>
          </a:xfrm>
          <a:prstGeom prst="line">
            <a:avLst/>
          </a:prstGeom>
          <a:ln w="19050">
            <a:solidFill>
              <a:srgbClr val="263169"/>
            </a:solidFill>
            <a:prstDash val="sysDot"/>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C9A8762-8081-39B3-0031-D54B287160DB}"/>
              </a:ext>
            </a:extLst>
          </p:cNvPr>
          <p:cNvSpPr txBox="1"/>
          <p:nvPr/>
        </p:nvSpPr>
        <p:spPr>
          <a:xfrm>
            <a:off x="6096000" y="1211419"/>
            <a:ext cx="2254112" cy="400110"/>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2E81A6"/>
                </a:solidFill>
                <a:effectLst/>
                <a:uLnTx/>
                <a:uFillTx/>
                <a:latin typeface="Aptos" panose="02110004020202020204"/>
                <a:ea typeface="+mn-ea"/>
                <a:cs typeface="+mn-cs"/>
              </a:rPr>
              <a:t>150+ EMPLOYEES</a:t>
            </a:r>
          </a:p>
        </p:txBody>
      </p:sp>
      <p:sp>
        <p:nvSpPr>
          <p:cNvPr id="15" name="TextBox 14">
            <a:extLst>
              <a:ext uri="{FF2B5EF4-FFF2-40B4-BE49-F238E27FC236}">
                <a16:creationId xmlns:a16="http://schemas.microsoft.com/office/drawing/2014/main" id="{DBA0B7FC-C8AE-7FAD-BC0C-A3C8EEC1D3A6}"/>
              </a:ext>
            </a:extLst>
          </p:cNvPr>
          <p:cNvSpPr txBox="1"/>
          <p:nvPr/>
        </p:nvSpPr>
        <p:spPr>
          <a:xfrm>
            <a:off x="9378433" y="279329"/>
            <a:ext cx="2166041" cy="1292662"/>
          </a:xfrm>
          <a:prstGeom prst="rect">
            <a:avLst/>
          </a:prstGeom>
          <a:noFill/>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E8BD33"/>
                </a:solidFill>
                <a:effectLst/>
                <a:uLnTx/>
                <a:uFillTx/>
                <a:latin typeface="Aptos" panose="02110004020202020204"/>
                <a:ea typeface="+mn-ea"/>
                <a:cs typeface="+mn-cs"/>
              </a:rPr>
              <a:t>320+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263169"/>
                </a:solidFill>
                <a:effectLst/>
                <a:uLnTx/>
                <a:uFillTx/>
                <a:latin typeface="Aptos" panose="02110004020202020204"/>
                <a:ea typeface="+mn-ea"/>
                <a:cs typeface="+mn-cs"/>
              </a:rPr>
              <a:t>Empyrean Clients</a:t>
            </a:r>
          </a:p>
        </p:txBody>
      </p:sp>
      <p:cxnSp>
        <p:nvCxnSpPr>
          <p:cNvPr id="16" name="Straight Connector 15">
            <a:extLst>
              <a:ext uri="{FF2B5EF4-FFF2-40B4-BE49-F238E27FC236}">
                <a16:creationId xmlns:a16="http://schemas.microsoft.com/office/drawing/2014/main" id="{10535754-9427-C0C6-3386-0933870B28CC}"/>
              </a:ext>
            </a:extLst>
          </p:cNvPr>
          <p:cNvCxnSpPr>
            <a:cxnSpLocks/>
          </p:cNvCxnSpPr>
          <p:nvPr/>
        </p:nvCxnSpPr>
        <p:spPr>
          <a:xfrm>
            <a:off x="2689810" y="4107590"/>
            <a:ext cx="9026305" cy="0"/>
          </a:xfrm>
          <a:prstGeom prst="line">
            <a:avLst/>
          </a:prstGeom>
          <a:ln w="19050">
            <a:solidFill>
              <a:srgbClr val="263169"/>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1619C2A1-DEDB-BE04-B6EB-0A572376AF3B}"/>
              </a:ext>
            </a:extLst>
          </p:cNvPr>
          <p:cNvCxnSpPr>
            <a:cxnSpLocks/>
          </p:cNvCxnSpPr>
          <p:nvPr/>
        </p:nvCxnSpPr>
        <p:spPr>
          <a:xfrm>
            <a:off x="6472652" y="1930296"/>
            <a:ext cx="0" cy="2011680"/>
          </a:xfrm>
          <a:prstGeom prst="line">
            <a:avLst/>
          </a:prstGeom>
          <a:ln w="19050">
            <a:solidFill>
              <a:srgbClr val="263169"/>
            </a:solidFill>
            <a:prstDash val="sysDot"/>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663130AA-1960-624B-153A-92FA399D6AA1}"/>
              </a:ext>
            </a:extLst>
          </p:cNvPr>
          <p:cNvSpPr txBox="1"/>
          <p:nvPr/>
        </p:nvSpPr>
        <p:spPr>
          <a:xfrm>
            <a:off x="6660263" y="1938284"/>
            <a:ext cx="2011540" cy="92333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E8BD33"/>
                </a:solidFill>
                <a:effectLst/>
                <a:uLnTx/>
                <a:uFillTx/>
                <a:latin typeface="Aptos" panose="02110004020202020204"/>
                <a:ea typeface="+mn-ea"/>
                <a:cs typeface="+mn-cs"/>
              </a:rPr>
              <a:t>150+</a:t>
            </a:r>
          </a:p>
        </p:txBody>
      </p:sp>
      <p:sp>
        <p:nvSpPr>
          <p:cNvPr id="19" name="TextBox 18">
            <a:extLst>
              <a:ext uri="{FF2B5EF4-FFF2-40B4-BE49-F238E27FC236}">
                <a16:creationId xmlns:a16="http://schemas.microsoft.com/office/drawing/2014/main" id="{91CBED91-BFC5-5F61-B579-0BE4E7B118D2}"/>
              </a:ext>
            </a:extLst>
          </p:cNvPr>
          <p:cNvSpPr txBox="1"/>
          <p:nvPr/>
        </p:nvSpPr>
        <p:spPr>
          <a:xfrm>
            <a:off x="8350112" y="2026066"/>
            <a:ext cx="3408066" cy="707886"/>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263169"/>
                </a:solidFill>
                <a:effectLst/>
                <a:uLnTx/>
                <a:uFillTx/>
                <a:latin typeface="Aptos" panose="02110004020202020204"/>
                <a:ea typeface="+mn-ea"/>
                <a:cs typeface="+mn-cs"/>
              </a:rPr>
              <a:t>banks &amp; credit unions chose Empyrean in 2023 &amp; 2024</a:t>
            </a:r>
          </a:p>
        </p:txBody>
      </p:sp>
      <p:cxnSp>
        <p:nvCxnSpPr>
          <p:cNvPr id="20" name="Straight Connector 19">
            <a:extLst>
              <a:ext uri="{FF2B5EF4-FFF2-40B4-BE49-F238E27FC236}">
                <a16:creationId xmlns:a16="http://schemas.microsoft.com/office/drawing/2014/main" id="{E83752E8-61F6-5D3B-2A54-5580006A4EE1}"/>
              </a:ext>
            </a:extLst>
          </p:cNvPr>
          <p:cNvCxnSpPr>
            <a:cxnSpLocks/>
          </p:cNvCxnSpPr>
          <p:nvPr/>
        </p:nvCxnSpPr>
        <p:spPr>
          <a:xfrm>
            <a:off x="6660263" y="3034344"/>
            <a:ext cx="5055852" cy="0"/>
          </a:xfrm>
          <a:prstGeom prst="line">
            <a:avLst/>
          </a:prstGeom>
          <a:ln w="19050">
            <a:solidFill>
              <a:srgbClr val="263169"/>
            </a:solidFill>
            <a:prstDash val="sysDot"/>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46907EA2-3C24-6C25-648E-5362BB0A29C4}"/>
              </a:ext>
            </a:extLst>
          </p:cNvPr>
          <p:cNvSpPr txBox="1"/>
          <p:nvPr/>
        </p:nvSpPr>
        <p:spPr>
          <a:xfrm>
            <a:off x="6660263" y="3236208"/>
            <a:ext cx="4122849" cy="677108"/>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C9FC1"/>
                </a:solidFill>
                <a:effectLst/>
                <a:uLnTx/>
                <a:uFillTx/>
                <a:latin typeface="Aptos" panose="02110004020202020204"/>
                <a:ea typeface="+mn-ea"/>
                <a:cs typeface="+mn-cs"/>
              </a:rPr>
              <a:t>100%</a:t>
            </a:r>
            <a:r>
              <a:rPr kumimoji="0" lang="en-US" sz="1800" b="1" i="0" u="none" strike="noStrike" kern="1200" cap="none" spc="0" normalizeH="0" baseline="0" noProof="0">
                <a:ln>
                  <a:noFill/>
                </a:ln>
                <a:solidFill>
                  <a:srgbClr val="3C9FC1"/>
                </a:solidFill>
                <a:effectLst/>
                <a:uLnTx/>
                <a:uFillTx/>
                <a:latin typeface="Aptos" panose="02110004020202020204"/>
                <a:ea typeface="+mn-ea"/>
                <a:cs typeface="+mn-cs"/>
              </a:rPr>
              <a:t> </a:t>
            </a:r>
            <a:r>
              <a:rPr kumimoji="0" lang="en-US" sz="1800" b="0" i="0" u="none" strike="noStrike" kern="1200" cap="none" spc="0" normalizeH="0" baseline="0" noProof="0">
                <a:ln>
                  <a:noFill/>
                </a:ln>
                <a:solidFill>
                  <a:srgbClr val="3C9FC1"/>
                </a:solidFill>
                <a:effectLst/>
                <a:uLnTx/>
                <a:uFillTx/>
                <a:latin typeface="Aptos" panose="02110004020202020204"/>
                <a:ea typeface="+mn-ea"/>
                <a:cs typeface="+mn-cs"/>
              </a:rPr>
              <a:t>dedicated to risk &amp; performance management for financial institutions</a:t>
            </a:r>
          </a:p>
        </p:txBody>
      </p:sp>
      <p:cxnSp>
        <p:nvCxnSpPr>
          <p:cNvPr id="22" name="Straight Connector 21">
            <a:extLst>
              <a:ext uri="{FF2B5EF4-FFF2-40B4-BE49-F238E27FC236}">
                <a16:creationId xmlns:a16="http://schemas.microsoft.com/office/drawing/2014/main" id="{E60D53C8-339C-43BA-64FA-878739D36204}"/>
              </a:ext>
            </a:extLst>
          </p:cNvPr>
          <p:cNvCxnSpPr>
            <a:cxnSpLocks/>
          </p:cNvCxnSpPr>
          <p:nvPr/>
        </p:nvCxnSpPr>
        <p:spPr>
          <a:xfrm>
            <a:off x="7102608" y="4266075"/>
            <a:ext cx="0" cy="2286000"/>
          </a:xfrm>
          <a:prstGeom prst="line">
            <a:avLst/>
          </a:prstGeom>
          <a:ln w="19050">
            <a:solidFill>
              <a:srgbClr val="263169"/>
            </a:solidFill>
            <a:prstDash val="sysDot"/>
          </a:ln>
          <a:effectLst/>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924989D5-56B6-B309-AD25-00C9EC15A11E}"/>
              </a:ext>
            </a:extLst>
          </p:cNvPr>
          <p:cNvSpPr txBox="1"/>
          <p:nvPr/>
        </p:nvSpPr>
        <p:spPr>
          <a:xfrm>
            <a:off x="7370507" y="5398192"/>
            <a:ext cx="2802744" cy="92333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63169"/>
                </a:solidFill>
                <a:effectLst/>
                <a:uLnTx/>
                <a:uFillTx/>
                <a:latin typeface="Aptos" panose="02110004020202020204"/>
                <a:ea typeface="+mn-ea"/>
                <a:cs typeface="+mn-cs"/>
              </a:rPr>
              <a:t>states &amp; provinces throughout USA and Canada</a:t>
            </a:r>
          </a:p>
        </p:txBody>
      </p:sp>
      <p:sp>
        <p:nvSpPr>
          <p:cNvPr id="24" name="TextBox 23">
            <a:extLst>
              <a:ext uri="{FF2B5EF4-FFF2-40B4-BE49-F238E27FC236}">
                <a16:creationId xmlns:a16="http://schemas.microsoft.com/office/drawing/2014/main" id="{B5555044-6071-6CA2-A1FF-6278613D39C2}"/>
              </a:ext>
            </a:extLst>
          </p:cNvPr>
          <p:cNvSpPr txBox="1"/>
          <p:nvPr/>
        </p:nvSpPr>
        <p:spPr>
          <a:xfrm>
            <a:off x="7370507" y="4541515"/>
            <a:ext cx="1092285" cy="1015663"/>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263169"/>
                </a:solidFill>
                <a:effectLst/>
                <a:uLnTx/>
                <a:uFillTx/>
                <a:latin typeface="Aptos" panose="02110004020202020204"/>
                <a:ea typeface="+mn-ea"/>
                <a:cs typeface="+mn-cs"/>
              </a:rPr>
              <a:t>52</a:t>
            </a:r>
          </a:p>
        </p:txBody>
      </p:sp>
      <p:cxnSp>
        <p:nvCxnSpPr>
          <p:cNvPr id="25" name="Straight Connector 24">
            <a:extLst>
              <a:ext uri="{FF2B5EF4-FFF2-40B4-BE49-F238E27FC236}">
                <a16:creationId xmlns:a16="http://schemas.microsoft.com/office/drawing/2014/main" id="{93A26A8E-8A34-D3AC-85D5-3D88B191E42B}"/>
              </a:ext>
            </a:extLst>
          </p:cNvPr>
          <p:cNvCxnSpPr>
            <a:cxnSpLocks/>
          </p:cNvCxnSpPr>
          <p:nvPr/>
        </p:nvCxnSpPr>
        <p:spPr>
          <a:xfrm>
            <a:off x="2689810" y="5039254"/>
            <a:ext cx="4132532" cy="0"/>
          </a:xfrm>
          <a:prstGeom prst="line">
            <a:avLst/>
          </a:prstGeom>
          <a:ln w="19050">
            <a:solidFill>
              <a:srgbClr val="263169"/>
            </a:solidFill>
            <a:prstDash val="sysDot"/>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9FE5033B-F9BD-9B53-53EC-4A97218645D7}"/>
              </a:ext>
            </a:extLst>
          </p:cNvPr>
          <p:cNvSpPr txBox="1"/>
          <p:nvPr/>
        </p:nvSpPr>
        <p:spPr>
          <a:xfrm>
            <a:off x="3833863" y="4258330"/>
            <a:ext cx="3257825" cy="646331"/>
          </a:xfrm>
          <a:prstGeom prst="rect">
            <a:avLst/>
          </a:prstGeom>
          <a:noFill/>
          <a:effectLst/>
        </p:spPr>
        <p:txBody>
          <a:bodyPr wrap="square">
            <a:spAutoFit/>
          </a:bodyPr>
          <a:lstStyle/>
          <a:p>
            <a:r>
              <a:rPr lang="en-US">
                <a:solidFill>
                  <a:srgbClr val="2E81A6"/>
                </a:solidFill>
              </a:rPr>
              <a:t>financial institutions leverage the </a:t>
            </a:r>
            <a:r>
              <a:rPr lang="en-US" b="1">
                <a:solidFill>
                  <a:srgbClr val="2E81A6"/>
                </a:solidFill>
              </a:rPr>
              <a:t>Empyrean ALM Model</a:t>
            </a:r>
          </a:p>
        </p:txBody>
      </p:sp>
      <p:sp>
        <p:nvSpPr>
          <p:cNvPr id="27" name="TextBox 26">
            <a:extLst>
              <a:ext uri="{FF2B5EF4-FFF2-40B4-BE49-F238E27FC236}">
                <a16:creationId xmlns:a16="http://schemas.microsoft.com/office/drawing/2014/main" id="{532879C0-E82E-E49F-8D6A-6176A4A717FC}"/>
              </a:ext>
            </a:extLst>
          </p:cNvPr>
          <p:cNvSpPr txBox="1"/>
          <p:nvPr/>
        </p:nvSpPr>
        <p:spPr>
          <a:xfrm>
            <a:off x="4158203" y="5072266"/>
            <a:ext cx="2719425" cy="1446550"/>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3C9FC1"/>
                </a:solidFill>
                <a:effectLst/>
                <a:uLnTx/>
                <a:uFillTx/>
                <a:latin typeface="Aptos" panose="02110004020202020204"/>
                <a:ea typeface="+mn-ea"/>
                <a:cs typeface="+mn-cs"/>
              </a:rPr>
              <a:t>150+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263169"/>
                </a:solidFill>
                <a:effectLst/>
                <a:uLnTx/>
                <a:uFillTx/>
                <a:latin typeface="Aptos" panose="02110004020202020204"/>
                <a:ea typeface="+mn-ea"/>
                <a:cs typeface="+mn-cs"/>
              </a:rPr>
              <a:t>Performance Management </a:t>
            </a:r>
            <a:r>
              <a:rPr kumimoji="0" lang="en-US" sz="1600" b="0" i="0" u="none" strike="noStrike" kern="1200" cap="none" spc="0" normalizeH="0" baseline="0" noProof="0">
                <a:ln>
                  <a:noFill/>
                </a:ln>
                <a:solidFill>
                  <a:srgbClr val="263169"/>
                </a:solidFill>
                <a:effectLst/>
                <a:uLnTx/>
                <a:uFillTx/>
                <a:latin typeface="Aptos" panose="02110004020202020204"/>
                <a:ea typeface="+mn-ea"/>
                <a:cs typeface="+mn-cs"/>
              </a:rPr>
              <a:t>customers since release in 2022/2023</a:t>
            </a:r>
          </a:p>
        </p:txBody>
      </p:sp>
      <p:sp>
        <p:nvSpPr>
          <p:cNvPr id="28" name="Freeform: Shape 27">
            <a:extLst>
              <a:ext uri="{FF2B5EF4-FFF2-40B4-BE49-F238E27FC236}">
                <a16:creationId xmlns:a16="http://schemas.microsoft.com/office/drawing/2014/main" id="{C92E92E1-4AFE-8836-BE7E-8B79A9D53C57}"/>
              </a:ext>
            </a:extLst>
          </p:cNvPr>
          <p:cNvSpPr/>
          <p:nvPr/>
        </p:nvSpPr>
        <p:spPr>
          <a:xfrm>
            <a:off x="11295233" y="4752234"/>
            <a:ext cx="26520" cy="26520"/>
          </a:xfrm>
          <a:custGeom>
            <a:avLst/>
            <a:gdLst>
              <a:gd name="connsiteX0" fmla="*/ 0 w 26520"/>
              <a:gd name="connsiteY0" fmla="*/ 0 h 26520"/>
              <a:gd name="connsiteX1" fmla="*/ 0 w 26520"/>
              <a:gd name="connsiteY1" fmla="*/ 0 h 26520"/>
              <a:gd name="connsiteX2" fmla="*/ 0 w 26520"/>
              <a:gd name="connsiteY2" fmla="*/ 0 h 26520"/>
              <a:gd name="connsiteX3" fmla="*/ 0 w 26520"/>
              <a:gd name="connsiteY3" fmla="*/ 0 h 26520"/>
            </a:gdLst>
            <a:ahLst/>
            <a:cxnLst>
              <a:cxn ang="0">
                <a:pos x="connsiteX0" y="connsiteY0"/>
              </a:cxn>
              <a:cxn ang="0">
                <a:pos x="connsiteX1" y="connsiteY1"/>
              </a:cxn>
              <a:cxn ang="0">
                <a:pos x="connsiteX2" y="connsiteY2"/>
              </a:cxn>
              <a:cxn ang="0">
                <a:pos x="connsiteX3" y="connsiteY3"/>
              </a:cxn>
            </a:cxnLst>
            <a:rect l="l" t="t" r="r" b="b"/>
            <a:pathLst>
              <a:path w="26520" h="26520">
                <a:moveTo>
                  <a:pt x="0" y="0"/>
                </a:moveTo>
                <a:lnTo>
                  <a:pt x="0" y="0"/>
                </a:lnTo>
                <a:lnTo>
                  <a:pt x="0" y="0"/>
                </a:lnTo>
                <a:lnTo>
                  <a:pt x="0" y="0"/>
                </a:lnTo>
                <a:close/>
              </a:path>
            </a:pathLst>
          </a:custGeom>
          <a:solidFill>
            <a:srgbClr val="E8BD33"/>
          </a:solidFill>
          <a:ln w="26491" cap="flat">
            <a:noFill/>
            <a:prstDash val="solid"/>
            <a:miter/>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1FC41E73-04A6-9396-858A-55A5E1E13E49}"/>
              </a:ext>
            </a:extLst>
          </p:cNvPr>
          <p:cNvPicPr>
            <a:picLocks noChangeAspect="1"/>
          </p:cNvPicPr>
          <p:nvPr/>
        </p:nvPicPr>
        <p:blipFill>
          <a:blip r:embed="rId6"/>
          <a:stretch>
            <a:fillRect/>
          </a:stretch>
        </p:blipFill>
        <p:spPr>
          <a:xfrm>
            <a:off x="9658699" y="4277872"/>
            <a:ext cx="1831758" cy="2105926"/>
          </a:xfrm>
          <a:prstGeom prst="rect">
            <a:avLst/>
          </a:prstGeom>
          <a:effectLst/>
        </p:spPr>
      </p:pic>
      <p:pic>
        <p:nvPicPr>
          <p:cNvPr id="30" name="Picture 29">
            <a:extLst>
              <a:ext uri="{FF2B5EF4-FFF2-40B4-BE49-F238E27FC236}">
                <a16:creationId xmlns:a16="http://schemas.microsoft.com/office/drawing/2014/main" id="{C8828164-6864-4048-6FAF-7A921A551248}"/>
              </a:ext>
            </a:extLst>
          </p:cNvPr>
          <p:cNvPicPr>
            <a:picLocks noChangeAspect="1"/>
          </p:cNvPicPr>
          <p:nvPr/>
        </p:nvPicPr>
        <p:blipFill>
          <a:blip r:embed="rId7"/>
          <a:stretch>
            <a:fillRect/>
          </a:stretch>
        </p:blipFill>
        <p:spPr>
          <a:xfrm>
            <a:off x="2936743" y="5180093"/>
            <a:ext cx="1124324" cy="1294168"/>
          </a:xfrm>
          <a:prstGeom prst="rect">
            <a:avLst/>
          </a:prstGeom>
          <a:effectLst/>
        </p:spPr>
      </p:pic>
      <p:sp>
        <p:nvSpPr>
          <p:cNvPr id="32" name="TextBox 31">
            <a:extLst>
              <a:ext uri="{FF2B5EF4-FFF2-40B4-BE49-F238E27FC236}">
                <a16:creationId xmlns:a16="http://schemas.microsoft.com/office/drawing/2014/main" id="{1630E98D-587C-CA34-B0E0-9CD2DFED5EE7}"/>
              </a:ext>
            </a:extLst>
          </p:cNvPr>
          <p:cNvSpPr txBox="1"/>
          <p:nvPr/>
        </p:nvSpPr>
        <p:spPr>
          <a:xfrm>
            <a:off x="4566938" y="2556663"/>
            <a:ext cx="1890183" cy="954107"/>
          </a:xfrm>
          <a:prstGeom prst="rect">
            <a:avLst/>
          </a:prstGeom>
          <a:noFill/>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63169"/>
                </a:solidFill>
                <a:effectLst/>
                <a:uLnTx/>
                <a:uFillTx/>
                <a:latin typeface="Aptos" panose="02110004020202020204"/>
                <a:ea typeface="+mn-ea"/>
                <a:cs typeface="+mn-cs"/>
              </a:rPr>
              <a:t>staff dedicated to product development, implementation &amp; support</a:t>
            </a:r>
          </a:p>
        </p:txBody>
      </p:sp>
      <p:pic>
        <p:nvPicPr>
          <p:cNvPr id="33" name="Picture 32">
            <a:extLst>
              <a:ext uri="{FF2B5EF4-FFF2-40B4-BE49-F238E27FC236}">
                <a16:creationId xmlns:a16="http://schemas.microsoft.com/office/drawing/2014/main" id="{D8B24175-0F36-6E82-243B-2A11152535F7}"/>
              </a:ext>
            </a:extLst>
          </p:cNvPr>
          <p:cNvPicPr>
            <a:picLocks noChangeAspect="1"/>
          </p:cNvPicPr>
          <p:nvPr/>
        </p:nvPicPr>
        <p:blipFill>
          <a:blip r:embed="rId8"/>
          <a:stretch>
            <a:fillRect/>
          </a:stretch>
        </p:blipFill>
        <p:spPr>
          <a:xfrm>
            <a:off x="6520026" y="416024"/>
            <a:ext cx="1418685" cy="869971"/>
          </a:xfrm>
          <a:prstGeom prst="rect">
            <a:avLst/>
          </a:prstGeom>
          <a:effectLst/>
        </p:spPr>
      </p:pic>
      <p:pic>
        <p:nvPicPr>
          <p:cNvPr id="34" name="Picture 33">
            <a:extLst>
              <a:ext uri="{FF2B5EF4-FFF2-40B4-BE49-F238E27FC236}">
                <a16:creationId xmlns:a16="http://schemas.microsoft.com/office/drawing/2014/main" id="{6461D4BA-BC41-3FE0-CC75-163128FE15BA}"/>
              </a:ext>
            </a:extLst>
          </p:cNvPr>
          <p:cNvPicPr>
            <a:picLocks noChangeAspect="1"/>
          </p:cNvPicPr>
          <p:nvPr/>
        </p:nvPicPr>
        <p:blipFill>
          <a:blip r:embed="rId9"/>
          <a:stretch>
            <a:fillRect/>
          </a:stretch>
        </p:blipFill>
        <p:spPr>
          <a:xfrm>
            <a:off x="10746339" y="3149310"/>
            <a:ext cx="862084" cy="850904"/>
          </a:xfrm>
          <a:prstGeom prst="rect">
            <a:avLst/>
          </a:prstGeom>
          <a:effectLst/>
        </p:spPr>
      </p:pic>
      <p:sp>
        <p:nvSpPr>
          <p:cNvPr id="36" name="TextBox 35">
            <a:extLst>
              <a:ext uri="{FF2B5EF4-FFF2-40B4-BE49-F238E27FC236}">
                <a16:creationId xmlns:a16="http://schemas.microsoft.com/office/drawing/2014/main" id="{73D5826F-6F30-083D-AD10-6C985043C098}"/>
              </a:ext>
            </a:extLst>
          </p:cNvPr>
          <p:cNvSpPr txBox="1"/>
          <p:nvPr/>
        </p:nvSpPr>
        <p:spPr>
          <a:xfrm>
            <a:off x="2738095" y="4242658"/>
            <a:ext cx="1283229" cy="646331"/>
          </a:xfrm>
          <a:prstGeom prst="rect">
            <a:avLst/>
          </a:prstGeom>
          <a:noFill/>
          <a:effectLst/>
        </p:spPr>
        <p:txBody>
          <a:bodyPr wrap="square">
            <a:spAutoFit/>
          </a:bodyPr>
          <a:lstStyle/>
          <a:p>
            <a:r>
              <a:rPr lang="en-US" sz="3600" b="1">
                <a:solidFill>
                  <a:srgbClr val="E8BD33"/>
                </a:solidFill>
              </a:rPr>
              <a:t>800+ </a:t>
            </a:r>
            <a:endParaRPr lang="en-US" sz="3600"/>
          </a:p>
        </p:txBody>
      </p:sp>
      <p:pic>
        <p:nvPicPr>
          <p:cNvPr id="2" name="Picture 1" descr="A white and black logo&#10;&#10;Description automatically generated">
            <a:extLst>
              <a:ext uri="{FF2B5EF4-FFF2-40B4-BE49-F238E27FC236}">
                <a16:creationId xmlns:a16="http://schemas.microsoft.com/office/drawing/2014/main" id="{FAB46E24-1EB1-CC47-A804-8D1B34330125}"/>
              </a:ext>
            </a:extLst>
          </p:cNvPr>
          <p:cNvPicPr>
            <a:picLocks noChangeAspect="1"/>
          </p:cNvPicPr>
          <p:nvPr/>
        </p:nvPicPr>
        <p:blipFill>
          <a:blip r:embed="rId10"/>
          <a:stretch>
            <a:fillRect/>
          </a:stretch>
        </p:blipFill>
        <p:spPr>
          <a:xfrm>
            <a:off x="257391" y="344675"/>
            <a:ext cx="1627476" cy="1014189"/>
          </a:xfrm>
          <a:prstGeom prst="rect">
            <a:avLst/>
          </a:prstGeom>
        </p:spPr>
      </p:pic>
    </p:spTree>
    <p:extLst>
      <p:ext uri="{BB962C8B-B14F-4D97-AF65-F5344CB8AC3E}">
        <p14:creationId xmlns:p14="http://schemas.microsoft.com/office/powerpoint/2010/main" val="3135751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18B394-7205-1271-6293-CE6950EEEF7E}"/>
              </a:ext>
            </a:extLst>
          </p:cNvPr>
          <p:cNvSpPr txBox="1">
            <a:spLocks noGrp="1"/>
          </p:cNvSpPr>
          <p:nvPr>
            <p:ph type="title"/>
          </p:nvPr>
        </p:nvSpPr>
        <p:spPr>
          <a:xfrm>
            <a:off x="838200" y="392113"/>
            <a:ext cx="10515600" cy="490537"/>
          </a:xfrm>
          <a:prstGeom prst="rect">
            <a:avLst/>
          </a:prstGeom>
          <a:noFill/>
        </p:spPr>
        <p:txBody>
          <a:bodyPr wrap="none" rtlCol="0" anchor="b">
            <a:spAutoFit/>
          </a:bodyPr>
          <a:lstStyle/>
          <a:p>
            <a:pPr>
              <a:lnSpc>
                <a:spcPts val="4440"/>
              </a:lnSpc>
            </a:pPr>
            <a:r>
              <a:rPr lang="en-US" sz="2800" b="1" spc="-145" dirty="0">
                <a:solidFill>
                  <a:schemeClr val="tx2"/>
                </a:solidFill>
                <a:latin typeface="Poppins" panose="00000500000000000000" pitchFamily="2" charset="0"/>
                <a:cs typeface="Poppins" panose="00000500000000000000" pitchFamily="2" charset="0"/>
              </a:rPr>
              <a:t>WHO WE SERVE</a:t>
            </a:r>
          </a:p>
        </p:txBody>
      </p:sp>
      <p:pic>
        <p:nvPicPr>
          <p:cNvPr id="9" name="Picture 8" descr="A close-up of a blue background&#10;&#10;AI-generated content may be incorrect.">
            <a:extLst>
              <a:ext uri="{FF2B5EF4-FFF2-40B4-BE49-F238E27FC236}">
                <a16:creationId xmlns:a16="http://schemas.microsoft.com/office/drawing/2014/main" id="{CC2327D4-904E-4A69-3AAB-6C0FA328A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939" y="1196785"/>
            <a:ext cx="11410121" cy="2852530"/>
          </a:xfrm>
          <a:prstGeom prst="rect">
            <a:avLst/>
          </a:prstGeom>
        </p:spPr>
      </p:pic>
      <p:sp>
        <p:nvSpPr>
          <p:cNvPr id="12" name="Rectangle: Rounded Corners 11">
            <a:extLst>
              <a:ext uri="{FF2B5EF4-FFF2-40B4-BE49-F238E27FC236}">
                <a16:creationId xmlns:a16="http://schemas.microsoft.com/office/drawing/2014/main" id="{D2FB4B76-2CC2-9653-1FDC-292202A46348}"/>
              </a:ext>
            </a:extLst>
          </p:cNvPr>
          <p:cNvSpPr/>
          <p:nvPr/>
        </p:nvSpPr>
        <p:spPr>
          <a:xfrm>
            <a:off x="745434" y="4363450"/>
            <a:ext cx="10962859" cy="1479528"/>
          </a:xfrm>
          <a:prstGeom prst="roundRect">
            <a:avLst>
              <a:gd name="adj" fmla="val 10000"/>
            </a:avLst>
          </a:prstGeom>
          <a:solidFill>
            <a:schemeClr val="bg1">
              <a:lumMod val="95000"/>
            </a:schemeClr>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lgn="ctr"/>
            <a:r>
              <a:rPr lang="en-US" dirty="0">
                <a:latin typeface="Poppins" panose="00000500000000000000" pitchFamily="2" charset="0"/>
                <a:cs typeface="Poppins" panose="00000500000000000000" pitchFamily="2" charset="0"/>
              </a:rPr>
              <a:t>Empyrean equips finance leaders with modern, powerful tools for their Budgeting, ALM and Profitability needs. Whether it is the CFO, Controller, VP of Finance, Accountant </a:t>
            </a:r>
            <a:r>
              <a:rPr lang="en-US" dirty="0" err="1">
                <a:latin typeface="Poppins" panose="00000500000000000000" pitchFamily="2" charset="0"/>
                <a:cs typeface="Poppins" panose="00000500000000000000" pitchFamily="2" charset="0"/>
              </a:rPr>
              <a:t>etc</a:t>
            </a:r>
            <a:r>
              <a:rPr lang="en-US" dirty="0">
                <a:latin typeface="Poppins" panose="00000500000000000000" pitchFamily="2" charset="0"/>
                <a:cs typeface="Poppins" panose="00000500000000000000" pitchFamily="2" charset="0"/>
              </a:rPr>
              <a:t>, our tools will allow them to analyze and plan with their data in an efficient way, providing them more time to make strategic decisions. </a:t>
            </a:r>
            <a:endParaRPr lang="en-US" dirty="0"/>
          </a:p>
        </p:txBody>
      </p:sp>
    </p:spTree>
    <p:extLst>
      <p:ext uri="{BB962C8B-B14F-4D97-AF65-F5344CB8AC3E}">
        <p14:creationId xmlns:p14="http://schemas.microsoft.com/office/powerpoint/2010/main" val="24424920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2CAEB57-0A24-4813-8301-3DE9F02A467D}"/>
              </a:ext>
            </a:extLst>
          </p:cNvPr>
          <p:cNvGrpSpPr>
            <a:grpSpLocks noChangeAspect="1"/>
          </p:cNvGrpSpPr>
          <p:nvPr/>
        </p:nvGrpSpPr>
        <p:grpSpPr>
          <a:xfrm>
            <a:off x="5950608" y="1263441"/>
            <a:ext cx="5111496" cy="4996318"/>
            <a:chOff x="3417736" y="1229018"/>
            <a:chExt cx="5294049" cy="5174758"/>
          </a:xfrm>
        </p:grpSpPr>
        <p:grpSp>
          <p:nvGrpSpPr>
            <p:cNvPr id="3" name="Group 2">
              <a:extLst>
                <a:ext uri="{FF2B5EF4-FFF2-40B4-BE49-F238E27FC236}">
                  <a16:creationId xmlns:a16="http://schemas.microsoft.com/office/drawing/2014/main" id="{BFC2F93C-7EE9-473A-98F3-C5DA76A118A5}"/>
                </a:ext>
              </a:extLst>
            </p:cNvPr>
            <p:cNvGrpSpPr>
              <a:grpSpLocks noChangeAspect="1"/>
            </p:cNvGrpSpPr>
            <p:nvPr/>
          </p:nvGrpSpPr>
          <p:grpSpPr>
            <a:xfrm>
              <a:off x="3417736" y="1229018"/>
              <a:ext cx="5294049" cy="5174758"/>
              <a:chOff x="4236111" y="1615316"/>
              <a:chExt cx="3759071" cy="3674370"/>
            </a:xfrm>
          </p:grpSpPr>
          <p:sp>
            <p:nvSpPr>
              <p:cNvPr id="33" name="Freeform: Shape 32">
                <a:extLst>
                  <a:ext uri="{FF2B5EF4-FFF2-40B4-BE49-F238E27FC236}">
                    <a16:creationId xmlns:a16="http://schemas.microsoft.com/office/drawing/2014/main" id="{7E5080DE-1DB4-4684-969D-A0A3E65F9CBA}"/>
                  </a:ext>
                </a:extLst>
              </p:cNvPr>
              <p:cNvSpPr/>
              <p:nvPr/>
            </p:nvSpPr>
            <p:spPr>
              <a:xfrm>
                <a:off x="4901323" y="1615316"/>
                <a:ext cx="2388083" cy="1328071"/>
              </a:xfrm>
              <a:custGeom>
                <a:avLst/>
                <a:gdLst>
                  <a:gd name="connsiteX0" fmla="*/ 1257300 w 2514600"/>
                  <a:gd name="connsiteY0" fmla="*/ 0 h 1398430"/>
                  <a:gd name="connsiteX1" fmla="*/ 2514600 w 2514600"/>
                  <a:gd name="connsiteY1" fmla="*/ 1257300 h 1398430"/>
                  <a:gd name="connsiteX2" fmla="*/ 2511256 w 2514600"/>
                  <a:gd name="connsiteY2" fmla="*/ 1323525 h 1398430"/>
                  <a:gd name="connsiteX3" fmla="*/ 2503051 w 2514600"/>
                  <a:gd name="connsiteY3" fmla="*/ 1319573 h 1398430"/>
                  <a:gd name="connsiteX4" fmla="*/ 1957754 w 2514600"/>
                  <a:gd name="connsiteY4" fmla="*/ 1209483 h 1398430"/>
                  <a:gd name="connsiteX5" fmla="*/ 1289998 w 2514600"/>
                  <a:gd name="connsiteY5" fmla="*/ 1378565 h 1398430"/>
                  <a:gd name="connsiteX6" fmla="*/ 1257300 w 2514600"/>
                  <a:gd name="connsiteY6" fmla="*/ 1398430 h 1398430"/>
                  <a:gd name="connsiteX7" fmla="*/ 1224602 w 2514600"/>
                  <a:gd name="connsiteY7" fmla="*/ 1378565 h 1398430"/>
                  <a:gd name="connsiteX8" fmla="*/ 556846 w 2514600"/>
                  <a:gd name="connsiteY8" fmla="*/ 1209483 h 1398430"/>
                  <a:gd name="connsiteX9" fmla="*/ 11549 w 2514600"/>
                  <a:gd name="connsiteY9" fmla="*/ 1319573 h 1398430"/>
                  <a:gd name="connsiteX10" fmla="*/ 3344 w 2514600"/>
                  <a:gd name="connsiteY10" fmla="*/ 1323525 h 1398430"/>
                  <a:gd name="connsiteX11" fmla="*/ 0 w 2514600"/>
                  <a:gd name="connsiteY11" fmla="*/ 1257300 h 1398430"/>
                  <a:gd name="connsiteX12" fmla="*/ 1257300 w 2514600"/>
                  <a:gd name="connsiteY12" fmla="*/ 0 h 1398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600" h="1398430">
                    <a:moveTo>
                      <a:pt x="1257300" y="0"/>
                    </a:moveTo>
                    <a:cubicBezTo>
                      <a:pt x="1951688" y="0"/>
                      <a:pt x="2514600" y="562912"/>
                      <a:pt x="2514600" y="1257300"/>
                    </a:cubicBezTo>
                    <a:lnTo>
                      <a:pt x="2511256" y="1323525"/>
                    </a:lnTo>
                    <a:lnTo>
                      <a:pt x="2503051" y="1319573"/>
                    </a:lnTo>
                    <a:cubicBezTo>
                      <a:pt x="2335448" y="1248683"/>
                      <a:pt x="2151179" y="1209483"/>
                      <a:pt x="1957754" y="1209483"/>
                    </a:cubicBezTo>
                    <a:cubicBezTo>
                      <a:pt x="1715973" y="1209483"/>
                      <a:pt x="1488498" y="1270734"/>
                      <a:pt x="1289998" y="1378565"/>
                    </a:cubicBezTo>
                    <a:lnTo>
                      <a:pt x="1257300" y="1398430"/>
                    </a:lnTo>
                    <a:lnTo>
                      <a:pt x="1224602" y="1378565"/>
                    </a:lnTo>
                    <a:cubicBezTo>
                      <a:pt x="1026103" y="1270734"/>
                      <a:pt x="798627" y="1209483"/>
                      <a:pt x="556846" y="1209483"/>
                    </a:cubicBezTo>
                    <a:cubicBezTo>
                      <a:pt x="363421" y="1209483"/>
                      <a:pt x="179152" y="1248683"/>
                      <a:pt x="11549" y="1319573"/>
                    </a:cubicBezTo>
                    <a:lnTo>
                      <a:pt x="3344" y="1323525"/>
                    </a:lnTo>
                    <a:lnTo>
                      <a:pt x="0" y="1257300"/>
                    </a:lnTo>
                    <a:cubicBezTo>
                      <a:pt x="0" y="562912"/>
                      <a:pt x="562912" y="0"/>
                      <a:pt x="1257300" y="0"/>
                    </a:cubicBezTo>
                    <a:close/>
                  </a:path>
                </a:pathLst>
              </a:custGeom>
              <a:solidFill>
                <a:srgbClr val="0C132A"/>
              </a:solidFill>
              <a:ln w="38100">
                <a:solidFill>
                  <a:srgbClr val="0C132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33">
                <a:extLst>
                  <a:ext uri="{FF2B5EF4-FFF2-40B4-BE49-F238E27FC236}">
                    <a16:creationId xmlns:a16="http://schemas.microsoft.com/office/drawing/2014/main" id="{02AED4D0-627C-4B92-A60E-5917838333E5}"/>
                  </a:ext>
                </a:extLst>
              </p:cNvPr>
              <p:cNvSpPr/>
              <p:nvPr/>
            </p:nvSpPr>
            <p:spPr>
              <a:xfrm>
                <a:off x="6223018" y="2899055"/>
                <a:ext cx="1047542" cy="919493"/>
              </a:xfrm>
              <a:custGeom>
                <a:avLst/>
                <a:gdLst>
                  <a:gd name="connsiteX0" fmla="*/ 566037 w 1103039"/>
                  <a:gd name="connsiteY0" fmla="*/ 0 h 968206"/>
                  <a:gd name="connsiteX1" fmla="*/ 1055957 w 1103039"/>
                  <a:gd name="connsiteY1" fmla="*/ 98910 h 968206"/>
                  <a:gd name="connsiteX2" fmla="*/ 1103039 w 1103039"/>
                  <a:gd name="connsiteY2" fmla="*/ 121591 h 968206"/>
                  <a:gd name="connsiteX3" fmla="*/ 1097339 w 1103039"/>
                  <a:gd name="connsiteY3" fmla="*/ 158939 h 968206"/>
                  <a:gd name="connsiteX4" fmla="*/ 568552 w 1103039"/>
                  <a:gd name="connsiteY4" fmla="*/ 948122 h 968206"/>
                  <a:gd name="connsiteX5" fmla="*/ 535493 w 1103039"/>
                  <a:gd name="connsiteY5" fmla="*/ 968206 h 968206"/>
                  <a:gd name="connsiteX6" fmla="*/ 503055 w 1103039"/>
                  <a:gd name="connsiteY6" fmla="*/ 842053 h 968206"/>
                  <a:gd name="connsiteX7" fmla="*/ 56237 w 1103039"/>
                  <a:gd name="connsiteY7" fmla="*/ 177631 h 968206"/>
                  <a:gd name="connsiteX8" fmla="*/ 0 w 1103039"/>
                  <a:gd name="connsiteY8" fmla="*/ 135578 h 968206"/>
                  <a:gd name="connsiteX9" fmla="*/ 76117 w 1103039"/>
                  <a:gd name="connsiteY9" fmla="*/ 98910 h 968206"/>
                  <a:gd name="connsiteX10" fmla="*/ 566037 w 1103039"/>
                  <a:gd name="connsiteY10" fmla="*/ 0 h 968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3039" h="968206">
                    <a:moveTo>
                      <a:pt x="566037" y="0"/>
                    </a:moveTo>
                    <a:cubicBezTo>
                      <a:pt x="739819" y="0"/>
                      <a:pt x="905375" y="35220"/>
                      <a:pt x="1055957" y="98910"/>
                    </a:cubicBezTo>
                    <a:lnTo>
                      <a:pt x="1103039" y="121591"/>
                    </a:lnTo>
                    <a:lnTo>
                      <a:pt x="1097339" y="158939"/>
                    </a:lnTo>
                    <a:cubicBezTo>
                      <a:pt x="1030346" y="486328"/>
                      <a:pt x="836107" y="767365"/>
                      <a:pt x="568552" y="948122"/>
                    </a:cubicBezTo>
                    <a:lnTo>
                      <a:pt x="535493" y="968206"/>
                    </a:lnTo>
                    <a:lnTo>
                      <a:pt x="503055" y="842053"/>
                    </a:lnTo>
                    <a:cubicBezTo>
                      <a:pt x="421192" y="578853"/>
                      <a:pt x="263802" y="348930"/>
                      <a:pt x="56237" y="177631"/>
                    </a:cubicBezTo>
                    <a:lnTo>
                      <a:pt x="0" y="135578"/>
                    </a:lnTo>
                    <a:lnTo>
                      <a:pt x="76117" y="98910"/>
                    </a:lnTo>
                    <a:cubicBezTo>
                      <a:pt x="226699" y="35220"/>
                      <a:pt x="392255" y="0"/>
                      <a:pt x="566037" y="0"/>
                    </a:cubicBezTo>
                    <a:close/>
                  </a:path>
                </a:pathLst>
              </a:custGeom>
              <a:solidFill>
                <a:srgbClr val="0C132A"/>
              </a:solidFill>
              <a:ln>
                <a:solidFill>
                  <a:srgbClr val="0C132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284A29C8-4D61-48FB-AA5A-02E9881AFD7A}"/>
                  </a:ext>
                </a:extLst>
              </p:cNvPr>
              <p:cNvSpPr/>
              <p:nvPr/>
            </p:nvSpPr>
            <p:spPr>
              <a:xfrm>
                <a:off x="4920369" y="2900328"/>
                <a:ext cx="1046194" cy="918220"/>
              </a:xfrm>
              <a:custGeom>
                <a:avLst/>
                <a:gdLst>
                  <a:gd name="connsiteX0" fmla="*/ 536791 w 1101620"/>
                  <a:gd name="connsiteY0" fmla="*/ 0 h 966866"/>
                  <a:gd name="connsiteX1" fmla="*/ 1026189 w 1101620"/>
                  <a:gd name="connsiteY1" fmla="*/ 98805 h 966866"/>
                  <a:gd name="connsiteX2" fmla="*/ 1101620 w 1101620"/>
                  <a:gd name="connsiteY2" fmla="*/ 135142 h 966866"/>
                  <a:gd name="connsiteX3" fmla="*/ 1046591 w 1101620"/>
                  <a:gd name="connsiteY3" fmla="*/ 176291 h 966866"/>
                  <a:gd name="connsiteX4" fmla="*/ 599773 w 1101620"/>
                  <a:gd name="connsiteY4" fmla="*/ 840713 h 966866"/>
                  <a:gd name="connsiteX5" fmla="*/ 567335 w 1101620"/>
                  <a:gd name="connsiteY5" fmla="*/ 966866 h 966866"/>
                  <a:gd name="connsiteX6" fmla="*/ 534276 w 1101620"/>
                  <a:gd name="connsiteY6" fmla="*/ 946782 h 966866"/>
                  <a:gd name="connsiteX7" fmla="*/ 5489 w 1101620"/>
                  <a:gd name="connsiteY7" fmla="*/ 157599 h 966866"/>
                  <a:gd name="connsiteX8" fmla="*/ 0 w 1101620"/>
                  <a:gd name="connsiteY8" fmla="*/ 121635 h 966866"/>
                  <a:gd name="connsiteX9" fmla="*/ 47393 w 1101620"/>
                  <a:gd name="connsiteY9" fmla="*/ 98805 h 966866"/>
                  <a:gd name="connsiteX10" fmla="*/ 536791 w 1101620"/>
                  <a:gd name="connsiteY10" fmla="*/ 0 h 96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01620" h="966866">
                    <a:moveTo>
                      <a:pt x="536791" y="0"/>
                    </a:moveTo>
                    <a:cubicBezTo>
                      <a:pt x="710388" y="0"/>
                      <a:pt x="875768" y="35182"/>
                      <a:pt x="1026189" y="98805"/>
                    </a:cubicBezTo>
                    <a:lnTo>
                      <a:pt x="1101620" y="135142"/>
                    </a:lnTo>
                    <a:lnTo>
                      <a:pt x="1046591" y="176291"/>
                    </a:lnTo>
                    <a:cubicBezTo>
                      <a:pt x="839026" y="347590"/>
                      <a:pt x="681637" y="577513"/>
                      <a:pt x="599773" y="840713"/>
                    </a:cubicBezTo>
                    <a:lnTo>
                      <a:pt x="567335" y="966866"/>
                    </a:lnTo>
                    <a:lnTo>
                      <a:pt x="534276" y="946782"/>
                    </a:lnTo>
                    <a:cubicBezTo>
                      <a:pt x="266721" y="766025"/>
                      <a:pt x="72482" y="484988"/>
                      <a:pt x="5489" y="157599"/>
                    </a:cubicBezTo>
                    <a:lnTo>
                      <a:pt x="0" y="121635"/>
                    </a:lnTo>
                    <a:lnTo>
                      <a:pt x="47393" y="98805"/>
                    </a:lnTo>
                    <a:cubicBezTo>
                      <a:pt x="197814" y="35182"/>
                      <a:pt x="363194" y="0"/>
                      <a:pt x="536791" y="0"/>
                    </a:cubicBezTo>
                    <a:close/>
                  </a:path>
                </a:pathLst>
              </a:custGeom>
              <a:solidFill>
                <a:srgbClr val="3C9FC1"/>
              </a:solidFill>
              <a:ln>
                <a:solidFill>
                  <a:srgbClr val="3C9FC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69BECA46-6D31-4664-86A6-434A8101B7BD}"/>
                  </a:ext>
                </a:extLst>
              </p:cNvPr>
              <p:cNvSpPr/>
              <p:nvPr/>
            </p:nvSpPr>
            <p:spPr>
              <a:xfrm>
                <a:off x="6223016" y="3083893"/>
                <a:ext cx="1732874" cy="2205793"/>
              </a:xfrm>
              <a:custGeom>
                <a:avLst/>
                <a:gdLst>
                  <a:gd name="connsiteX0" fmla="*/ 1236297 w 1824679"/>
                  <a:gd name="connsiteY0" fmla="*/ 0 h 2322653"/>
                  <a:gd name="connsiteX1" fmla="*/ 1269757 w 1824679"/>
                  <a:gd name="connsiteY1" fmla="*/ 20327 h 2322653"/>
                  <a:gd name="connsiteX2" fmla="*/ 1824679 w 1824679"/>
                  <a:gd name="connsiteY2" fmla="*/ 1064012 h 2322653"/>
                  <a:gd name="connsiteX3" fmla="*/ 566039 w 1824679"/>
                  <a:gd name="connsiteY3" fmla="*/ 2322653 h 2322653"/>
                  <a:gd name="connsiteX4" fmla="*/ 76119 w 1824679"/>
                  <a:gd name="connsiteY4" fmla="*/ 2223743 h 2322653"/>
                  <a:gd name="connsiteX5" fmla="*/ 0 w 1824679"/>
                  <a:gd name="connsiteY5" fmla="*/ 2187075 h 2322653"/>
                  <a:gd name="connsiteX6" fmla="*/ 56239 w 1824679"/>
                  <a:gd name="connsiteY6" fmla="*/ 2145020 h 2322653"/>
                  <a:gd name="connsiteX7" fmla="*/ 566039 w 1824679"/>
                  <a:gd name="connsiteY7" fmla="*/ 1064011 h 2322653"/>
                  <a:gd name="connsiteX8" fmla="*/ 559125 w 1824679"/>
                  <a:gd name="connsiteY8" fmla="*/ 927082 h 2322653"/>
                  <a:gd name="connsiteX9" fmla="*/ 648846 w 1824679"/>
                  <a:gd name="connsiteY9" fmla="*/ 872575 h 2322653"/>
                  <a:gd name="connsiteX10" fmla="*/ 1203511 w 1824679"/>
                  <a:gd name="connsiteY10" fmla="*/ 127507 h 2322653"/>
                  <a:gd name="connsiteX11" fmla="*/ 1236297 w 1824679"/>
                  <a:gd name="connsiteY11" fmla="*/ 0 h 232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4679" h="2322653">
                    <a:moveTo>
                      <a:pt x="1236297" y="0"/>
                    </a:moveTo>
                    <a:lnTo>
                      <a:pt x="1269757" y="20327"/>
                    </a:lnTo>
                    <a:cubicBezTo>
                      <a:pt x="1604557" y="246514"/>
                      <a:pt x="1824679" y="629557"/>
                      <a:pt x="1824679" y="1064012"/>
                    </a:cubicBezTo>
                    <a:cubicBezTo>
                      <a:pt x="1824679" y="1759140"/>
                      <a:pt x="1261167" y="2322653"/>
                      <a:pt x="566039" y="2322653"/>
                    </a:cubicBezTo>
                    <a:cubicBezTo>
                      <a:pt x="392257" y="2322653"/>
                      <a:pt x="226701" y="2287434"/>
                      <a:pt x="76119" y="2223743"/>
                    </a:cubicBezTo>
                    <a:lnTo>
                      <a:pt x="0" y="2187075"/>
                    </a:lnTo>
                    <a:lnTo>
                      <a:pt x="56239" y="2145020"/>
                    </a:lnTo>
                    <a:cubicBezTo>
                      <a:pt x="367587" y="1888073"/>
                      <a:pt x="566039" y="1499217"/>
                      <a:pt x="566039" y="1064011"/>
                    </a:cubicBezTo>
                    <a:lnTo>
                      <a:pt x="559125" y="927082"/>
                    </a:lnTo>
                    <a:lnTo>
                      <a:pt x="648846" y="872575"/>
                    </a:lnTo>
                    <a:cubicBezTo>
                      <a:pt x="909697" y="696348"/>
                      <a:pt x="1108004" y="434573"/>
                      <a:pt x="1203511" y="127507"/>
                    </a:cubicBezTo>
                    <a:lnTo>
                      <a:pt x="1236297" y="0"/>
                    </a:lnTo>
                    <a:close/>
                  </a:path>
                </a:pathLst>
              </a:custGeom>
              <a:solidFill>
                <a:srgbClr val="3A6695"/>
              </a:solidFill>
              <a:ln w="38100">
                <a:solidFill>
                  <a:srgbClr val="3A669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0E82C6CA-8DE3-49FB-8CBC-700645896C48}"/>
                  </a:ext>
                </a:extLst>
              </p:cNvPr>
              <p:cNvSpPr/>
              <p:nvPr/>
            </p:nvSpPr>
            <p:spPr>
              <a:xfrm>
                <a:off x="4236111" y="3085178"/>
                <a:ext cx="1730452" cy="2203232"/>
              </a:xfrm>
              <a:custGeom>
                <a:avLst/>
                <a:gdLst>
                  <a:gd name="connsiteX0" fmla="*/ 587390 w 1822129"/>
                  <a:gd name="connsiteY0" fmla="*/ 0 h 2319957"/>
                  <a:gd name="connsiteX1" fmla="*/ 619828 w 1822129"/>
                  <a:gd name="connsiteY1" fmla="*/ 126153 h 2319957"/>
                  <a:gd name="connsiteX2" fmla="*/ 1174493 w 1822129"/>
                  <a:gd name="connsiteY2" fmla="*/ 871221 h 2319957"/>
                  <a:gd name="connsiteX3" fmla="*/ 1264214 w 1822129"/>
                  <a:gd name="connsiteY3" fmla="*/ 925728 h 2319957"/>
                  <a:gd name="connsiteX4" fmla="*/ 1257300 w 1822129"/>
                  <a:gd name="connsiteY4" fmla="*/ 1062657 h 2319957"/>
                  <a:gd name="connsiteX5" fmla="*/ 1767100 w 1822129"/>
                  <a:gd name="connsiteY5" fmla="*/ 2143666 h 2319957"/>
                  <a:gd name="connsiteX6" fmla="*/ 1822129 w 1822129"/>
                  <a:gd name="connsiteY6" fmla="*/ 2184816 h 2319957"/>
                  <a:gd name="connsiteX7" fmla="*/ 1746698 w 1822129"/>
                  <a:gd name="connsiteY7" fmla="*/ 2221152 h 2319957"/>
                  <a:gd name="connsiteX8" fmla="*/ 1257300 w 1822129"/>
                  <a:gd name="connsiteY8" fmla="*/ 2319957 h 2319957"/>
                  <a:gd name="connsiteX9" fmla="*/ 0 w 1822129"/>
                  <a:gd name="connsiteY9" fmla="*/ 1062657 h 2319957"/>
                  <a:gd name="connsiteX10" fmla="*/ 554331 w 1822129"/>
                  <a:gd name="connsiteY10" fmla="*/ 20084 h 2319957"/>
                  <a:gd name="connsiteX11" fmla="*/ 587390 w 1822129"/>
                  <a:gd name="connsiteY11" fmla="*/ 0 h 231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22129" h="2319957">
                    <a:moveTo>
                      <a:pt x="587390" y="0"/>
                    </a:moveTo>
                    <a:lnTo>
                      <a:pt x="619828" y="126153"/>
                    </a:lnTo>
                    <a:cubicBezTo>
                      <a:pt x="715335" y="433219"/>
                      <a:pt x="913642" y="694994"/>
                      <a:pt x="1174493" y="871221"/>
                    </a:cubicBezTo>
                    <a:lnTo>
                      <a:pt x="1264214" y="925728"/>
                    </a:lnTo>
                    <a:lnTo>
                      <a:pt x="1257300" y="1062657"/>
                    </a:lnTo>
                    <a:cubicBezTo>
                      <a:pt x="1257300" y="1497863"/>
                      <a:pt x="1455753" y="1886719"/>
                      <a:pt x="1767100" y="2143666"/>
                    </a:cubicBezTo>
                    <a:lnTo>
                      <a:pt x="1822129" y="2184816"/>
                    </a:lnTo>
                    <a:lnTo>
                      <a:pt x="1746698" y="2221152"/>
                    </a:lnTo>
                    <a:cubicBezTo>
                      <a:pt x="1596277" y="2284775"/>
                      <a:pt x="1430897" y="2319957"/>
                      <a:pt x="1257300" y="2319957"/>
                    </a:cubicBezTo>
                    <a:cubicBezTo>
                      <a:pt x="562912" y="2319957"/>
                      <a:pt x="0" y="1757045"/>
                      <a:pt x="0" y="1062657"/>
                    </a:cubicBezTo>
                    <a:cubicBezTo>
                      <a:pt x="0" y="628665"/>
                      <a:pt x="219887" y="246030"/>
                      <a:pt x="554331" y="20084"/>
                    </a:cubicBezTo>
                    <a:lnTo>
                      <a:pt x="587390" y="0"/>
                    </a:lnTo>
                    <a:close/>
                  </a:path>
                </a:pathLst>
              </a:custGeom>
              <a:solidFill>
                <a:srgbClr val="3C9FC1"/>
              </a:solidFill>
              <a:ln w="38100">
                <a:solidFill>
                  <a:srgbClr val="3C9FC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7B3F9DA1-0EBD-4BA8-AE4A-FC44341267E1}"/>
                  </a:ext>
                </a:extLst>
              </p:cNvPr>
              <p:cNvSpPr/>
              <p:nvPr/>
            </p:nvSpPr>
            <p:spPr>
              <a:xfrm>
                <a:off x="5565262" y="4030877"/>
                <a:ext cx="1058931" cy="1055806"/>
              </a:xfrm>
              <a:custGeom>
                <a:avLst/>
                <a:gdLst>
                  <a:gd name="connsiteX0" fmla="*/ 3376 w 1115032"/>
                  <a:gd name="connsiteY0" fmla="*/ 0 h 1111741"/>
                  <a:gd name="connsiteX1" fmla="*/ 12889 w 1115032"/>
                  <a:gd name="connsiteY1" fmla="*/ 4583 h 1111741"/>
                  <a:gd name="connsiteX2" fmla="*/ 558186 w 1115032"/>
                  <a:gd name="connsiteY2" fmla="*/ 114673 h 1111741"/>
                  <a:gd name="connsiteX3" fmla="*/ 1103483 w 1115032"/>
                  <a:gd name="connsiteY3" fmla="*/ 4583 h 1111741"/>
                  <a:gd name="connsiteX4" fmla="*/ 1111688 w 1115032"/>
                  <a:gd name="connsiteY4" fmla="*/ 631 h 1111741"/>
                  <a:gd name="connsiteX5" fmla="*/ 1115032 w 1115032"/>
                  <a:gd name="connsiteY5" fmla="*/ 66856 h 1111741"/>
                  <a:gd name="connsiteX6" fmla="*/ 560701 w 1115032"/>
                  <a:gd name="connsiteY6" fmla="*/ 1109429 h 1111741"/>
                  <a:gd name="connsiteX7" fmla="*/ 556896 w 1115032"/>
                  <a:gd name="connsiteY7" fmla="*/ 1111741 h 1111741"/>
                  <a:gd name="connsiteX8" fmla="*/ 554922 w 1115032"/>
                  <a:gd name="connsiteY8" fmla="*/ 1110542 h 1111741"/>
                  <a:gd name="connsiteX9" fmla="*/ 0 w 1115032"/>
                  <a:gd name="connsiteY9" fmla="*/ 66857 h 1111741"/>
                  <a:gd name="connsiteX10" fmla="*/ 3376 w 1115032"/>
                  <a:gd name="connsiteY10" fmla="*/ 0 h 1111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5032" h="1111741">
                    <a:moveTo>
                      <a:pt x="3376" y="0"/>
                    </a:moveTo>
                    <a:lnTo>
                      <a:pt x="12889" y="4583"/>
                    </a:lnTo>
                    <a:cubicBezTo>
                      <a:pt x="180492" y="75473"/>
                      <a:pt x="364761" y="114673"/>
                      <a:pt x="558186" y="114673"/>
                    </a:cubicBezTo>
                    <a:cubicBezTo>
                      <a:pt x="751611" y="114673"/>
                      <a:pt x="935880" y="75473"/>
                      <a:pt x="1103483" y="4583"/>
                    </a:cubicBezTo>
                    <a:lnTo>
                      <a:pt x="1111688" y="631"/>
                    </a:lnTo>
                    <a:lnTo>
                      <a:pt x="1115032" y="66856"/>
                    </a:lnTo>
                    <a:cubicBezTo>
                      <a:pt x="1115032" y="500849"/>
                      <a:pt x="895145" y="883483"/>
                      <a:pt x="560701" y="1109429"/>
                    </a:cubicBezTo>
                    <a:lnTo>
                      <a:pt x="556896" y="1111741"/>
                    </a:lnTo>
                    <a:lnTo>
                      <a:pt x="554922" y="1110542"/>
                    </a:lnTo>
                    <a:cubicBezTo>
                      <a:pt x="220122" y="884355"/>
                      <a:pt x="0" y="501312"/>
                      <a:pt x="0" y="66857"/>
                    </a:cubicBezTo>
                    <a:lnTo>
                      <a:pt x="3376" y="0"/>
                    </a:lnTo>
                    <a:close/>
                  </a:path>
                </a:pathLst>
              </a:custGeom>
              <a:solidFill>
                <a:srgbClr val="3A6695"/>
              </a:solidFill>
              <a:ln>
                <a:solidFill>
                  <a:srgbClr val="3A669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B17A2421-1C66-4F51-BB97-894EC9486395}"/>
                  </a:ext>
                </a:extLst>
              </p:cNvPr>
              <p:cNvSpPr/>
              <p:nvPr/>
            </p:nvSpPr>
            <p:spPr>
              <a:xfrm>
                <a:off x="5244298" y="2016651"/>
                <a:ext cx="1702133" cy="475322"/>
              </a:xfrm>
              <a:prstGeom prst="rect">
                <a:avLst/>
              </a:prstGeom>
            </p:spPr>
            <p:txBody>
              <a:bodyPr wrap="square"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FINANCIAL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RISK MANAGEMENT</a:t>
                </a:r>
              </a:p>
            </p:txBody>
          </p:sp>
          <p:sp>
            <p:nvSpPr>
              <p:cNvPr id="42" name="Rectangle 41">
                <a:extLst>
                  <a:ext uri="{FF2B5EF4-FFF2-40B4-BE49-F238E27FC236}">
                    <a16:creationId xmlns:a16="http://schemas.microsoft.com/office/drawing/2014/main" id="{583CA687-02D1-4F6E-9C40-A3DBA4EAE839}"/>
                  </a:ext>
                </a:extLst>
              </p:cNvPr>
              <p:cNvSpPr/>
              <p:nvPr/>
            </p:nvSpPr>
            <p:spPr>
              <a:xfrm>
                <a:off x="4299987" y="4020873"/>
                <a:ext cx="1156343" cy="679031"/>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FINANCIAL ANALYTICS &amp; REPORTING</a:t>
                </a:r>
              </a:p>
            </p:txBody>
          </p:sp>
          <p:sp>
            <p:nvSpPr>
              <p:cNvPr id="73" name="Rectangle 72">
                <a:extLst>
                  <a:ext uri="{FF2B5EF4-FFF2-40B4-BE49-F238E27FC236}">
                    <a16:creationId xmlns:a16="http://schemas.microsoft.com/office/drawing/2014/main" id="{5BBA6078-81C2-4DF1-B3E1-D782F0B0A7A7}"/>
                  </a:ext>
                </a:extLst>
              </p:cNvPr>
              <p:cNvSpPr/>
              <p:nvPr/>
            </p:nvSpPr>
            <p:spPr>
              <a:xfrm>
                <a:off x="6614419" y="4020873"/>
                <a:ext cx="1380763" cy="679031"/>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FINANCIAL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PERFORMANCE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MANAGEMENT</a:t>
                </a:r>
              </a:p>
            </p:txBody>
          </p:sp>
          <p:sp>
            <p:nvSpPr>
              <p:cNvPr id="74" name="Rectangle 73">
                <a:extLst>
                  <a:ext uri="{FF2B5EF4-FFF2-40B4-BE49-F238E27FC236}">
                    <a16:creationId xmlns:a16="http://schemas.microsoft.com/office/drawing/2014/main" id="{E9D06479-CACF-43C3-B0C4-63283B37956C}"/>
                  </a:ext>
                </a:extLst>
              </p:cNvPr>
              <p:cNvSpPr/>
              <p:nvPr/>
            </p:nvSpPr>
            <p:spPr>
              <a:xfrm>
                <a:off x="5385323" y="3346210"/>
                <a:ext cx="1418808" cy="57080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Shared Data,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Assumptions,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Calibri" panose="020F0502020204030204"/>
                    <a:ea typeface="+mn-ea"/>
                    <a:cs typeface="+mn-cs"/>
                  </a:rPr>
                  <a:t>Engines &amp; Results</a:t>
                </a:r>
              </a:p>
            </p:txBody>
          </p:sp>
          <p:pic>
            <p:nvPicPr>
              <p:cNvPr id="12" name="Graphic 11" descr="Bullseye">
                <a:extLst>
                  <a:ext uri="{FF2B5EF4-FFF2-40B4-BE49-F238E27FC236}">
                    <a16:creationId xmlns:a16="http://schemas.microsoft.com/office/drawing/2014/main" id="{723BAE5F-A8E3-4AE6-AAEE-63C33294D9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21681" y="4284459"/>
                <a:ext cx="537972" cy="537971"/>
              </a:xfrm>
              <a:prstGeom prst="rect">
                <a:avLst/>
              </a:prstGeom>
            </p:spPr>
          </p:pic>
        </p:grpSp>
        <p:grpSp>
          <p:nvGrpSpPr>
            <p:cNvPr id="40" name="Group 39">
              <a:extLst>
                <a:ext uri="{FF2B5EF4-FFF2-40B4-BE49-F238E27FC236}">
                  <a16:creationId xmlns:a16="http://schemas.microsoft.com/office/drawing/2014/main" id="{13FE1456-E238-41D5-833B-78F8E0A1C981}"/>
                </a:ext>
              </a:extLst>
            </p:cNvPr>
            <p:cNvGrpSpPr/>
            <p:nvPr/>
          </p:nvGrpSpPr>
          <p:grpSpPr>
            <a:xfrm>
              <a:off x="4675460" y="3263162"/>
              <a:ext cx="640080" cy="640080"/>
              <a:chOff x="1096267" y="3497115"/>
              <a:chExt cx="548640" cy="548640"/>
            </a:xfrm>
            <a:solidFill>
              <a:schemeClr val="bg1"/>
            </a:solidFill>
          </p:grpSpPr>
          <p:pic>
            <p:nvPicPr>
              <p:cNvPr id="41" name="Graphic 40" descr="Tablet with solid fill">
                <a:extLst>
                  <a:ext uri="{FF2B5EF4-FFF2-40B4-BE49-F238E27FC236}">
                    <a16:creationId xmlns:a16="http://schemas.microsoft.com/office/drawing/2014/main" id="{53004B46-1985-49B8-85A9-2F0404119E7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1096267" y="3497115"/>
                <a:ext cx="548640" cy="548640"/>
              </a:xfrm>
              <a:prstGeom prst="rect">
                <a:avLst/>
              </a:prstGeom>
            </p:spPr>
          </p:pic>
          <p:pic>
            <p:nvPicPr>
              <p:cNvPr id="43" name="Graphic 42" descr="Bar chart with solid fill">
                <a:extLst>
                  <a:ext uri="{FF2B5EF4-FFF2-40B4-BE49-F238E27FC236}">
                    <a16:creationId xmlns:a16="http://schemas.microsoft.com/office/drawing/2014/main" id="{41D1CFB5-A841-4861-964E-8EA48E0CBDD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33428" y="3632936"/>
                <a:ext cx="274320" cy="274320"/>
              </a:xfrm>
              <a:prstGeom prst="rect">
                <a:avLst/>
              </a:prstGeom>
            </p:spPr>
          </p:pic>
        </p:grpSp>
      </p:grpSp>
      <p:sp>
        <p:nvSpPr>
          <p:cNvPr id="44" name="Title 1">
            <a:extLst>
              <a:ext uri="{FF2B5EF4-FFF2-40B4-BE49-F238E27FC236}">
                <a16:creationId xmlns:a16="http://schemas.microsoft.com/office/drawing/2014/main" id="{54314A3B-612F-4EE4-B458-A9B022915937}"/>
              </a:ext>
            </a:extLst>
          </p:cNvPr>
          <p:cNvSpPr txBox="1">
            <a:spLocks/>
          </p:cNvSpPr>
          <p:nvPr/>
        </p:nvSpPr>
        <p:spPr>
          <a:xfrm>
            <a:off x="609600" y="166161"/>
            <a:ext cx="10972800" cy="1097280"/>
          </a:xfrm>
          <a:prstGeom prst="rect">
            <a:avLst/>
          </a:prstGeom>
        </p:spPr>
        <p:txBody>
          <a:bodyPr vert="horz" lIns="91440" tIns="45720" rIns="91440" bIns="45720" rtlCol="0" anchor="ctr">
            <a:normAutofit/>
          </a:bodyPr>
          <a:lstStyle>
            <a:lvl1pPr algn="l" defTabSz="457189" rtl="0" eaLnBrk="1" latinLnBrk="0" hangingPunct="1">
              <a:spcBef>
                <a:spcPct val="0"/>
              </a:spcBef>
              <a:buNone/>
              <a:defRPr lang="en-US" sz="2800" b="0" kern="1200" spc="300" baseline="0">
                <a:solidFill>
                  <a:srgbClr val="2C495E"/>
                </a:solidFill>
                <a:latin typeface="Lato Heavy" panose="020F0502020204030203"/>
                <a:ea typeface="Lato Heavy" panose="020F0502020204030203" pitchFamily="34" charset="0"/>
                <a:cs typeface="Lato Heavy" panose="020F0502020204030203" pitchFamily="34" charset="0"/>
              </a:defRPr>
            </a:lvl1pPr>
          </a:lstStyle>
          <a:p>
            <a:pPr marL="0" marR="0" lvl="0" indent="0" algn="l" defTabSz="457189"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300" normalizeH="0" baseline="0" noProof="0" dirty="0">
                <a:ln>
                  <a:noFill/>
                </a:ln>
                <a:solidFill>
                  <a:srgbClr val="0C132A"/>
                </a:solidFill>
                <a:effectLst/>
                <a:uLnTx/>
                <a:uFillTx/>
                <a:latin typeface="Poppins" panose="00000500000000000000" pitchFamily="2" charset="0"/>
                <a:cs typeface="Poppins" panose="00000500000000000000" pitchFamily="2" charset="0"/>
              </a:rPr>
              <a:t>EMPYREAN RISK &amp; PERFORMANCE SOLUTIONS</a:t>
            </a:r>
          </a:p>
        </p:txBody>
      </p:sp>
      <p:grpSp>
        <p:nvGrpSpPr>
          <p:cNvPr id="6" name="Group 5">
            <a:extLst>
              <a:ext uri="{FF2B5EF4-FFF2-40B4-BE49-F238E27FC236}">
                <a16:creationId xmlns:a16="http://schemas.microsoft.com/office/drawing/2014/main" id="{EC799B35-3FAA-B8B8-9A69-461A52259FA8}"/>
              </a:ext>
            </a:extLst>
          </p:cNvPr>
          <p:cNvGrpSpPr/>
          <p:nvPr/>
        </p:nvGrpSpPr>
        <p:grpSpPr>
          <a:xfrm>
            <a:off x="725896" y="4553313"/>
            <a:ext cx="4297680" cy="1279112"/>
            <a:chOff x="725896" y="4538683"/>
            <a:chExt cx="4297680" cy="1279112"/>
          </a:xfrm>
        </p:grpSpPr>
        <p:grpSp>
          <p:nvGrpSpPr>
            <p:cNvPr id="45" name="Group 44">
              <a:extLst>
                <a:ext uri="{FF2B5EF4-FFF2-40B4-BE49-F238E27FC236}">
                  <a16:creationId xmlns:a16="http://schemas.microsoft.com/office/drawing/2014/main" id="{CD7EF77D-24EE-4135-A95D-4D0238205219}"/>
                </a:ext>
              </a:extLst>
            </p:cNvPr>
            <p:cNvGrpSpPr/>
            <p:nvPr/>
          </p:nvGrpSpPr>
          <p:grpSpPr>
            <a:xfrm>
              <a:off x="725896" y="4538683"/>
              <a:ext cx="4297680" cy="1279112"/>
              <a:chOff x="332936" y="2612378"/>
              <a:chExt cx="4632960" cy="1705482"/>
            </a:xfrm>
          </p:grpSpPr>
          <p:sp>
            <p:nvSpPr>
              <p:cNvPr id="46" name="TextBox 45">
                <a:extLst>
                  <a:ext uri="{FF2B5EF4-FFF2-40B4-BE49-F238E27FC236}">
                    <a16:creationId xmlns:a16="http://schemas.microsoft.com/office/drawing/2014/main" id="{2EA5E4B1-5010-4531-9044-0EF6E8A1F872}"/>
                  </a:ext>
                </a:extLst>
              </p:cNvPr>
              <p:cNvSpPr txBox="1"/>
              <p:nvPr/>
            </p:nvSpPr>
            <p:spPr>
              <a:xfrm>
                <a:off x="332936" y="2612378"/>
                <a:ext cx="4632960" cy="492442"/>
              </a:xfrm>
              <a:prstGeom prst="rect">
                <a:avLst/>
              </a:prstGeom>
              <a:noFill/>
            </p:spPr>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C9FC1"/>
                    </a:solidFill>
                    <a:effectLst/>
                    <a:uLnTx/>
                    <a:uFillTx/>
                    <a:latin typeface="Calibri" panose="020F0502020204030204"/>
                    <a:ea typeface="+mn-ea"/>
                    <a:cs typeface="+mn-cs"/>
                  </a:rPr>
                  <a:t>FINANCIAL ANALYTICS &amp; REPORTING</a:t>
                </a:r>
              </a:p>
            </p:txBody>
          </p:sp>
          <p:sp>
            <p:nvSpPr>
              <p:cNvPr id="47" name="TextBox 46">
                <a:extLst>
                  <a:ext uri="{FF2B5EF4-FFF2-40B4-BE49-F238E27FC236}">
                    <a16:creationId xmlns:a16="http://schemas.microsoft.com/office/drawing/2014/main" id="{DB78E7CB-CBAD-4770-9044-2C13124FF4EA}"/>
                  </a:ext>
                </a:extLst>
              </p:cNvPr>
              <p:cNvSpPr txBox="1"/>
              <p:nvPr/>
            </p:nvSpPr>
            <p:spPr>
              <a:xfrm>
                <a:off x="1265948" y="3045718"/>
                <a:ext cx="3270158" cy="1272142"/>
              </a:xfrm>
              <a:prstGeom prst="rect">
                <a:avLst/>
              </a:prstGeom>
              <a:noFill/>
            </p:spPr>
            <p:txBody>
              <a:bodyPr wrap="square" lIns="0" rIns="0" rtlCol="0" anchor="t">
                <a:spAutoFit/>
              </a:bodyPr>
              <a:lstStyle>
                <a:defPPr>
                  <a:defRPr lang="en-US"/>
                </a:defPPr>
                <a:lvl1pPr marL="284163" marR="0" lvl="0" indent="-173038" algn="just" fontAlgn="auto">
                  <a:lnSpc>
                    <a:spcPct val="100000"/>
                  </a:lnSpc>
                  <a:spcBef>
                    <a:spcPts val="0"/>
                  </a:spcBef>
                  <a:spcAft>
                    <a:spcPts val="0"/>
                  </a:spcAft>
                  <a:buClrTx/>
                  <a:buSzTx/>
                  <a:buFontTx/>
                  <a:buNone/>
                  <a:tabLst/>
                  <a:defRPr kumimoji="0" sz="1200" b="0" i="0" u="none" strike="noStrike" cap="none" spc="0" normalizeH="0" baseline="0">
                    <a:ln>
                      <a:noFill/>
                    </a:ln>
                    <a:effectLst/>
                    <a:uLnTx/>
                    <a:uFillTx/>
                    <a:latin typeface="Calibri" panose="020F0502020204030204"/>
                  </a:defRPr>
                </a:lvl1pPr>
              </a:lstStyle>
              <a:p>
                <a:pPr marL="284163" marR="0" lvl="0" indent="-223838" algn="just" defTabSz="914400" rtl="0" eaLnBrk="1" fontAlgn="auto" latinLnBrk="0" hangingPunct="1">
                  <a:lnSpc>
                    <a:spcPct val="100000"/>
                  </a:lnSpc>
                  <a:spcBef>
                    <a:spcPts val="0"/>
                  </a:spcBef>
                  <a:spcAft>
                    <a:spcPts val="0"/>
                  </a:spcAft>
                  <a:buClrTx/>
                  <a:buSzTx/>
                  <a:buFontTx/>
                  <a:buChar char="-"/>
                  <a:tabLst/>
                  <a:defRPr/>
                </a:pPr>
                <a:r>
                  <a:rPr kumimoji="0" lang="en-US" sz="1400" b="0" i="0" u="none" strike="noStrike" kern="1200" cap="none" spc="0" normalizeH="0" baseline="0" noProof="0" dirty="0">
                    <a:ln>
                      <a:noFill/>
                    </a:ln>
                    <a:solidFill>
                      <a:srgbClr val="3C9FC1"/>
                    </a:solidFill>
                    <a:effectLst/>
                    <a:uLnTx/>
                    <a:uFillTx/>
                    <a:latin typeface="Calibri" panose="020F0502020204030204"/>
                    <a:ea typeface="+mn-ea"/>
                    <a:cs typeface="+mn-cs"/>
                  </a:rPr>
                  <a:t>Portfolio Analytics (Deposits)</a:t>
                </a:r>
              </a:p>
              <a:p>
                <a:pPr marL="284163" marR="0" lvl="0" indent="-223838" algn="just" defTabSz="914400" rtl="0" eaLnBrk="1" fontAlgn="auto" latinLnBrk="0" hangingPunct="1">
                  <a:lnSpc>
                    <a:spcPct val="100000"/>
                  </a:lnSpc>
                  <a:spcBef>
                    <a:spcPts val="0"/>
                  </a:spcBef>
                  <a:spcAft>
                    <a:spcPts val="0"/>
                  </a:spcAft>
                  <a:buClrTx/>
                  <a:buSzTx/>
                  <a:buFontTx/>
                  <a:buChar char="-"/>
                  <a:tabLst/>
                  <a:defRPr/>
                </a:pPr>
                <a:r>
                  <a:rPr kumimoji="0" lang="en-US" sz="1400" b="0" i="1" u="none" strike="noStrike" kern="1200" cap="none" spc="0" normalizeH="0" baseline="0" noProof="0" dirty="0">
                    <a:ln>
                      <a:noFill/>
                    </a:ln>
                    <a:solidFill>
                      <a:srgbClr val="3C9FC1"/>
                    </a:solidFill>
                    <a:effectLst/>
                    <a:uLnTx/>
                    <a:uFillTx/>
                    <a:latin typeface="Calibri" panose="020F0502020204030204"/>
                    <a:ea typeface="+mn-ea"/>
                    <a:cs typeface="+mn-cs"/>
                  </a:rPr>
                  <a:t>Portfolio Analytics (Loans)*</a:t>
                </a:r>
              </a:p>
              <a:p>
                <a:pPr marL="284163" marR="0" lvl="0" indent="-223838" algn="just" defTabSz="914400" rtl="0" eaLnBrk="1" fontAlgn="auto" latinLnBrk="0" hangingPunct="1">
                  <a:lnSpc>
                    <a:spcPct val="100000"/>
                  </a:lnSpc>
                  <a:spcBef>
                    <a:spcPts val="0"/>
                  </a:spcBef>
                  <a:spcAft>
                    <a:spcPts val="0"/>
                  </a:spcAft>
                  <a:buClrTx/>
                  <a:buSzTx/>
                  <a:buFontTx/>
                  <a:buChar char="-"/>
                  <a:tabLst/>
                  <a:defRPr/>
                </a:pPr>
                <a:r>
                  <a:rPr kumimoji="0" lang="en-US" sz="1400" b="0" i="1" u="none" strike="noStrike" kern="1200" cap="none" spc="0" normalizeH="0" baseline="0" noProof="0" dirty="0">
                    <a:ln>
                      <a:noFill/>
                    </a:ln>
                    <a:solidFill>
                      <a:srgbClr val="3C9FC1"/>
                    </a:solidFill>
                    <a:effectLst/>
                    <a:uLnTx/>
                    <a:uFillTx/>
                    <a:latin typeface="Calibri" panose="020F0502020204030204"/>
                    <a:ea typeface="+mn-ea"/>
                    <a:cs typeface="+mn-cs"/>
                  </a:rPr>
                  <a:t>CECL*</a:t>
                </a:r>
              </a:p>
              <a:p>
                <a:pPr marL="284163" marR="0" lvl="0" indent="-223838" algn="just" defTabSz="914400" rtl="0" eaLnBrk="1" fontAlgn="auto" latinLnBrk="0" hangingPunct="1">
                  <a:lnSpc>
                    <a:spcPct val="100000"/>
                  </a:lnSpc>
                  <a:spcBef>
                    <a:spcPts val="0"/>
                  </a:spcBef>
                  <a:spcAft>
                    <a:spcPts val="0"/>
                  </a:spcAft>
                  <a:buClrTx/>
                  <a:buSzTx/>
                  <a:buFontTx/>
                  <a:buChar char="-"/>
                  <a:tabLst/>
                  <a:defRPr/>
                </a:pPr>
                <a:r>
                  <a:rPr kumimoji="0" lang="en-US" sz="1400" b="0" i="1" u="none" strike="noStrike" kern="1200" cap="none" spc="0" normalizeH="0" baseline="0" noProof="0" dirty="0">
                    <a:ln>
                      <a:noFill/>
                    </a:ln>
                    <a:solidFill>
                      <a:srgbClr val="3C9FC1"/>
                    </a:solidFill>
                    <a:effectLst/>
                    <a:uLnTx/>
                    <a:uFillTx/>
                    <a:latin typeface="Calibri" panose="020F0502020204030204"/>
                    <a:ea typeface="+mn-ea"/>
                    <a:cs typeface="+mn-cs"/>
                  </a:rPr>
                  <a:t>BI Analytics (persona-based)*</a:t>
                </a:r>
              </a:p>
            </p:txBody>
          </p:sp>
        </p:grpSp>
        <p:grpSp>
          <p:nvGrpSpPr>
            <p:cNvPr id="48" name="Group 47">
              <a:extLst>
                <a:ext uri="{FF2B5EF4-FFF2-40B4-BE49-F238E27FC236}">
                  <a16:creationId xmlns:a16="http://schemas.microsoft.com/office/drawing/2014/main" id="{6EC54B6C-C2CC-46EF-BE46-2352EBFF77B4}"/>
                </a:ext>
              </a:extLst>
            </p:cNvPr>
            <p:cNvGrpSpPr/>
            <p:nvPr/>
          </p:nvGrpSpPr>
          <p:grpSpPr>
            <a:xfrm>
              <a:off x="748089" y="4978607"/>
              <a:ext cx="551546" cy="548640"/>
              <a:chOff x="1104385" y="3622053"/>
              <a:chExt cx="548640" cy="548640"/>
            </a:xfrm>
          </p:grpSpPr>
          <p:pic>
            <p:nvPicPr>
              <p:cNvPr id="49" name="Graphic 48" descr="Tablet with solid fill">
                <a:extLst>
                  <a:ext uri="{FF2B5EF4-FFF2-40B4-BE49-F238E27FC236}">
                    <a16:creationId xmlns:a16="http://schemas.microsoft.com/office/drawing/2014/main" id="{D56028D1-4AEA-41BA-831D-A6A31F509F9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1104385" y="3622053"/>
                <a:ext cx="548640" cy="548640"/>
              </a:xfrm>
              <a:prstGeom prst="rect">
                <a:avLst/>
              </a:prstGeom>
            </p:spPr>
          </p:pic>
          <p:pic>
            <p:nvPicPr>
              <p:cNvPr id="50" name="Graphic 49" descr="Bar chart with solid fill">
                <a:extLst>
                  <a:ext uri="{FF2B5EF4-FFF2-40B4-BE49-F238E27FC236}">
                    <a16:creationId xmlns:a16="http://schemas.microsoft.com/office/drawing/2014/main" id="{45442AC9-2AAC-414E-999F-69E4529FC99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41545" y="3757873"/>
                <a:ext cx="274320" cy="274320"/>
              </a:xfrm>
              <a:prstGeom prst="rect">
                <a:avLst/>
              </a:prstGeom>
            </p:spPr>
          </p:pic>
        </p:grpSp>
      </p:grpSp>
      <p:grpSp>
        <p:nvGrpSpPr>
          <p:cNvPr id="5" name="Group 4">
            <a:extLst>
              <a:ext uri="{FF2B5EF4-FFF2-40B4-BE49-F238E27FC236}">
                <a16:creationId xmlns:a16="http://schemas.microsoft.com/office/drawing/2014/main" id="{A13B2395-4511-453E-B17B-57D9BD58181B}"/>
              </a:ext>
            </a:extLst>
          </p:cNvPr>
          <p:cNvGrpSpPr/>
          <p:nvPr/>
        </p:nvGrpSpPr>
        <p:grpSpPr>
          <a:xfrm>
            <a:off x="725896" y="3200284"/>
            <a:ext cx="4297680" cy="1074996"/>
            <a:chOff x="8816331" y="4117598"/>
            <a:chExt cx="4084318" cy="1074996"/>
          </a:xfrm>
        </p:grpSpPr>
        <p:grpSp>
          <p:nvGrpSpPr>
            <p:cNvPr id="55" name="Group 54">
              <a:extLst>
                <a:ext uri="{FF2B5EF4-FFF2-40B4-BE49-F238E27FC236}">
                  <a16:creationId xmlns:a16="http://schemas.microsoft.com/office/drawing/2014/main" id="{5B3432A0-5D64-4CA5-AA2C-CF0246B0F4A3}"/>
                </a:ext>
              </a:extLst>
            </p:cNvPr>
            <p:cNvGrpSpPr/>
            <p:nvPr/>
          </p:nvGrpSpPr>
          <p:grpSpPr>
            <a:xfrm>
              <a:off x="8816331" y="4117598"/>
              <a:ext cx="4084318" cy="1074996"/>
              <a:chOff x="8921973" y="1451336"/>
              <a:chExt cx="7001688" cy="1433326"/>
            </a:xfrm>
          </p:grpSpPr>
          <p:sp>
            <p:nvSpPr>
              <p:cNvPr id="56" name="TextBox 55">
                <a:extLst>
                  <a:ext uri="{FF2B5EF4-FFF2-40B4-BE49-F238E27FC236}">
                    <a16:creationId xmlns:a16="http://schemas.microsoft.com/office/drawing/2014/main" id="{F4AF7B04-C433-4237-9A49-FA835C7AA1EE}"/>
                  </a:ext>
                </a:extLst>
              </p:cNvPr>
              <p:cNvSpPr txBox="1"/>
              <p:nvPr/>
            </p:nvSpPr>
            <p:spPr>
              <a:xfrm>
                <a:off x="8921973" y="1451336"/>
                <a:ext cx="7001688" cy="492442"/>
              </a:xfrm>
              <a:prstGeom prst="rect">
                <a:avLst/>
              </a:prstGeom>
              <a:noFill/>
            </p:spPr>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A6695"/>
                    </a:solidFill>
                    <a:effectLst/>
                    <a:uLnTx/>
                    <a:uFillTx/>
                    <a:latin typeface="Calibri" panose="020F0502020204030204"/>
                    <a:ea typeface="+mn-ea"/>
                    <a:cs typeface="+mn-cs"/>
                  </a:rPr>
                  <a:t>FINANCIAL PERFORMANCE MANAGEMENT</a:t>
                </a:r>
              </a:p>
            </p:txBody>
          </p:sp>
          <p:sp>
            <p:nvSpPr>
              <p:cNvPr id="57" name="TextBox 56">
                <a:extLst>
                  <a:ext uri="{FF2B5EF4-FFF2-40B4-BE49-F238E27FC236}">
                    <a16:creationId xmlns:a16="http://schemas.microsoft.com/office/drawing/2014/main" id="{168DF8F3-2AC7-40D9-82E5-F02104A2A813}"/>
                  </a:ext>
                </a:extLst>
              </p:cNvPr>
              <p:cNvSpPr txBox="1"/>
              <p:nvPr/>
            </p:nvSpPr>
            <p:spPr>
              <a:xfrm>
                <a:off x="10326383" y="1899778"/>
                <a:ext cx="5172891" cy="984884"/>
              </a:xfrm>
              <a:prstGeom prst="rect">
                <a:avLst/>
              </a:prstGeom>
              <a:noFill/>
            </p:spPr>
            <p:txBody>
              <a:bodyPr wrap="square" lIns="0" rIns="0" rtlCol="0" anchor="t">
                <a:spAutoFit/>
              </a:bodyPr>
              <a:lstStyle/>
              <a:p>
                <a:pPr marL="284163" marR="0" lvl="0" indent="-223838"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3A6695"/>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3A6695"/>
                    </a:solidFill>
                    <a:effectLst/>
                    <a:uLnTx/>
                    <a:uFillTx/>
                    <a:latin typeface="Calibri" panose="020F0502020204030204"/>
                    <a:ea typeface="+mn-ea"/>
                    <a:cs typeface="+mn-cs"/>
                  </a:rPr>
                  <a:t>Budgeting &amp; Planning</a:t>
                </a:r>
              </a:p>
              <a:p>
                <a:pPr marL="284163" marR="0" lvl="0" indent="-223838"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A6695"/>
                    </a:solidFill>
                    <a:effectLst/>
                    <a:uLnTx/>
                    <a:uFillTx/>
                    <a:latin typeface="Calibri" panose="020F0502020204030204"/>
                    <a:ea typeface="+mn-ea"/>
                    <a:cs typeface="+mn-cs"/>
                  </a:rPr>
                  <a:t>-	Profitability Measurement &amp; Analysis</a:t>
                </a:r>
              </a:p>
              <a:p>
                <a:pPr marL="284163" marR="0" lvl="0" indent="-223838"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A6695"/>
                    </a:solidFill>
                    <a:effectLst/>
                    <a:uLnTx/>
                    <a:uFillTx/>
                    <a:latin typeface="Calibri" panose="020F0502020204030204"/>
                    <a:ea typeface="+mn-ea"/>
                    <a:cs typeface="+mn-cs"/>
                  </a:rPr>
                  <a:t>-	Funds Transfer Pricing (FTP)</a:t>
                </a:r>
              </a:p>
            </p:txBody>
          </p:sp>
        </p:grpSp>
        <p:pic>
          <p:nvPicPr>
            <p:cNvPr id="58" name="Graphic 57" descr="Bullseye">
              <a:extLst>
                <a:ext uri="{FF2B5EF4-FFF2-40B4-BE49-F238E27FC236}">
                  <a16:creationId xmlns:a16="http://schemas.microsoft.com/office/drawing/2014/main" id="{FDF5D347-C09D-4C32-9800-9662BE87C7C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64786" y="4613616"/>
              <a:ext cx="457200" cy="457200"/>
            </a:xfrm>
            <a:prstGeom prst="rect">
              <a:avLst/>
            </a:prstGeom>
          </p:spPr>
        </p:pic>
      </p:grpSp>
      <p:grpSp>
        <p:nvGrpSpPr>
          <p:cNvPr id="19" name="Group 18">
            <a:extLst>
              <a:ext uri="{FF2B5EF4-FFF2-40B4-BE49-F238E27FC236}">
                <a16:creationId xmlns:a16="http://schemas.microsoft.com/office/drawing/2014/main" id="{CCB37C0A-AC8A-4526-ADA3-2CBF69838510}"/>
              </a:ext>
            </a:extLst>
          </p:cNvPr>
          <p:cNvGrpSpPr/>
          <p:nvPr/>
        </p:nvGrpSpPr>
        <p:grpSpPr>
          <a:xfrm>
            <a:off x="9247730" y="3237531"/>
            <a:ext cx="548640" cy="548640"/>
            <a:chOff x="9442541" y="3031631"/>
            <a:chExt cx="467319" cy="429196"/>
          </a:xfrm>
        </p:grpSpPr>
        <p:pic>
          <p:nvPicPr>
            <p:cNvPr id="13" name="Graphic 12" descr="Warning with solid fill">
              <a:extLst>
                <a:ext uri="{FF2B5EF4-FFF2-40B4-BE49-F238E27FC236}">
                  <a16:creationId xmlns:a16="http://schemas.microsoft.com/office/drawing/2014/main" id="{98517954-BA85-43FB-B34F-321A053F456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442541" y="3031631"/>
              <a:ext cx="365760" cy="382290"/>
            </a:xfrm>
            <a:prstGeom prst="rect">
              <a:avLst/>
            </a:prstGeom>
          </p:spPr>
        </p:pic>
        <p:grpSp>
          <p:nvGrpSpPr>
            <p:cNvPr id="17" name="Group 16">
              <a:extLst>
                <a:ext uri="{FF2B5EF4-FFF2-40B4-BE49-F238E27FC236}">
                  <a16:creationId xmlns:a16="http://schemas.microsoft.com/office/drawing/2014/main" id="{E4A6322C-8E9C-4E68-B787-7576821CC04D}"/>
                </a:ext>
              </a:extLst>
            </p:cNvPr>
            <p:cNvGrpSpPr/>
            <p:nvPr/>
          </p:nvGrpSpPr>
          <p:grpSpPr>
            <a:xfrm>
              <a:off x="9645788" y="3214689"/>
              <a:ext cx="264072" cy="246138"/>
              <a:chOff x="10529576" y="1462317"/>
              <a:chExt cx="880239" cy="820459"/>
            </a:xfrm>
          </p:grpSpPr>
          <p:sp>
            <p:nvSpPr>
              <p:cNvPr id="16" name="Oval 15">
                <a:extLst>
                  <a:ext uri="{FF2B5EF4-FFF2-40B4-BE49-F238E27FC236}">
                    <a16:creationId xmlns:a16="http://schemas.microsoft.com/office/drawing/2014/main" id="{27BCDE87-715E-479B-95A9-DE22F309D847}"/>
                  </a:ext>
                </a:extLst>
              </p:cNvPr>
              <p:cNvSpPr/>
              <p:nvPr/>
            </p:nvSpPr>
            <p:spPr>
              <a:xfrm>
                <a:off x="10680888" y="1572432"/>
                <a:ext cx="457200" cy="45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5" name="Graphic 14" descr="Magnifying glass with solid fill">
                <a:extLst>
                  <a:ext uri="{FF2B5EF4-FFF2-40B4-BE49-F238E27FC236}">
                    <a16:creationId xmlns:a16="http://schemas.microsoft.com/office/drawing/2014/main" id="{8CFDD50E-0343-48D1-B1EE-D2D84BE1C5A0}"/>
                  </a:ext>
                </a:extLst>
              </p:cNvPr>
              <p:cNvPicPr>
                <a:picLocks/>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529576" y="1462317"/>
                <a:ext cx="880239" cy="820459"/>
              </a:xfrm>
              <a:prstGeom prst="rect">
                <a:avLst/>
              </a:prstGeom>
            </p:spPr>
          </p:pic>
        </p:grpSp>
      </p:grpSp>
      <p:grpSp>
        <p:nvGrpSpPr>
          <p:cNvPr id="21" name="Group 20">
            <a:extLst>
              <a:ext uri="{FF2B5EF4-FFF2-40B4-BE49-F238E27FC236}">
                <a16:creationId xmlns:a16="http://schemas.microsoft.com/office/drawing/2014/main" id="{5C07F593-4DF6-45D1-8434-8272621B812E}"/>
              </a:ext>
            </a:extLst>
          </p:cNvPr>
          <p:cNvGrpSpPr/>
          <p:nvPr/>
        </p:nvGrpSpPr>
        <p:grpSpPr>
          <a:xfrm>
            <a:off x="725895" y="1360560"/>
            <a:ext cx="4297680" cy="1507180"/>
            <a:chOff x="725895" y="1360560"/>
            <a:chExt cx="4297680" cy="1507180"/>
          </a:xfrm>
        </p:grpSpPr>
        <p:grpSp>
          <p:nvGrpSpPr>
            <p:cNvPr id="51" name="Group 50">
              <a:extLst>
                <a:ext uri="{FF2B5EF4-FFF2-40B4-BE49-F238E27FC236}">
                  <a16:creationId xmlns:a16="http://schemas.microsoft.com/office/drawing/2014/main" id="{07240703-72D7-4BA9-9C89-9637D7376C23}"/>
                </a:ext>
              </a:extLst>
            </p:cNvPr>
            <p:cNvGrpSpPr/>
            <p:nvPr/>
          </p:nvGrpSpPr>
          <p:grpSpPr>
            <a:xfrm>
              <a:off x="725895" y="1360560"/>
              <a:ext cx="4297680" cy="1507180"/>
              <a:chOff x="8921976" y="1451336"/>
              <a:chExt cx="5204834" cy="2009572"/>
            </a:xfrm>
          </p:grpSpPr>
          <p:sp>
            <p:nvSpPr>
              <p:cNvPr id="52" name="TextBox 51">
                <a:extLst>
                  <a:ext uri="{FF2B5EF4-FFF2-40B4-BE49-F238E27FC236}">
                    <a16:creationId xmlns:a16="http://schemas.microsoft.com/office/drawing/2014/main" id="{1BF4A966-DFAE-4396-B103-3E18E44D7B3E}"/>
                  </a:ext>
                </a:extLst>
              </p:cNvPr>
              <p:cNvSpPr txBox="1"/>
              <p:nvPr/>
            </p:nvSpPr>
            <p:spPr>
              <a:xfrm>
                <a:off x="8921976" y="1451336"/>
                <a:ext cx="5204834" cy="492442"/>
              </a:xfrm>
              <a:prstGeom prst="rect">
                <a:avLst/>
              </a:prstGeom>
              <a:noFill/>
            </p:spPr>
            <p:txBody>
              <a:bodyPr wrap="square" lIns="0" r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C132A"/>
                    </a:solidFill>
                    <a:effectLst/>
                    <a:uLnTx/>
                    <a:uFillTx/>
                    <a:latin typeface="Calibri" panose="020F0502020204030204"/>
                    <a:ea typeface="+mn-ea"/>
                    <a:cs typeface="+mn-cs"/>
                  </a:rPr>
                  <a:t>FINANCIAL RISK MANAGEMENT</a:t>
                </a:r>
              </a:p>
            </p:txBody>
          </p:sp>
          <p:sp>
            <p:nvSpPr>
              <p:cNvPr id="53" name="TextBox 52">
                <a:extLst>
                  <a:ext uri="{FF2B5EF4-FFF2-40B4-BE49-F238E27FC236}">
                    <a16:creationId xmlns:a16="http://schemas.microsoft.com/office/drawing/2014/main" id="{395F7F59-F0D3-41BC-88AC-78F76E683E83}"/>
                  </a:ext>
                </a:extLst>
              </p:cNvPr>
              <p:cNvSpPr txBox="1"/>
              <p:nvPr/>
            </p:nvSpPr>
            <p:spPr>
              <a:xfrm>
                <a:off x="10044687" y="1901508"/>
                <a:ext cx="4023361" cy="1559400"/>
              </a:xfrm>
              <a:prstGeom prst="rect">
                <a:avLst/>
              </a:prstGeom>
              <a:noFill/>
            </p:spPr>
            <p:txBody>
              <a:bodyPr wrap="square" lIns="0" rIns="0" rtlCol="0" anchor="t">
                <a:spAutoFit/>
              </a:bodyPr>
              <a:lstStyle/>
              <a:p>
                <a:pPr marL="284163" marR="0" lvl="0" indent="-223838"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C132A"/>
                    </a:solidFill>
                    <a:effectLst/>
                    <a:uLnTx/>
                    <a:uFillTx/>
                    <a:latin typeface="Calibri" panose="020F0502020204030204"/>
                    <a:ea typeface="+mn-ea"/>
                    <a:cs typeface="+mn-cs"/>
                  </a:rPr>
                  <a:t>-	</a:t>
                </a:r>
                <a:r>
                  <a:rPr kumimoji="0" lang="en-US" sz="1400" b="0" i="0" u="none" strike="noStrike" kern="1200" cap="none" spc="0" normalizeH="0" baseline="0" noProof="0">
                    <a:ln>
                      <a:noFill/>
                    </a:ln>
                    <a:solidFill>
                      <a:srgbClr val="0C132A"/>
                    </a:solidFill>
                    <a:effectLst/>
                    <a:uLnTx/>
                    <a:uFillTx/>
                    <a:latin typeface="Calibri" panose="020F0502020204030204"/>
                    <a:ea typeface="+mn-ea"/>
                    <a:cs typeface="+mn-cs"/>
                  </a:rPr>
                  <a:t>Asset Liability Management</a:t>
                </a:r>
              </a:p>
              <a:p>
                <a:pPr marL="284163" marR="0" lvl="0" indent="-223838"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132A"/>
                    </a:solidFill>
                    <a:effectLst/>
                    <a:uLnTx/>
                    <a:uFillTx/>
                    <a:latin typeface="Calibri" panose="020F0502020204030204"/>
                    <a:ea typeface="+mn-ea"/>
                    <a:cs typeface="+mn-cs"/>
                  </a:rPr>
                  <a:t>-	Liquidity Stress Testing</a:t>
                </a:r>
              </a:p>
              <a:p>
                <a:pPr marL="284163" marR="0" lvl="0" indent="-223838"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132A"/>
                    </a:solidFill>
                    <a:effectLst/>
                    <a:uLnTx/>
                    <a:uFillTx/>
                    <a:latin typeface="Calibri" panose="020F0502020204030204"/>
                    <a:ea typeface="+mn-ea"/>
                    <a:cs typeface="+mn-cs"/>
                  </a:rPr>
                  <a:t>-	Capital Management &amp; Stress Testing</a:t>
                </a:r>
              </a:p>
              <a:p>
                <a:pPr marL="284163" marR="0" lvl="0" indent="-223838"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132A"/>
                    </a:solidFill>
                    <a:effectLst/>
                    <a:uLnTx/>
                    <a:uFillTx/>
                    <a:latin typeface="Calibri" panose="020F0502020204030204"/>
                    <a:ea typeface="+mn-ea"/>
                    <a:cs typeface="+mn-cs"/>
                  </a:rPr>
                  <a:t>-	Expected Credit Loss (ECL)</a:t>
                </a:r>
              </a:p>
              <a:p>
                <a:pPr marL="284163" marR="0" lvl="0" indent="-223838"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C132A"/>
                    </a:solidFill>
                    <a:effectLst/>
                    <a:uLnTx/>
                    <a:uFillTx/>
                    <a:latin typeface="Calibri" panose="020F0502020204030204"/>
                    <a:ea typeface="+mn-ea"/>
                    <a:cs typeface="+mn-cs"/>
                  </a:rPr>
                  <a:t>-	Funds Transfer Pricing (FTP)</a:t>
                </a:r>
                <a:endParaRPr kumimoji="0" lang="en-US" sz="1100" b="0" i="0" u="none" strike="noStrike" kern="1200" cap="none" spc="0" normalizeH="0" baseline="0" noProof="0">
                  <a:ln>
                    <a:noFill/>
                  </a:ln>
                  <a:solidFill>
                    <a:srgbClr val="0C132A"/>
                  </a:solidFill>
                  <a:effectLst/>
                  <a:uLnTx/>
                  <a:uFillTx/>
                  <a:latin typeface="Calibri" panose="020F0502020204030204"/>
                  <a:ea typeface="+mn-ea"/>
                  <a:cs typeface="+mn-cs"/>
                </a:endParaRPr>
              </a:p>
            </p:txBody>
          </p:sp>
        </p:grpSp>
        <p:grpSp>
          <p:nvGrpSpPr>
            <p:cNvPr id="20" name="Group 19">
              <a:extLst>
                <a:ext uri="{FF2B5EF4-FFF2-40B4-BE49-F238E27FC236}">
                  <a16:creationId xmlns:a16="http://schemas.microsoft.com/office/drawing/2014/main" id="{50BA7871-81AE-4557-988C-82D4BEE99F3D}"/>
                </a:ext>
              </a:extLst>
            </p:cNvPr>
            <p:cNvGrpSpPr/>
            <p:nvPr/>
          </p:nvGrpSpPr>
          <p:grpSpPr>
            <a:xfrm>
              <a:off x="776882" y="1987588"/>
              <a:ext cx="548640" cy="548640"/>
              <a:chOff x="827353" y="2015086"/>
              <a:chExt cx="489444" cy="490487"/>
            </a:xfrm>
          </p:grpSpPr>
          <p:pic>
            <p:nvPicPr>
              <p:cNvPr id="61" name="Graphic 60" descr="Warning with solid fill">
                <a:extLst>
                  <a:ext uri="{FF2B5EF4-FFF2-40B4-BE49-F238E27FC236}">
                    <a16:creationId xmlns:a16="http://schemas.microsoft.com/office/drawing/2014/main" id="{0AC4ED4A-3496-4DAB-9E63-5437E20D18B8}"/>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827353" y="2015086"/>
                <a:ext cx="379953" cy="426060"/>
              </a:xfrm>
              <a:prstGeom prst="rect">
                <a:avLst/>
              </a:prstGeom>
            </p:spPr>
          </p:pic>
          <p:grpSp>
            <p:nvGrpSpPr>
              <p:cNvPr id="62" name="Group 61">
                <a:extLst>
                  <a:ext uri="{FF2B5EF4-FFF2-40B4-BE49-F238E27FC236}">
                    <a16:creationId xmlns:a16="http://schemas.microsoft.com/office/drawing/2014/main" id="{91B777ED-AFD1-45E1-9D61-01ED0A209753}"/>
                  </a:ext>
                </a:extLst>
              </p:cNvPr>
              <p:cNvGrpSpPr/>
              <p:nvPr/>
            </p:nvGrpSpPr>
            <p:grpSpPr>
              <a:xfrm>
                <a:off x="1042477" y="2231253"/>
                <a:ext cx="274320" cy="274320"/>
                <a:chOff x="10551476" y="1462317"/>
                <a:chExt cx="914400" cy="914400"/>
              </a:xfrm>
            </p:grpSpPr>
            <p:sp>
              <p:nvSpPr>
                <p:cNvPr id="63" name="Oval 62">
                  <a:extLst>
                    <a:ext uri="{FF2B5EF4-FFF2-40B4-BE49-F238E27FC236}">
                      <a16:creationId xmlns:a16="http://schemas.microsoft.com/office/drawing/2014/main" id="{9BF428AE-3607-4128-B52D-688F05E537E2}"/>
                    </a:ext>
                  </a:extLst>
                </p:cNvPr>
                <p:cNvSpPr/>
                <p:nvPr/>
              </p:nvSpPr>
              <p:spPr>
                <a:xfrm>
                  <a:off x="10680888" y="1572432"/>
                  <a:ext cx="457200" cy="4572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132A"/>
                    </a:solidFill>
                    <a:effectLst/>
                    <a:uLnTx/>
                    <a:uFillTx/>
                    <a:latin typeface="Calibri" panose="020F0502020204030204"/>
                    <a:ea typeface="+mn-ea"/>
                    <a:cs typeface="+mn-cs"/>
                  </a:endParaRPr>
                </a:p>
              </p:txBody>
            </p:sp>
            <p:pic>
              <p:nvPicPr>
                <p:cNvPr id="64" name="Graphic 63" descr="Magnifying glass with solid fill">
                  <a:extLst>
                    <a:ext uri="{FF2B5EF4-FFF2-40B4-BE49-F238E27FC236}">
                      <a16:creationId xmlns:a16="http://schemas.microsoft.com/office/drawing/2014/main" id="{64449C28-439A-45EA-BB34-97246BE402E7}"/>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0551476" y="1462317"/>
                  <a:ext cx="914400" cy="914400"/>
                </a:xfrm>
                <a:prstGeom prst="rect">
                  <a:avLst/>
                </a:prstGeom>
              </p:spPr>
            </p:pic>
          </p:grpSp>
        </p:grpSp>
      </p:grpSp>
      <p:sp>
        <p:nvSpPr>
          <p:cNvPr id="8" name="TextBox 7">
            <a:extLst>
              <a:ext uri="{FF2B5EF4-FFF2-40B4-BE49-F238E27FC236}">
                <a16:creationId xmlns:a16="http://schemas.microsoft.com/office/drawing/2014/main" id="{235D4BED-BBAC-16EF-0817-EA56EABBCA23}"/>
              </a:ext>
            </a:extLst>
          </p:cNvPr>
          <p:cNvSpPr txBox="1"/>
          <p:nvPr/>
        </p:nvSpPr>
        <p:spPr>
          <a:xfrm>
            <a:off x="609600" y="6090503"/>
            <a:ext cx="33673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a:ln>
                  <a:noFill/>
                </a:ln>
                <a:solidFill>
                  <a:srgbClr val="444D85"/>
                </a:solidFill>
                <a:effectLst/>
                <a:uLnTx/>
                <a:uFillTx/>
                <a:latin typeface="Calibri" panose="020F0502020204030204"/>
                <a:ea typeface="+mn-ea"/>
                <a:cs typeface="+mn-cs"/>
              </a:rPr>
              <a:t>* In Development</a:t>
            </a:r>
            <a:endParaRPr kumimoji="0" lang="en-US" sz="1800" b="0" i="1" u="none" strike="noStrike" kern="1200" cap="none" spc="0" normalizeH="0" baseline="0" noProof="0">
              <a:ln>
                <a:noFill/>
              </a:ln>
              <a:solidFill>
                <a:srgbClr val="444D8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246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extBox 3">
            <a:extLst>
              <a:ext uri="{FF2B5EF4-FFF2-40B4-BE49-F238E27FC236}">
                <a16:creationId xmlns:a16="http://schemas.microsoft.com/office/drawing/2014/main" id="{C9D3D83C-1A9C-07D7-1AC3-4DCDAA576A3D}"/>
              </a:ext>
            </a:extLst>
          </p:cNvPr>
          <p:cNvGraphicFramePr/>
          <p:nvPr/>
        </p:nvGraphicFramePr>
        <p:xfrm>
          <a:off x="838200" y="1564102"/>
          <a:ext cx="10515600" cy="4343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A1D2123A-6E3B-106B-229B-545564CB01C4}"/>
              </a:ext>
            </a:extLst>
          </p:cNvPr>
          <p:cNvSpPr txBox="1"/>
          <p:nvPr/>
        </p:nvSpPr>
        <p:spPr>
          <a:xfrm>
            <a:off x="838200" y="408323"/>
            <a:ext cx="4532651" cy="616066"/>
          </a:xfrm>
          <a:prstGeom prst="rect">
            <a:avLst/>
          </a:prstGeom>
          <a:noFill/>
        </p:spPr>
        <p:txBody>
          <a:bodyPr wrap="none" rtlCol="0" anchor="b">
            <a:spAutoFit/>
          </a:bodyPr>
          <a:lstStyle/>
          <a:p>
            <a:pPr>
              <a:lnSpc>
                <a:spcPts val="4440"/>
              </a:lnSpc>
            </a:pPr>
            <a:r>
              <a:rPr lang="en-US" sz="2800" b="1" spc="-145" dirty="0">
                <a:solidFill>
                  <a:schemeClr val="tx2"/>
                </a:solidFill>
                <a:latin typeface="Poppins" panose="00000500000000000000" pitchFamily="2" charset="0"/>
                <a:cs typeface="Poppins" panose="00000500000000000000" pitchFamily="2" charset="0"/>
              </a:rPr>
              <a:t>COMPETITIVE ADVANTAGE</a:t>
            </a:r>
          </a:p>
        </p:txBody>
      </p:sp>
    </p:spTree>
    <p:extLst>
      <p:ext uri="{BB962C8B-B14F-4D97-AF65-F5344CB8AC3E}">
        <p14:creationId xmlns:p14="http://schemas.microsoft.com/office/powerpoint/2010/main" val="1297905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EDAB4-B777-07C5-F955-D252E919FA74}"/>
              </a:ext>
            </a:extLst>
          </p:cNvPr>
          <p:cNvSpPr>
            <a:spLocks noGrp="1"/>
          </p:cNvSpPr>
          <p:nvPr>
            <p:ph type="title"/>
          </p:nvPr>
        </p:nvSpPr>
        <p:spPr>
          <a:xfrm>
            <a:off x="677562" y="848999"/>
            <a:ext cx="10515600" cy="490904"/>
          </a:xfrm>
        </p:spPr>
        <p:txBody>
          <a:bodyPr>
            <a:normAutofit fontScale="90000"/>
          </a:bodyPr>
          <a:lstStyle/>
          <a:p>
            <a:r>
              <a:rPr lang="en-US" sz="3600" b="1" spc="-145" dirty="0">
                <a:latin typeface="Poppins" panose="00000500000000000000" pitchFamily="2" charset="0"/>
                <a:cs typeface="Poppins" panose="00000500000000000000" pitchFamily="2" charset="0"/>
              </a:rPr>
              <a:t>CURRENT SBA PARTNERHIPS </a:t>
            </a:r>
            <a:br>
              <a:rPr lang="en-US" b="1" spc="-145" dirty="0">
                <a:latin typeface="Poppins" panose="00000500000000000000" pitchFamily="2" charset="0"/>
                <a:cs typeface="Poppins" panose="00000500000000000000" pitchFamily="2" charset="0"/>
              </a:rPr>
            </a:br>
            <a:endParaRPr lang="en-US" dirty="0"/>
          </a:p>
        </p:txBody>
      </p:sp>
      <p:pic>
        <p:nvPicPr>
          <p:cNvPr id="1026" name="Picture 2" descr="Leagues &amp; Associations • PWCampbell">
            <a:extLst>
              <a:ext uri="{FF2B5EF4-FFF2-40B4-BE49-F238E27FC236}">
                <a16:creationId xmlns:a16="http://schemas.microsoft.com/office/drawing/2014/main" id="{8C5C02C9-DCE2-F5F8-666D-B975869BF6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2057" y="1050324"/>
            <a:ext cx="2420648" cy="138188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pyrean Solutions | Financial Software - Empyrean Solutions">
            <a:extLst>
              <a:ext uri="{FF2B5EF4-FFF2-40B4-BE49-F238E27FC236}">
                <a16:creationId xmlns:a16="http://schemas.microsoft.com/office/drawing/2014/main" id="{3719D7DB-0491-9737-91B6-38800DC5E20D}"/>
              </a:ext>
            </a:extLst>
          </p:cNvPr>
          <p:cNvPicPr>
            <a:picLocks noGrp="1" noChangeAspect="1" noChangeArrowheads="1"/>
          </p:cNvPicPr>
          <p:nvPr>
            <p:ph type="chart" sz="quarter" idx="14"/>
          </p:nvPr>
        </p:nvPicPr>
        <p:blipFill>
          <a:blip r:embed="rId4">
            <a:extLst>
              <a:ext uri="{28A0092B-C50C-407E-A947-70E740481C1C}">
                <a14:useLocalDpi xmlns:a14="http://schemas.microsoft.com/office/drawing/2010/main" val="0"/>
              </a:ext>
            </a:extLst>
          </a:blip>
          <a:srcRect/>
          <a:stretch>
            <a:fillRect/>
          </a:stretch>
        </p:blipFill>
        <p:spPr bwMode="auto">
          <a:xfrm>
            <a:off x="3740755" y="2637583"/>
            <a:ext cx="1376952" cy="15828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Education and Events | Illinois Bankers">
            <a:extLst>
              <a:ext uri="{FF2B5EF4-FFF2-40B4-BE49-F238E27FC236}">
                <a16:creationId xmlns:a16="http://schemas.microsoft.com/office/drawing/2014/main" id="{3E36C424-076E-0A49-D554-02C9D198EA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9688" y="4360114"/>
            <a:ext cx="2473300" cy="729827"/>
          </a:xfrm>
          <a:prstGeom prst="rect">
            <a:avLst/>
          </a:prstGeom>
          <a:noFill/>
          <a:extLst>
            <a:ext uri="{909E8E84-426E-40DD-AFC4-6F175D3DCCD1}">
              <a14:hiddenFill xmlns:a14="http://schemas.microsoft.com/office/drawing/2010/main">
                <a:solidFill>
                  <a:srgbClr val="FFFFFF"/>
                </a:solidFill>
              </a14:hiddenFill>
            </a:ext>
          </a:extLst>
        </p:spPr>
      </p:pic>
      <p:sp>
        <p:nvSpPr>
          <p:cNvPr id="9" name="AutoShape 12" descr="Texas Bankers Association | Austin TX">
            <a:extLst>
              <a:ext uri="{FF2B5EF4-FFF2-40B4-BE49-F238E27FC236}">
                <a16:creationId xmlns:a16="http://schemas.microsoft.com/office/drawing/2014/main" id="{7C45D22E-25C1-D38C-7CFF-94811931BD8B}"/>
              </a:ext>
            </a:extLst>
          </p:cNvPr>
          <p:cNvSpPr>
            <a:spLocks noChangeAspect="1" noChangeArrowheads="1"/>
          </p:cNvSpPr>
          <p:nvPr/>
        </p:nvSpPr>
        <p:spPr bwMode="auto">
          <a:xfrm>
            <a:off x="5943600" y="2185086"/>
            <a:ext cx="1396314" cy="13963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AutoShape 14" descr="Texas Bankers Association | Austin TX">
            <a:extLst>
              <a:ext uri="{FF2B5EF4-FFF2-40B4-BE49-F238E27FC236}">
                <a16:creationId xmlns:a16="http://schemas.microsoft.com/office/drawing/2014/main" id="{8F0E709B-9696-B23E-AE15-EB2E1E21D89B}"/>
              </a:ext>
            </a:extLst>
          </p:cNvPr>
          <p:cNvSpPr>
            <a:spLocks noChangeAspect="1" noChangeArrowheads="1"/>
          </p:cNvSpPr>
          <p:nvPr/>
        </p:nvSpPr>
        <p:spPr bwMode="auto">
          <a:xfrm>
            <a:off x="5943599" y="-1785551"/>
            <a:ext cx="5671751" cy="56717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C731EB70-77B3-507C-D3F2-011BE187E065}"/>
              </a:ext>
            </a:extLst>
          </p:cNvPr>
          <p:cNvPicPr>
            <a:picLocks noChangeAspect="1"/>
          </p:cNvPicPr>
          <p:nvPr/>
        </p:nvPicPr>
        <p:blipFill>
          <a:blip r:embed="rId6"/>
          <a:stretch>
            <a:fillRect/>
          </a:stretch>
        </p:blipFill>
        <p:spPr>
          <a:xfrm>
            <a:off x="8999178" y="7860713"/>
            <a:ext cx="973089" cy="215435"/>
          </a:xfrm>
          <a:prstGeom prst="rect">
            <a:avLst/>
          </a:prstGeom>
        </p:spPr>
      </p:pic>
      <p:pic>
        <p:nvPicPr>
          <p:cNvPr id="1042" name="Picture 18" descr="Tennessee Bankers Association - The Keynote Group">
            <a:extLst>
              <a:ext uri="{FF2B5EF4-FFF2-40B4-BE49-F238E27FC236}">
                <a16:creationId xmlns:a16="http://schemas.microsoft.com/office/drawing/2014/main" id="{331DAC73-E75B-8EC9-4108-441BBA967F8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5462" y="2280810"/>
            <a:ext cx="1988884" cy="127933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ome - The Show-Me Banker">
            <a:extLst>
              <a:ext uri="{FF2B5EF4-FFF2-40B4-BE49-F238E27FC236}">
                <a16:creationId xmlns:a16="http://schemas.microsoft.com/office/drawing/2014/main" id="{26A3A83E-5CED-89EA-38A7-A7231F0915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6318" y="3536996"/>
            <a:ext cx="3143670" cy="74400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eorgia Bankers Association | Cvent">
            <a:extLst>
              <a:ext uri="{FF2B5EF4-FFF2-40B4-BE49-F238E27FC236}">
                <a16:creationId xmlns:a16="http://schemas.microsoft.com/office/drawing/2014/main" id="{385CB6DB-80B2-670C-2E24-44D399ED12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2330" y="4183349"/>
            <a:ext cx="3143671" cy="1363206"/>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Minnesota Bankers Association - Graduate School of Banking at Colorado">
            <a:extLst>
              <a:ext uri="{FF2B5EF4-FFF2-40B4-BE49-F238E27FC236}">
                <a16:creationId xmlns:a16="http://schemas.microsoft.com/office/drawing/2014/main" id="{447D11A7-1E7C-9600-223F-3595087B5FB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70188" y="1210801"/>
            <a:ext cx="1919633" cy="1457323"/>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eorgia Community Bankers Tapped for ICBA Committees - Community ...">
            <a:extLst>
              <a:ext uri="{FF2B5EF4-FFF2-40B4-BE49-F238E27FC236}">
                <a16:creationId xmlns:a16="http://schemas.microsoft.com/office/drawing/2014/main" id="{4DF7C0F6-CD0B-A83E-0D66-1E6A5F60602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941" y="6023993"/>
            <a:ext cx="2196793" cy="552058"/>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Connector 14">
            <a:extLst>
              <a:ext uri="{FF2B5EF4-FFF2-40B4-BE49-F238E27FC236}">
                <a16:creationId xmlns:a16="http://schemas.microsoft.com/office/drawing/2014/main" id="{EA8646F5-B73B-9CE8-0920-B64A959EE84E}"/>
              </a:ext>
            </a:extLst>
          </p:cNvPr>
          <p:cNvCxnSpPr/>
          <p:nvPr/>
        </p:nvCxnSpPr>
        <p:spPr>
          <a:xfrm>
            <a:off x="5923006" y="1518218"/>
            <a:ext cx="0" cy="4207935"/>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cx4="http://schemas.microsoft.com/office/drawing/2016/5/10/chartex">
        <mc:Choice Requires="cx4">
          <p:graphicFrame>
            <p:nvGraphicFramePr>
              <p:cNvPr id="16" name="Chart 15">
                <a:extLst>
                  <a:ext uri="{FF2B5EF4-FFF2-40B4-BE49-F238E27FC236}">
                    <a16:creationId xmlns:a16="http://schemas.microsoft.com/office/drawing/2014/main" id="{BB0C41EA-21D3-F9BA-1CC3-F79DFE2E5EB0}"/>
                  </a:ext>
                </a:extLst>
              </p:cNvPr>
              <p:cNvGraphicFramePr/>
              <p:nvPr>
                <p:extLst>
                  <p:ext uri="{D42A27DB-BD31-4B8C-83A1-F6EECF244321}">
                    <p14:modId xmlns:p14="http://schemas.microsoft.com/office/powerpoint/2010/main" val="3504288764"/>
                  </p:ext>
                </p:extLst>
              </p:nvPr>
            </p:nvGraphicFramePr>
            <p:xfrm>
              <a:off x="6268995" y="1589475"/>
              <a:ext cx="5550948" cy="3983850"/>
            </p:xfrm>
            <a:graphic>
              <a:graphicData uri="http://schemas.microsoft.com/office/drawing/2014/chartex">
                <cx:chart xmlns:cx="http://schemas.microsoft.com/office/drawing/2014/chartex" xmlns:r="http://schemas.openxmlformats.org/officeDocument/2006/relationships" r:id="rId12"/>
              </a:graphicData>
            </a:graphic>
          </p:graphicFrame>
        </mc:Choice>
        <mc:Fallback xmlns="">
          <p:pic>
            <p:nvPicPr>
              <p:cNvPr id="16" name="Chart 15">
                <a:extLst>
                  <a:ext uri="{FF2B5EF4-FFF2-40B4-BE49-F238E27FC236}">
                    <a16:creationId xmlns:a16="http://schemas.microsoft.com/office/drawing/2014/main" id="{BB0C41EA-21D3-F9BA-1CC3-F79DFE2E5EB0}"/>
                  </a:ext>
                </a:extLst>
              </p:cNvPr>
              <p:cNvPicPr>
                <a:picLocks noGrp="1" noRot="1" noChangeAspect="1" noMove="1" noResize="1" noEditPoints="1" noAdjustHandles="1" noChangeArrowheads="1" noChangeShapeType="1"/>
              </p:cNvPicPr>
              <p:nvPr/>
            </p:nvPicPr>
            <p:blipFill>
              <a:blip r:embed="rId13"/>
              <a:stretch>
                <a:fillRect/>
              </a:stretch>
            </p:blipFill>
            <p:spPr>
              <a:xfrm>
                <a:off x="6268995" y="1589475"/>
                <a:ext cx="5550948" cy="3983850"/>
              </a:xfrm>
              <a:prstGeom prst="rect">
                <a:avLst/>
              </a:prstGeom>
            </p:spPr>
          </p:pic>
        </mc:Fallback>
      </mc:AlternateContent>
      <p:pic>
        <p:nvPicPr>
          <p:cNvPr id="20" name="Picture 19">
            <a:extLst>
              <a:ext uri="{FF2B5EF4-FFF2-40B4-BE49-F238E27FC236}">
                <a16:creationId xmlns:a16="http://schemas.microsoft.com/office/drawing/2014/main" id="{104F867D-AE83-91C9-D61E-E54165DE61FA}"/>
              </a:ext>
            </a:extLst>
          </p:cNvPr>
          <p:cNvPicPr>
            <a:picLocks noChangeAspect="1"/>
          </p:cNvPicPr>
          <p:nvPr/>
        </p:nvPicPr>
        <p:blipFill>
          <a:blip r:embed="rId6"/>
          <a:stretch>
            <a:fillRect/>
          </a:stretch>
        </p:blipFill>
        <p:spPr>
          <a:xfrm>
            <a:off x="146318" y="5099810"/>
            <a:ext cx="2969512" cy="657429"/>
          </a:xfrm>
          <a:prstGeom prst="rect">
            <a:avLst/>
          </a:prstGeom>
        </p:spPr>
      </p:pic>
      <p:pic>
        <p:nvPicPr>
          <p:cNvPr id="3" name="Picture 2" descr="florida-bankers-association | Advanced HIRES">
            <a:extLst>
              <a:ext uri="{FF2B5EF4-FFF2-40B4-BE49-F238E27FC236}">
                <a16:creationId xmlns:a16="http://schemas.microsoft.com/office/drawing/2014/main" id="{954DFA9B-2A07-560A-ABCF-C66BE68AF3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35902" y="5232353"/>
            <a:ext cx="3307697" cy="1497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041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57E7372-FD89-A2B4-5B27-944F6B5F60A2}"/>
              </a:ext>
            </a:extLst>
          </p:cNvPr>
          <p:cNvSpPr>
            <a:spLocks noGrp="1"/>
          </p:cNvSpPr>
          <p:nvPr>
            <p:ph idx="1"/>
          </p:nvPr>
        </p:nvSpPr>
        <p:spPr>
          <a:xfrm>
            <a:off x="387179" y="1561574"/>
            <a:ext cx="6741208" cy="3806839"/>
          </a:xfrm>
        </p:spPr>
        <p:txBody>
          <a:bodyPr>
            <a:normAutofit/>
          </a:bodyPr>
          <a:lstStyle/>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pPr marL="457200" lvl="1"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07E02F8E-4801-2BC4-3C3E-0354F75EE29E}"/>
              </a:ext>
            </a:extLst>
          </p:cNvPr>
          <p:cNvSpPr>
            <a:spLocks noGrp="1"/>
          </p:cNvSpPr>
          <p:nvPr>
            <p:ph type="title"/>
          </p:nvPr>
        </p:nvSpPr>
        <p:spPr/>
        <p:txBody>
          <a:bodyPr/>
          <a:lstStyle/>
          <a:p>
            <a:r>
              <a:rPr lang="en-US" dirty="0">
                <a:solidFill>
                  <a:schemeClr val="tx2"/>
                </a:solidFill>
                <a:latin typeface="Poppins" panose="00000500000000000000" pitchFamily="2" charset="0"/>
                <a:cs typeface="Poppins" panose="00000500000000000000" pitchFamily="2" charset="0"/>
              </a:rPr>
              <a:t>SUCCESS WITH SBA’S</a:t>
            </a:r>
          </a:p>
        </p:txBody>
      </p:sp>
      <p:pic>
        <p:nvPicPr>
          <p:cNvPr id="2050" name="Picture 2" descr="No alternative text description for this image">
            <a:extLst>
              <a:ext uri="{FF2B5EF4-FFF2-40B4-BE49-F238E27FC236}">
                <a16:creationId xmlns:a16="http://schemas.microsoft.com/office/drawing/2014/main" id="{E96239E6-39A0-0919-C523-090BD0FA2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4438" y="3275724"/>
            <a:ext cx="2045623" cy="26420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No alternative text description for this image">
            <a:extLst>
              <a:ext uri="{FF2B5EF4-FFF2-40B4-BE49-F238E27FC236}">
                <a16:creationId xmlns:a16="http://schemas.microsoft.com/office/drawing/2014/main" id="{5BC1BC53-8BE4-0B8C-C097-4BD197D34B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34702" y="1587776"/>
            <a:ext cx="1659335" cy="220498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No alternative text description for this image">
            <a:extLst>
              <a:ext uri="{FF2B5EF4-FFF2-40B4-BE49-F238E27FC236}">
                <a16:creationId xmlns:a16="http://schemas.microsoft.com/office/drawing/2014/main" id="{6649B5AC-C894-4B8F-A0CC-95A6BC0F0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5448" y="1158211"/>
            <a:ext cx="1653230" cy="2204987"/>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No alternative text description for this image">
            <a:extLst>
              <a:ext uri="{FF2B5EF4-FFF2-40B4-BE49-F238E27FC236}">
                <a16:creationId xmlns:a16="http://schemas.microsoft.com/office/drawing/2014/main" id="{15153D7C-13FC-0377-108F-281CA701C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19233" y="3055620"/>
            <a:ext cx="1980947" cy="264207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o alternative text description for this image">
            <a:extLst>
              <a:ext uri="{FF2B5EF4-FFF2-40B4-BE49-F238E27FC236}">
                <a16:creationId xmlns:a16="http://schemas.microsoft.com/office/drawing/2014/main" id="{B260E302-7885-6DB4-6BD2-91C2FD3B98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08651" y="3668823"/>
            <a:ext cx="1111436" cy="148237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 alternative text description for this image">
            <a:extLst>
              <a:ext uri="{FF2B5EF4-FFF2-40B4-BE49-F238E27FC236}">
                <a16:creationId xmlns:a16="http://schemas.microsoft.com/office/drawing/2014/main" id="{9B019933-441E-3BB3-7528-0AC8383787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8927" y="1278184"/>
            <a:ext cx="1946376" cy="25943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0B6F95B-6EA6-1EBC-8143-2FA0D5C14514}"/>
              </a:ext>
            </a:extLst>
          </p:cNvPr>
          <p:cNvSpPr/>
          <p:nvPr/>
        </p:nvSpPr>
        <p:spPr>
          <a:xfrm>
            <a:off x="559933" y="1281371"/>
            <a:ext cx="4686777" cy="1528090"/>
          </a:xfrm>
          <a:prstGeom prst="roundRect">
            <a:avLst>
              <a:gd name="adj" fmla="val 10000"/>
            </a:avLst>
          </a:prstGeom>
          <a:solidFill>
            <a:schemeClr val="bg1">
              <a:lumMod val="95000"/>
            </a:schemeClr>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r>
              <a:rPr lang="en-US" b="1" dirty="0">
                <a:latin typeface="Poppins" panose="00000500000000000000" pitchFamily="2" charset="0"/>
                <a:cs typeface="Poppins" panose="00000500000000000000" pitchFamily="2" charset="0"/>
              </a:rPr>
              <a:t>Sponsorships- </a:t>
            </a:r>
            <a:r>
              <a:rPr lang="en-US" dirty="0">
                <a:latin typeface="Poppins" panose="00000500000000000000" pitchFamily="2" charset="0"/>
                <a:cs typeface="Poppins" panose="00000500000000000000" pitchFamily="2" charset="0"/>
              </a:rPr>
              <a:t>Across all partnerships; we have sponsored conferences, golf tournaments, pickleball tournaments, and various other outings etc. </a:t>
            </a:r>
            <a:endParaRPr lang="en-US" b="1" dirty="0">
              <a:latin typeface="Poppins" panose="00000500000000000000" pitchFamily="2" charset="0"/>
              <a:cs typeface="Poppins" panose="00000500000000000000" pitchFamily="2" charset="0"/>
            </a:endParaRPr>
          </a:p>
        </p:txBody>
      </p:sp>
      <p:sp>
        <p:nvSpPr>
          <p:cNvPr id="5" name="Rectangle: Rounded Corners 4">
            <a:extLst>
              <a:ext uri="{FF2B5EF4-FFF2-40B4-BE49-F238E27FC236}">
                <a16:creationId xmlns:a16="http://schemas.microsoft.com/office/drawing/2014/main" id="{5F965683-D729-08A1-4941-0CB7F572DB1A}"/>
              </a:ext>
            </a:extLst>
          </p:cNvPr>
          <p:cNvSpPr/>
          <p:nvPr/>
        </p:nvSpPr>
        <p:spPr>
          <a:xfrm>
            <a:off x="528366" y="2990443"/>
            <a:ext cx="4686777" cy="1528090"/>
          </a:xfrm>
          <a:prstGeom prst="roundRect">
            <a:avLst>
              <a:gd name="adj" fmla="val 10000"/>
            </a:avLst>
          </a:prstGeom>
          <a:solidFill>
            <a:schemeClr val="bg1">
              <a:lumMod val="95000"/>
            </a:schemeClr>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r>
              <a:rPr lang="en-US" b="1" dirty="0">
                <a:latin typeface="Poppins" panose="00000500000000000000" pitchFamily="2" charset="0"/>
                <a:cs typeface="Poppins" panose="00000500000000000000" pitchFamily="2" charset="0"/>
              </a:rPr>
              <a:t>Speaking Engagements- </a:t>
            </a:r>
            <a:r>
              <a:rPr lang="en-US" dirty="0">
                <a:latin typeface="Poppins" panose="00000500000000000000" pitchFamily="2" charset="0"/>
                <a:cs typeface="Poppins" panose="00000500000000000000" pitchFamily="2" charset="0"/>
              </a:rPr>
              <a:t>Across all partnerships; we have hosted multiple webinars along side an SBA and had various talking tracks at conferences or outings</a:t>
            </a:r>
            <a:endParaRPr lang="en-US" b="1" dirty="0">
              <a:latin typeface="Poppins" panose="00000500000000000000" pitchFamily="2" charset="0"/>
              <a:cs typeface="Poppins" panose="00000500000000000000" pitchFamily="2" charset="0"/>
            </a:endParaRPr>
          </a:p>
        </p:txBody>
      </p:sp>
      <p:sp>
        <p:nvSpPr>
          <p:cNvPr id="6" name="Rectangle: Rounded Corners 5">
            <a:extLst>
              <a:ext uri="{FF2B5EF4-FFF2-40B4-BE49-F238E27FC236}">
                <a16:creationId xmlns:a16="http://schemas.microsoft.com/office/drawing/2014/main" id="{A0DF3620-6F97-0B88-D727-5644537C6AE7}"/>
              </a:ext>
            </a:extLst>
          </p:cNvPr>
          <p:cNvSpPr/>
          <p:nvPr/>
        </p:nvSpPr>
        <p:spPr>
          <a:xfrm>
            <a:off x="552093" y="4699515"/>
            <a:ext cx="4686777" cy="1528090"/>
          </a:xfrm>
          <a:prstGeom prst="roundRect">
            <a:avLst>
              <a:gd name="adj" fmla="val 10000"/>
            </a:avLst>
          </a:prstGeom>
          <a:solidFill>
            <a:schemeClr val="bg1">
              <a:lumMod val="95000"/>
            </a:schemeClr>
          </a:solidFill>
        </p:spPr>
        <p:style>
          <a:lnRef idx="0">
            <a:schemeClr val="accent2">
              <a:hueOff val="0"/>
              <a:satOff val="0"/>
              <a:lumOff val="0"/>
              <a:alphaOff val="0"/>
            </a:schemeClr>
          </a:lnRef>
          <a:fillRef idx="1">
            <a:scrgbClr r="0" g="0" b="0"/>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lvl="0"/>
            <a:r>
              <a:rPr lang="en-US" b="1" dirty="0">
                <a:latin typeface="Poppins" panose="00000500000000000000" pitchFamily="2" charset="0"/>
                <a:cs typeface="Poppins" panose="00000500000000000000" pitchFamily="2" charset="0"/>
              </a:rPr>
              <a:t>Thought Leadership- </a:t>
            </a:r>
            <a:r>
              <a:rPr lang="en-US" dirty="0">
                <a:latin typeface="Poppins" panose="00000500000000000000" pitchFamily="2" charset="0"/>
                <a:cs typeface="Poppins" panose="00000500000000000000" pitchFamily="2" charset="0"/>
              </a:rPr>
              <a:t>Some SBA’s send out quarterly or monthly newsletters, Empyrean has been able to have a spot on these providing thought leadership articles </a:t>
            </a:r>
            <a:endParaRPr lang="en-US"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57919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8807F23-2EBB-0018-8A7A-596345642D37}"/>
              </a:ext>
            </a:extLst>
          </p:cNvPr>
          <p:cNvSpPr>
            <a:spLocks noGrp="1"/>
          </p:cNvSpPr>
          <p:nvPr>
            <p:ph type="title"/>
          </p:nvPr>
        </p:nvSpPr>
        <p:spPr>
          <a:xfrm>
            <a:off x="2228200" y="1409318"/>
            <a:ext cx="7735600" cy="1231107"/>
          </a:xfrm>
        </p:spPr>
        <p:txBody>
          <a:bodyPr/>
          <a:lstStyle/>
          <a:p>
            <a:pPr algn="ctr"/>
            <a:r>
              <a:rPr lang="en-GB"/>
              <a:t>THANK YOU!</a:t>
            </a:r>
            <a:endParaRPr lang="en-US"/>
          </a:p>
        </p:txBody>
      </p:sp>
    </p:spTree>
    <p:extLst>
      <p:ext uri="{BB962C8B-B14F-4D97-AF65-F5344CB8AC3E}">
        <p14:creationId xmlns:p14="http://schemas.microsoft.com/office/powerpoint/2010/main" val="3401571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_Office Theme">
  <a:themeElements>
    <a:clrScheme name="Custom 1">
      <a:dk1>
        <a:srgbClr val="0C132A"/>
      </a:dk1>
      <a:lt1>
        <a:srgbClr val="FFFFFF"/>
      </a:lt1>
      <a:dk2>
        <a:srgbClr val="161848"/>
      </a:dk2>
      <a:lt2>
        <a:srgbClr val="E7E6E6"/>
      </a:lt2>
      <a:accent1>
        <a:srgbClr val="161848"/>
      </a:accent1>
      <a:accent2>
        <a:srgbClr val="263169"/>
      </a:accent2>
      <a:accent3>
        <a:srgbClr val="444D85"/>
      </a:accent3>
      <a:accent4>
        <a:srgbClr val="3A6695"/>
      </a:accent4>
      <a:accent5>
        <a:srgbClr val="2E81A6"/>
      </a:accent5>
      <a:accent6>
        <a:srgbClr val="3C9FC1"/>
      </a:accent6>
      <a:hlink>
        <a:srgbClr val="4AAFCB"/>
      </a:hlink>
      <a:folHlink>
        <a:srgbClr val="E8BD33"/>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mpyrean_Solutions_Template">
  <a:themeElements>
    <a:clrScheme name="Custom 2">
      <a:dk1>
        <a:srgbClr val="294E5B"/>
      </a:dk1>
      <a:lt1>
        <a:srgbClr val="FFFFFF"/>
      </a:lt1>
      <a:dk2>
        <a:srgbClr val="294E5B"/>
      </a:dk2>
      <a:lt2>
        <a:srgbClr val="E7E6E6"/>
      </a:lt2>
      <a:accent1>
        <a:srgbClr val="051C2E"/>
      </a:accent1>
      <a:accent2>
        <a:srgbClr val="1C3444"/>
      </a:accent2>
      <a:accent3>
        <a:srgbClr val="294E5B"/>
      </a:accent3>
      <a:accent4>
        <a:srgbClr val="FEFFEF"/>
      </a:accent4>
      <a:accent5>
        <a:srgbClr val="3BBBA3"/>
      </a:accent5>
      <a:accent6>
        <a:srgbClr val="BF7FB7"/>
      </a:accent6>
      <a:hlink>
        <a:srgbClr val="00B0F0"/>
      </a:hlink>
      <a:folHlink>
        <a:srgbClr val="CC00CC"/>
      </a:folHlink>
    </a:clrScheme>
    <a:fontScheme name="Empyrean Solutions 2023">
      <a:majorFont>
        <a:latin typeface="Lato SemiBold"/>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125000"/>
          </a:lnSpc>
          <a:defRPr sz="1600" b="0" i="0" dirty="0" smtClean="0">
            <a:latin typeface="Poppins Light" pitchFamily="2" charset="77"/>
            <a:cs typeface="Poppins Light" pitchFamily="2" charset="77"/>
          </a:defRPr>
        </a:defPPr>
      </a:lstStyle>
    </a:txDef>
  </a:objectDefaults>
  <a:extraClrSchemeLst/>
  <a:extLst>
    <a:ext uri="{05A4C25C-085E-4340-85A3-A5531E510DB2}">
      <thm15:themeFamily xmlns:thm15="http://schemas.microsoft.com/office/thememl/2012/main" name="TriNetX_MasterTemplate_080421" id="{5DDEFEBD-2AA6-7241-A93B-AA163C635A1E}" vid="{375F9457-6778-8449-96F6-5EC75D55DA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1247B773D7AF42B31268DF6ECBEE93" ma:contentTypeVersion="16" ma:contentTypeDescription="Create a new document." ma:contentTypeScope="" ma:versionID="0156ce5a235a90c9dbd10632deb0cf37">
  <xsd:schema xmlns:xsd="http://www.w3.org/2001/XMLSchema" xmlns:xs="http://www.w3.org/2001/XMLSchema" xmlns:p="http://schemas.microsoft.com/office/2006/metadata/properties" xmlns:ns2="bb3675d7-82db-44b2-9da9-48c6a56c6e92" xmlns:ns3="4e2c1b22-888d-430b-9d68-c33f20129457" targetNamespace="http://schemas.microsoft.com/office/2006/metadata/properties" ma:root="true" ma:fieldsID="99d427b57cd078ac13b5b3fd116c4196" ns2:_="" ns3:_="">
    <xsd:import namespace="bb3675d7-82db-44b2-9da9-48c6a56c6e92"/>
    <xsd:import namespace="4e2c1b22-888d-430b-9d68-c33f2012945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3675d7-82db-44b2-9da9-48c6a56c6e9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190cdfe-97b9-45a7-9fbe-812de5b203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e2c1b22-888d-430b-9d68-c33f20129457"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2d876f95-37ed-4fc7-ba9d-d61638fbd221}" ma:internalName="TaxCatchAll" ma:showField="CatchAllData" ma:web="4e2c1b22-888d-430b-9d68-c33f2012945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b3675d7-82db-44b2-9da9-48c6a56c6e92">
      <Terms xmlns="http://schemas.microsoft.com/office/infopath/2007/PartnerControls"/>
    </lcf76f155ced4ddcb4097134ff3c332f>
    <TaxCatchAll xmlns="4e2c1b22-888d-430b-9d68-c33f20129457" xsi:nil="true"/>
  </documentManagement>
</p:properties>
</file>

<file path=customXml/itemProps1.xml><?xml version="1.0" encoding="utf-8"?>
<ds:datastoreItem xmlns:ds="http://schemas.openxmlformats.org/officeDocument/2006/customXml" ds:itemID="{855E5D27-166D-4AF7-A0D4-F5D6FD4A2994}"/>
</file>

<file path=customXml/itemProps2.xml><?xml version="1.0" encoding="utf-8"?>
<ds:datastoreItem xmlns:ds="http://schemas.openxmlformats.org/officeDocument/2006/customXml" ds:itemID="{17F56AF7-35CE-4ACB-878C-C57EEB3EDB58}"/>
</file>

<file path=customXml/itemProps3.xml><?xml version="1.0" encoding="utf-8"?>
<ds:datastoreItem xmlns:ds="http://schemas.openxmlformats.org/officeDocument/2006/customXml" ds:itemID="{BA52BF31-3A9E-4D56-93E7-F833C350B583}"/>
</file>

<file path=docProps/app.xml><?xml version="1.0" encoding="utf-8"?>
<Properties xmlns="http://schemas.openxmlformats.org/officeDocument/2006/extended-properties" xmlns:vt="http://schemas.openxmlformats.org/officeDocument/2006/docPropsVTypes">
  <TotalTime>12797</TotalTime>
  <Words>1974</Words>
  <Application>Microsoft Office PowerPoint</Application>
  <PresentationFormat>Widescreen</PresentationFormat>
  <Paragraphs>147</Paragraphs>
  <Slides>9</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9</vt:i4>
      </vt:variant>
    </vt:vector>
  </HeadingPairs>
  <TitlesOfParts>
    <vt:vector size="22" baseType="lpstr">
      <vt:lpstr>Aptos</vt:lpstr>
      <vt:lpstr>Aptos Narrow</vt:lpstr>
      <vt:lpstr>Arial</vt:lpstr>
      <vt:lpstr>Calibri</vt:lpstr>
      <vt:lpstr>Calibri Light</vt:lpstr>
      <vt:lpstr>Helvetica Light</vt:lpstr>
      <vt:lpstr>Lato</vt:lpstr>
      <vt:lpstr>Lato ExtraBold</vt:lpstr>
      <vt:lpstr>Lato Semibold</vt:lpstr>
      <vt:lpstr>Poppins</vt:lpstr>
      <vt:lpstr>Poppins Light</vt:lpstr>
      <vt:lpstr>1_Office Theme</vt:lpstr>
      <vt:lpstr>1_Empyrean_Solutions_Template</vt:lpstr>
      <vt:lpstr>SBA Forum- Empyrean Solutions</vt:lpstr>
      <vt:lpstr>PowerPoint Presentation</vt:lpstr>
      <vt:lpstr>PowerPoint Presentation</vt:lpstr>
      <vt:lpstr>WHO WE SERVE</vt:lpstr>
      <vt:lpstr>PowerPoint Presentation</vt:lpstr>
      <vt:lpstr>PowerPoint Presentation</vt:lpstr>
      <vt:lpstr>CURRENT SBA PARTNERHIPS  </vt:lpstr>
      <vt:lpstr>SUCCESS WITH SBA’S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Jillian Belanger</dc:creator>
  <cp:lastModifiedBy>Jillian Belanger</cp:lastModifiedBy>
  <cp:revision>2</cp:revision>
  <dcterms:created xsi:type="dcterms:W3CDTF">2025-09-17T19:59:16Z</dcterms:created>
  <dcterms:modified xsi:type="dcterms:W3CDTF">2025-10-06T20:43:06Z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0x0101003F1247B773D7AF42B31268DF6ECBEE93</vt:lpwstr>
  </property>
</Properties>
</file>