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2"/>
  </p:notesMasterIdLst>
  <p:handoutMasterIdLst>
    <p:handoutMasterId r:id="rId13"/>
  </p:handoutMasterIdLst>
  <p:sldIdLst>
    <p:sldId id="268" r:id="rId2"/>
    <p:sldId id="272" r:id="rId3"/>
    <p:sldId id="284" r:id="rId4"/>
    <p:sldId id="273" r:id="rId5"/>
    <p:sldId id="285" r:id="rId6"/>
    <p:sldId id="283" r:id="rId7"/>
    <p:sldId id="277" r:id="rId8"/>
    <p:sldId id="286" r:id="rId9"/>
    <p:sldId id="28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974EBB-957F-4BBF-A33D-1492ACA9B1A7}" name="Greg Baitt" initials="GB" userId="S::greg.baitt@checkprintingconsulting.org::c5d5934d-f668-4bc3-817e-b70ea53209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g Baitt" initials="GB" lastIdx="8" clrIdx="0">
    <p:extLst>
      <p:ext uri="{19B8F6BF-5375-455C-9EA6-DF929625EA0E}">
        <p15:presenceInfo xmlns:p15="http://schemas.microsoft.com/office/powerpoint/2012/main" userId="S::greg.baitt@checkprintingconsulting.org::c5d5934d-f668-4bc3-817e-b70ea53209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2F8"/>
    <a:srgbClr val="02B0E2"/>
    <a:srgbClr val="245C7E"/>
    <a:srgbClr val="D5D5D5"/>
    <a:srgbClr val="DEDEDE"/>
    <a:srgbClr val="EAEAEA"/>
    <a:srgbClr val="1C4762"/>
    <a:srgbClr val="1E3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92F59-AFEC-C14D-92F7-43375153161B}" v="156" dt="2025-09-22T18:24:47.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918"/>
  </p:normalViewPr>
  <p:slideViewPr>
    <p:cSldViewPr snapToGrid="0">
      <p:cViewPr varScale="1">
        <p:scale>
          <a:sx n="95" d="100"/>
          <a:sy n="95" d="100"/>
        </p:scale>
        <p:origin x="736"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2.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Baitt" userId="c5d5934d-f668-4bc3-817e-b70ea532092b" providerId="ADAL" clId="{5636E935-5E61-5D7D-BB5A-42817C482449}"/>
    <pc:docChg chg="undo custSel modSld">
      <pc:chgData name="Greg Baitt" userId="c5d5934d-f668-4bc3-817e-b70ea532092b" providerId="ADAL" clId="{5636E935-5E61-5D7D-BB5A-42817C482449}" dt="2025-09-22T19:10:22.119" v="241" actId="20577"/>
      <pc:docMkLst>
        <pc:docMk/>
      </pc:docMkLst>
      <pc:sldChg chg="modSp mod">
        <pc:chgData name="Greg Baitt" userId="c5d5934d-f668-4bc3-817e-b70ea532092b" providerId="ADAL" clId="{5636E935-5E61-5D7D-BB5A-42817C482449}" dt="2025-09-22T19:10:15.631" v="235" actId="20577"/>
        <pc:sldMkLst>
          <pc:docMk/>
          <pc:sldMk cId="2168015160" sldId="268"/>
        </pc:sldMkLst>
        <pc:spChg chg="mod">
          <ac:chgData name="Greg Baitt" userId="c5d5934d-f668-4bc3-817e-b70ea532092b" providerId="ADAL" clId="{5636E935-5E61-5D7D-BB5A-42817C482449}" dt="2025-09-22T19:10:15.631" v="235" actId="20577"/>
          <ac:spMkLst>
            <pc:docMk/>
            <pc:sldMk cId="2168015160" sldId="268"/>
            <ac:spMk id="2" creationId="{C319EB95-2632-9784-316A-7935E9221276}"/>
          </ac:spMkLst>
        </pc:spChg>
      </pc:sldChg>
      <pc:sldChg chg="modSp mod">
        <pc:chgData name="Greg Baitt" userId="c5d5934d-f668-4bc3-817e-b70ea532092b" providerId="ADAL" clId="{5636E935-5E61-5D7D-BB5A-42817C482449}" dt="2025-09-22T19:10:22.119" v="241" actId="20577"/>
        <pc:sldMkLst>
          <pc:docMk/>
          <pc:sldMk cId="1558918990" sldId="272"/>
        </pc:sldMkLst>
        <pc:spChg chg="mod">
          <ac:chgData name="Greg Baitt" userId="c5d5934d-f668-4bc3-817e-b70ea532092b" providerId="ADAL" clId="{5636E935-5E61-5D7D-BB5A-42817C482449}" dt="2025-09-22T19:10:22.119" v="241" actId="20577"/>
          <ac:spMkLst>
            <pc:docMk/>
            <pc:sldMk cId="1558918990" sldId="272"/>
            <ac:spMk id="10" creationId="{E72C3CF5-C6EE-C634-5C66-E946A35F5022}"/>
          </ac:spMkLst>
        </pc:spChg>
      </pc:sldChg>
      <pc:sldChg chg="addSp modSp mod">
        <pc:chgData name="Greg Baitt" userId="c5d5934d-f668-4bc3-817e-b70ea532092b" providerId="ADAL" clId="{5636E935-5E61-5D7D-BB5A-42817C482449}" dt="2025-09-22T13:12:08.385" v="79" actId="20577"/>
        <pc:sldMkLst>
          <pc:docMk/>
          <pc:sldMk cId="4171949072" sldId="273"/>
        </pc:sldMkLst>
        <pc:spChg chg="mod">
          <ac:chgData name="Greg Baitt" userId="c5d5934d-f668-4bc3-817e-b70ea532092b" providerId="ADAL" clId="{5636E935-5E61-5D7D-BB5A-42817C482449}" dt="2025-09-22T13:12:08.385" v="79" actId="20577"/>
          <ac:spMkLst>
            <pc:docMk/>
            <pc:sldMk cId="4171949072" sldId="273"/>
            <ac:spMk id="3" creationId="{FAAE9E26-B0E0-917F-0108-7CC8404D91FF}"/>
          </ac:spMkLst>
        </pc:spChg>
        <pc:spChg chg="add mod">
          <ac:chgData name="Greg Baitt" userId="c5d5934d-f668-4bc3-817e-b70ea532092b" providerId="ADAL" clId="{5636E935-5E61-5D7D-BB5A-42817C482449}" dt="2025-09-16T11:30:34.508" v="69" actId="20577"/>
          <ac:spMkLst>
            <pc:docMk/>
            <pc:sldMk cId="4171949072" sldId="273"/>
            <ac:spMk id="4" creationId="{078F5206-9A1D-72EA-8ABA-485380385081}"/>
          </ac:spMkLst>
        </pc:spChg>
        <pc:spChg chg="mod">
          <ac:chgData name="Greg Baitt" userId="c5d5934d-f668-4bc3-817e-b70ea532092b" providerId="ADAL" clId="{5636E935-5E61-5D7D-BB5A-42817C482449}" dt="2025-09-16T11:30:01.004" v="48" actId="465"/>
          <ac:spMkLst>
            <pc:docMk/>
            <pc:sldMk cId="4171949072" sldId="273"/>
            <ac:spMk id="6" creationId="{E72988C6-CE2E-9FD4-C1C0-123E7E6B0217}"/>
          </ac:spMkLst>
        </pc:spChg>
        <pc:spChg chg="mod">
          <ac:chgData name="Greg Baitt" userId="c5d5934d-f668-4bc3-817e-b70ea532092b" providerId="ADAL" clId="{5636E935-5E61-5D7D-BB5A-42817C482449}" dt="2025-09-16T11:30:01.004" v="48" actId="465"/>
          <ac:spMkLst>
            <pc:docMk/>
            <pc:sldMk cId="4171949072" sldId="273"/>
            <ac:spMk id="8" creationId="{5D9B5055-71CA-C2D0-6C8D-785E986BCCCF}"/>
          </ac:spMkLst>
        </pc:spChg>
        <pc:spChg chg="mod">
          <ac:chgData name="Greg Baitt" userId="c5d5934d-f668-4bc3-817e-b70ea532092b" providerId="ADAL" clId="{5636E935-5E61-5D7D-BB5A-42817C482449}" dt="2025-09-16T11:30:01.004" v="48" actId="465"/>
          <ac:spMkLst>
            <pc:docMk/>
            <pc:sldMk cId="4171949072" sldId="273"/>
            <ac:spMk id="9" creationId="{AC46B886-7886-2A0C-F42F-E97F63BE4A64}"/>
          </ac:spMkLst>
        </pc:spChg>
        <pc:spChg chg="mod">
          <ac:chgData name="Greg Baitt" userId="c5d5934d-f668-4bc3-817e-b70ea532092b" providerId="ADAL" clId="{5636E935-5E61-5D7D-BB5A-42817C482449}" dt="2025-09-16T11:30:01.004" v="48" actId="465"/>
          <ac:spMkLst>
            <pc:docMk/>
            <pc:sldMk cId="4171949072" sldId="273"/>
            <ac:spMk id="10" creationId="{6ED4D15B-ABE2-FFC0-F1DA-7FEC2CF1BB5F}"/>
          </ac:spMkLst>
        </pc:spChg>
      </pc:sldChg>
      <pc:sldChg chg="modSp mod">
        <pc:chgData name="Greg Baitt" userId="c5d5934d-f668-4bc3-817e-b70ea532092b" providerId="ADAL" clId="{5636E935-5E61-5D7D-BB5A-42817C482449}" dt="2025-09-22T13:14:59.395" v="109" actId="20577"/>
        <pc:sldMkLst>
          <pc:docMk/>
          <pc:sldMk cId="3616391322" sldId="277"/>
        </pc:sldMkLst>
        <pc:spChg chg="mod">
          <ac:chgData name="Greg Baitt" userId="c5d5934d-f668-4bc3-817e-b70ea532092b" providerId="ADAL" clId="{5636E935-5E61-5D7D-BB5A-42817C482449}" dt="2025-09-22T13:14:59.395" v="109" actId="20577"/>
          <ac:spMkLst>
            <pc:docMk/>
            <pc:sldMk cId="3616391322" sldId="277"/>
            <ac:spMk id="3" creationId="{1BE71317-3324-E83C-9C4E-93E3667E6A69}"/>
          </ac:spMkLst>
        </pc:spChg>
      </pc:sldChg>
      <pc:sldChg chg="modSp mod">
        <pc:chgData name="Greg Baitt" userId="c5d5934d-f668-4bc3-817e-b70ea532092b" providerId="ADAL" clId="{5636E935-5E61-5D7D-BB5A-42817C482449}" dt="2025-09-22T13:15:37.192" v="115" actId="20577"/>
        <pc:sldMkLst>
          <pc:docMk/>
          <pc:sldMk cId="2654915437" sldId="278"/>
        </pc:sldMkLst>
        <pc:spChg chg="mod">
          <ac:chgData name="Greg Baitt" userId="c5d5934d-f668-4bc3-817e-b70ea532092b" providerId="ADAL" clId="{5636E935-5E61-5D7D-BB5A-42817C482449}" dt="2025-09-22T13:15:37.192" v="115" actId="20577"/>
          <ac:spMkLst>
            <pc:docMk/>
            <pc:sldMk cId="2654915437" sldId="278"/>
            <ac:spMk id="3" creationId="{6C4D93E2-F255-8B93-D56C-0C0B92331DFF}"/>
          </ac:spMkLst>
        </pc:spChg>
      </pc:sldChg>
      <pc:sldChg chg="modSp mod">
        <pc:chgData name="Greg Baitt" userId="c5d5934d-f668-4bc3-817e-b70ea532092b" providerId="ADAL" clId="{5636E935-5E61-5D7D-BB5A-42817C482449}" dt="2025-09-22T13:13:21.056" v="81" actId="20577"/>
        <pc:sldMkLst>
          <pc:docMk/>
          <pc:sldMk cId="2414837138" sldId="283"/>
        </pc:sldMkLst>
        <pc:spChg chg="mod">
          <ac:chgData name="Greg Baitt" userId="c5d5934d-f668-4bc3-817e-b70ea532092b" providerId="ADAL" clId="{5636E935-5E61-5D7D-BB5A-42817C482449}" dt="2025-09-22T13:13:21.056" v="81" actId="20577"/>
          <ac:spMkLst>
            <pc:docMk/>
            <pc:sldMk cId="2414837138" sldId="283"/>
            <ac:spMk id="7" creationId="{50265879-EE64-3B4A-0B20-1E0F6BAA9710}"/>
          </ac:spMkLst>
        </pc:spChg>
      </pc:sldChg>
      <pc:sldChg chg="addSp delSp modSp mod">
        <pc:chgData name="Greg Baitt" userId="c5d5934d-f668-4bc3-817e-b70ea532092b" providerId="ADAL" clId="{5636E935-5E61-5D7D-BB5A-42817C482449}" dt="2025-09-22T18:24:47.674" v="225" actId="408"/>
        <pc:sldMkLst>
          <pc:docMk/>
          <pc:sldMk cId="14372530" sldId="285"/>
        </pc:sldMkLst>
        <pc:grpChg chg="del mod">
          <ac:chgData name="Greg Baitt" userId="c5d5934d-f668-4bc3-817e-b70ea532092b" providerId="ADAL" clId="{5636E935-5E61-5D7D-BB5A-42817C482449}" dt="2025-09-22T18:24:23.379" v="217" actId="165"/>
          <ac:grpSpMkLst>
            <pc:docMk/>
            <pc:sldMk cId="14372530" sldId="285"/>
            <ac:grpSpMk id="4" creationId="{532868FC-6450-E8AF-F96E-2D59F45B7433}"/>
          </ac:grpSpMkLst>
        </pc:grpChg>
        <pc:grpChg chg="del">
          <ac:chgData name="Greg Baitt" userId="c5d5934d-f668-4bc3-817e-b70ea532092b" providerId="ADAL" clId="{5636E935-5E61-5D7D-BB5A-42817C482449}" dt="2025-09-22T18:20:42.046" v="116" actId="165"/>
          <ac:grpSpMkLst>
            <pc:docMk/>
            <pc:sldMk cId="14372530" sldId="285"/>
            <ac:grpSpMk id="8" creationId="{7F107C6B-F726-8A68-4EC5-1D08B686DD96}"/>
          </ac:grpSpMkLst>
        </pc:grpChg>
        <pc:grpChg chg="add mod">
          <ac:chgData name="Greg Baitt" userId="c5d5934d-f668-4bc3-817e-b70ea532092b" providerId="ADAL" clId="{5636E935-5E61-5D7D-BB5A-42817C482449}" dt="2025-09-15T16:00:46.443" v="34" actId="1036"/>
          <ac:grpSpMkLst>
            <pc:docMk/>
            <pc:sldMk cId="14372530" sldId="285"/>
            <ac:grpSpMk id="12" creationId="{A2CB1950-02F5-A0E4-32BA-62AC80388780}"/>
          </ac:grpSpMkLst>
        </pc:grpChg>
        <pc:grpChg chg="add">
          <ac:chgData name="Greg Baitt" userId="c5d5934d-f668-4bc3-817e-b70ea532092b" providerId="ADAL" clId="{5636E935-5E61-5D7D-BB5A-42817C482449}" dt="2025-09-22T18:24:15.575" v="216" actId="164"/>
          <ac:grpSpMkLst>
            <pc:docMk/>
            <pc:sldMk cId="14372530" sldId="285"/>
            <ac:grpSpMk id="14" creationId="{C0158A2E-DFA5-BF1E-5AF8-D39A6363F6E3}"/>
          </ac:grpSpMkLst>
        </pc:grpChg>
        <pc:picChg chg="add mod">
          <ac:chgData name="Greg Baitt" userId="c5d5934d-f668-4bc3-817e-b70ea532092b" providerId="ADAL" clId="{5636E935-5E61-5D7D-BB5A-42817C482449}" dt="2025-09-15T16:00:46.443" v="34" actId="1036"/>
          <ac:picMkLst>
            <pc:docMk/>
            <pc:sldMk cId="14372530" sldId="285"/>
            <ac:picMk id="5" creationId="{A5C14940-9D9E-55E7-072D-EE88A8DBFFBB}"/>
          </ac:picMkLst>
        </pc:picChg>
        <pc:picChg chg="add mod">
          <ac:chgData name="Greg Baitt" userId="c5d5934d-f668-4bc3-817e-b70ea532092b" providerId="ADAL" clId="{5636E935-5E61-5D7D-BB5A-42817C482449}" dt="2025-09-22T18:23:59.493" v="212" actId="408"/>
          <ac:picMkLst>
            <pc:docMk/>
            <pc:sldMk cId="14372530" sldId="285"/>
            <ac:picMk id="9" creationId="{F609BC1B-D2C2-98E2-C5B1-EFB9D4988863}"/>
          </ac:picMkLst>
        </pc:picChg>
        <pc:picChg chg="add mod">
          <ac:chgData name="Greg Baitt" userId="c5d5934d-f668-4bc3-817e-b70ea532092b" providerId="ADAL" clId="{5636E935-5E61-5D7D-BB5A-42817C482449}" dt="2025-09-15T16:00:46.443" v="34" actId="1036"/>
          <ac:picMkLst>
            <pc:docMk/>
            <pc:sldMk cId="14372530" sldId="285"/>
            <ac:picMk id="10" creationId="{3B456FA4-0997-94BC-5F76-CEA382F81BA6}"/>
          </ac:picMkLst>
        </pc:picChg>
        <pc:picChg chg="add mod">
          <ac:chgData name="Greg Baitt" userId="c5d5934d-f668-4bc3-817e-b70ea532092b" providerId="ADAL" clId="{5636E935-5E61-5D7D-BB5A-42817C482449}" dt="2025-09-15T16:00:46.443" v="34" actId="1036"/>
          <ac:picMkLst>
            <pc:docMk/>
            <pc:sldMk cId="14372530" sldId="285"/>
            <ac:picMk id="11" creationId="{28B63B9A-CA4F-AD80-CF87-5A0A711D17F2}"/>
          </ac:picMkLst>
        </pc:picChg>
        <pc:picChg chg="add mod">
          <ac:chgData name="Greg Baitt" userId="c5d5934d-f668-4bc3-817e-b70ea532092b" providerId="ADAL" clId="{5636E935-5E61-5D7D-BB5A-42817C482449}" dt="2025-09-22T18:23:59.493" v="212" actId="408"/>
          <ac:picMkLst>
            <pc:docMk/>
            <pc:sldMk cId="14372530" sldId="285"/>
            <ac:picMk id="13" creationId="{DE664C9D-22C8-8AFE-3897-4E187E940F65}"/>
          </ac:picMkLst>
        </pc:picChg>
        <pc:picChg chg="mod topLvl">
          <ac:chgData name="Greg Baitt" userId="c5d5934d-f668-4bc3-817e-b70ea532092b" providerId="ADAL" clId="{5636E935-5E61-5D7D-BB5A-42817C482449}" dt="2025-09-15T16:00:46.443" v="34" actId="1036"/>
          <ac:picMkLst>
            <pc:docMk/>
            <pc:sldMk cId="14372530" sldId="285"/>
            <ac:picMk id="1026" creationId="{D46DB0F5-1BB3-3C00-F37E-C4EADC0FB076}"/>
          </ac:picMkLst>
        </pc:picChg>
        <pc:picChg chg="mod topLvl">
          <ac:chgData name="Greg Baitt" userId="c5d5934d-f668-4bc3-817e-b70ea532092b" providerId="ADAL" clId="{5636E935-5E61-5D7D-BB5A-42817C482449}" dt="2025-09-15T16:00:46.443" v="34" actId="1036"/>
          <ac:picMkLst>
            <pc:docMk/>
            <pc:sldMk cId="14372530" sldId="285"/>
            <ac:picMk id="1028" creationId="{D086765B-7794-BA80-7887-1ED8D5A2EE98}"/>
          </ac:picMkLst>
        </pc:picChg>
        <pc:picChg chg="mod topLvl">
          <ac:chgData name="Greg Baitt" userId="c5d5934d-f668-4bc3-817e-b70ea532092b" providerId="ADAL" clId="{5636E935-5E61-5D7D-BB5A-42817C482449}" dt="2025-09-15T16:00:46.443" v="34" actId="1036"/>
          <ac:picMkLst>
            <pc:docMk/>
            <pc:sldMk cId="14372530" sldId="285"/>
            <ac:picMk id="1030" creationId="{47E0DEDF-92E6-62D8-C293-F6CE4AC2A5F7}"/>
          </ac:picMkLst>
        </pc:picChg>
        <pc:picChg chg="mod topLvl">
          <ac:chgData name="Greg Baitt" userId="c5d5934d-f668-4bc3-817e-b70ea532092b" providerId="ADAL" clId="{5636E935-5E61-5D7D-BB5A-42817C482449}" dt="2025-09-15T16:00:46.443" v="34" actId="1036"/>
          <ac:picMkLst>
            <pc:docMk/>
            <pc:sldMk cId="14372530" sldId="285"/>
            <ac:picMk id="1032" creationId="{FF0BE4EE-B01F-9459-C1DF-2C5D277397E6}"/>
          </ac:picMkLst>
        </pc:picChg>
        <pc:picChg chg="mod topLvl">
          <ac:chgData name="Greg Baitt" userId="c5d5934d-f668-4bc3-817e-b70ea532092b" providerId="ADAL" clId="{5636E935-5E61-5D7D-BB5A-42817C482449}" dt="2025-09-22T18:23:59.493" v="212" actId="408"/>
          <ac:picMkLst>
            <pc:docMk/>
            <pc:sldMk cId="14372530" sldId="285"/>
            <ac:picMk id="1034" creationId="{19F6B285-67F0-09D3-B0F3-495B7A654964}"/>
          </ac:picMkLst>
        </pc:picChg>
        <pc:picChg chg="mod topLvl">
          <ac:chgData name="Greg Baitt" userId="c5d5934d-f668-4bc3-817e-b70ea532092b" providerId="ADAL" clId="{5636E935-5E61-5D7D-BB5A-42817C482449}" dt="2025-09-22T18:24:47.674" v="225" actId="408"/>
          <ac:picMkLst>
            <pc:docMk/>
            <pc:sldMk cId="14372530" sldId="285"/>
            <ac:picMk id="1036" creationId="{B60CBFF9-47F9-ABB9-E8FB-89470E55ECC2}"/>
          </ac:picMkLst>
        </pc:picChg>
        <pc:picChg chg="mod topLvl">
          <ac:chgData name="Greg Baitt" userId="c5d5934d-f668-4bc3-817e-b70ea532092b" providerId="ADAL" clId="{5636E935-5E61-5D7D-BB5A-42817C482449}" dt="2025-09-22T18:23:59.493" v="212" actId="408"/>
          <ac:picMkLst>
            <pc:docMk/>
            <pc:sldMk cId="14372530" sldId="285"/>
            <ac:picMk id="1038" creationId="{302CA681-7486-AD29-1832-92EE5D92483F}"/>
          </ac:picMkLst>
        </pc:picChg>
        <pc:picChg chg="mod topLvl">
          <ac:chgData name="Greg Baitt" userId="c5d5934d-f668-4bc3-817e-b70ea532092b" providerId="ADAL" clId="{5636E935-5E61-5D7D-BB5A-42817C482449}" dt="2025-09-22T18:23:59.493" v="212" actId="408"/>
          <ac:picMkLst>
            <pc:docMk/>
            <pc:sldMk cId="14372530" sldId="285"/>
            <ac:picMk id="1040" creationId="{A039D8E7-1EB6-1CC7-DA31-F3D3DA15704E}"/>
          </ac:picMkLst>
        </pc:picChg>
        <pc:picChg chg="del topLvl">
          <ac:chgData name="Greg Baitt" userId="c5d5934d-f668-4bc3-817e-b70ea532092b" providerId="ADAL" clId="{5636E935-5E61-5D7D-BB5A-42817C482449}" dt="2025-09-22T18:20:44.756" v="117" actId="478"/>
          <ac:picMkLst>
            <pc:docMk/>
            <pc:sldMk cId="14372530" sldId="285"/>
            <ac:picMk id="1050" creationId="{68F70760-8B87-342D-6246-A501894EECF0}"/>
          </ac:picMkLst>
        </pc:picChg>
        <pc:picChg chg="mod topLvl">
          <ac:chgData name="Greg Baitt" userId="c5d5934d-f668-4bc3-817e-b70ea532092b" providerId="ADAL" clId="{5636E935-5E61-5D7D-BB5A-42817C482449}" dt="2025-09-15T16:00:46.443" v="34" actId="1036"/>
          <ac:picMkLst>
            <pc:docMk/>
            <pc:sldMk cId="14372530" sldId="285"/>
            <ac:picMk id="1052" creationId="{D7F048A9-8EF9-06B7-ED59-1CC4E23AE8DE}"/>
          </ac:picMkLst>
        </pc:picChg>
        <pc:picChg chg="mod topLvl">
          <ac:chgData name="Greg Baitt" userId="c5d5934d-f668-4bc3-817e-b70ea532092b" providerId="ADAL" clId="{5636E935-5E61-5D7D-BB5A-42817C482449}" dt="2025-09-22T18:24:47.674" v="225" actId="408"/>
          <ac:picMkLst>
            <pc:docMk/>
            <pc:sldMk cId="14372530" sldId="285"/>
            <ac:picMk id="1054" creationId="{F2943912-62D8-9B5E-BCCB-A4B7C7D0FC19}"/>
          </ac:picMkLst>
        </pc:picChg>
        <pc:picChg chg="mod topLvl">
          <ac:chgData name="Greg Baitt" userId="c5d5934d-f668-4bc3-817e-b70ea532092b" providerId="ADAL" clId="{5636E935-5E61-5D7D-BB5A-42817C482449}" dt="2025-09-22T18:24:47.674" v="225" actId="408"/>
          <ac:picMkLst>
            <pc:docMk/>
            <pc:sldMk cId="14372530" sldId="285"/>
            <ac:picMk id="1058" creationId="{B5C0FCCB-618E-24A2-03CC-22968E3A104E}"/>
          </ac:picMkLst>
        </pc:picChg>
        <pc:picChg chg="mod topLvl">
          <ac:chgData name="Greg Baitt" userId="c5d5934d-f668-4bc3-817e-b70ea532092b" providerId="ADAL" clId="{5636E935-5E61-5D7D-BB5A-42817C482449}" dt="2025-09-22T18:24:47.674" v="225" actId="408"/>
          <ac:picMkLst>
            <pc:docMk/>
            <pc:sldMk cId="14372530" sldId="285"/>
            <ac:picMk id="1060" creationId="{5EB72CA8-EE33-8CE0-EA8D-1678B7455EAF}"/>
          </ac:picMkLst>
        </pc:picChg>
        <pc:picChg chg="mod topLvl">
          <ac:chgData name="Greg Baitt" userId="c5d5934d-f668-4bc3-817e-b70ea532092b" providerId="ADAL" clId="{5636E935-5E61-5D7D-BB5A-42817C482449}" dt="2025-09-22T18:24:47.674" v="225" actId="408"/>
          <ac:picMkLst>
            <pc:docMk/>
            <pc:sldMk cId="14372530" sldId="285"/>
            <ac:picMk id="1062" creationId="{91DCCBE8-773A-9FEE-AA02-C91D005AC3A6}"/>
          </ac:picMkLst>
        </pc:picChg>
        <pc:picChg chg="mod topLvl">
          <ac:chgData name="Greg Baitt" userId="c5d5934d-f668-4bc3-817e-b70ea532092b" providerId="ADAL" clId="{5636E935-5E61-5D7D-BB5A-42817C482449}" dt="2025-09-22T18:24:47.674" v="225" actId="408"/>
          <ac:picMkLst>
            <pc:docMk/>
            <pc:sldMk cId="14372530" sldId="285"/>
            <ac:picMk id="1064" creationId="{2F9DAED7-5885-8282-A8D3-64C2805EFF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9540EE-AEA3-420A-8F4B-280E6635E0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E30DE76-4150-467E-A204-FADF86D9D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D4B87B-99DC-407A-AD82-CAD7870085CA}" type="datetimeFigureOut">
              <a:rPr lang="en-US" smtClean="0"/>
              <a:t>9/22/25</a:t>
            </a:fld>
            <a:endParaRPr lang="en-US" dirty="0"/>
          </a:p>
        </p:txBody>
      </p:sp>
      <p:sp>
        <p:nvSpPr>
          <p:cNvPr id="4" name="Footer Placeholder 3">
            <a:extLst>
              <a:ext uri="{FF2B5EF4-FFF2-40B4-BE49-F238E27FC236}">
                <a16:creationId xmlns:a16="http://schemas.microsoft.com/office/drawing/2014/main" id="{F17A3E58-EA27-4C96-90A6-F9600DDFBD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3F9DC6-71C0-4B1A-A260-4A589E649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5C7A57-718E-4EAF-AE4F-6C1323A7BD13}" type="slidenum">
              <a:rPr lang="en-US" smtClean="0"/>
              <a:t>‹#›</a:t>
            </a:fld>
            <a:endParaRPr lang="en-US" dirty="0"/>
          </a:p>
        </p:txBody>
      </p:sp>
    </p:spTree>
    <p:extLst>
      <p:ext uri="{BB962C8B-B14F-4D97-AF65-F5344CB8AC3E}">
        <p14:creationId xmlns:p14="http://schemas.microsoft.com/office/powerpoint/2010/main" val="1834242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20CE0-DFA4-47C2-BAB8-DFE3D64B62C8}" type="datetimeFigureOut">
              <a:rPr lang="en-US" smtClean="0"/>
              <a:t>9/22/25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A8313-8783-4878-BE31-6B71509C6CDA}" type="slidenum">
              <a:rPr lang="en-US" smtClean="0"/>
              <a:t>‹#›</a:t>
            </a:fld>
            <a:endParaRPr lang="en-US" dirty="0"/>
          </a:p>
        </p:txBody>
      </p:sp>
    </p:spTree>
    <p:extLst>
      <p:ext uri="{BB962C8B-B14F-4D97-AF65-F5344CB8AC3E}">
        <p14:creationId xmlns:p14="http://schemas.microsoft.com/office/powerpoint/2010/main" val="111711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A8313-8783-4878-BE31-6B71509C6CDA}" type="slidenum">
              <a:rPr lang="en-US" smtClean="0"/>
              <a:t>0</a:t>
            </a:fld>
            <a:endParaRPr lang="en-US" dirty="0"/>
          </a:p>
        </p:txBody>
      </p:sp>
    </p:spTree>
    <p:extLst>
      <p:ext uri="{BB962C8B-B14F-4D97-AF65-F5344CB8AC3E}">
        <p14:creationId xmlns:p14="http://schemas.microsoft.com/office/powerpoint/2010/main" val="276674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1B39-49FC-47B1-BCA9-58BF65089249}"/>
              </a:ext>
            </a:extLst>
          </p:cNvPr>
          <p:cNvSpPr>
            <a:spLocks noGrp="1"/>
          </p:cNvSpPr>
          <p:nvPr>
            <p:ph type="ctrTitle"/>
          </p:nvPr>
        </p:nvSpPr>
        <p:spPr>
          <a:xfrm>
            <a:off x="1524000" y="1122363"/>
            <a:ext cx="9144000" cy="2387600"/>
          </a:xfrm>
        </p:spPr>
        <p:txBody>
          <a:bodyPr anchor="b"/>
          <a:lstStyle>
            <a:lvl1pPr algn="ctr">
              <a:defRPr sz="6000" b="1">
                <a:solidFill>
                  <a:schemeClr val="tx1"/>
                </a:solidFill>
                <a:latin typeface="Californian FB" panose="0207040306080B030204" pitchFamily="18"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BFE8259-DFE1-49D3-A3F5-6E8B263A32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20B2C19-067F-4167-8672-3DA04609394D}"/>
              </a:ext>
            </a:extLst>
          </p:cNvPr>
          <p:cNvSpPr>
            <a:spLocks noGrp="1"/>
          </p:cNvSpPr>
          <p:nvPr>
            <p:ph type="dt" sz="half" idx="10"/>
          </p:nvPr>
        </p:nvSpPr>
        <p:spPr>
          <a:xfrm>
            <a:off x="635000" y="6356350"/>
            <a:ext cx="2743200" cy="365125"/>
          </a:xfrm>
          <a:prstGeom prst="rect">
            <a:avLst/>
          </a:prstGeom>
        </p:spPr>
        <p:txBody>
          <a:bodyPr/>
          <a:lstStyle/>
          <a:p>
            <a:fld id="{F2F97929-CAB0-4DCE-B78F-8E758BD5DE37}" type="datetime1">
              <a:rPr lang="en-US" smtClean="0"/>
              <a:t>9/22/25</a:t>
            </a:fld>
            <a:endParaRPr lang="en-US" dirty="0"/>
          </a:p>
        </p:txBody>
      </p:sp>
      <p:sp>
        <p:nvSpPr>
          <p:cNvPr id="5" name="Footer Placeholder 4">
            <a:extLst>
              <a:ext uri="{FF2B5EF4-FFF2-40B4-BE49-F238E27FC236}">
                <a16:creationId xmlns:a16="http://schemas.microsoft.com/office/drawing/2014/main" id="{E81F474B-ECD3-4A6E-B2AD-64140C9ED6B6}"/>
              </a:ext>
            </a:extLst>
          </p:cNvPr>
          <p:cNvSpPr>
            <a:spLocks noGrp="1"/>
          </p:cNvSpPr>
          <p:nvPr>
            <p:ph type="ftr" sz="quarter" idx="11"/>
          </p:nvPr>
        </p:nvSpPr>
        <p:spPr/>
        <p:txBody>
          <a:bodyPr/>
          <a:lstStyle/>
          <a:p>
            <a:r>
              <a:rPr lang="en-US" dirty="0"/>
              <a:t>What you don’t know...  will hurt you and your bottom line!</a:t>
            </a:r>
          </a:p>
        </p:txBody>
      </p:sp>
      <p:sp>
        <p:nvSpPr>
          <p:cNvPr id="6" name="Slide Number Placeholder 5">
            <a:extLst>
              <a:ext uri="{FF2B5EF4-FFF2-40B4-BE49-F238E27FC236}">
                <a16:creationId xmlns:a16="http://schemas.microsoft.com/office/drawing/2014/main" id="{EE0307A1-4360-4277-B1EA-F24BC04FF83C}"/>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12019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DF03-2C41-42CD-A560-09D61597C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7748BE-A38D-49D1-A9A5-DE7A61A2EF9D}"/>
              </a:ext>
            </a:extLst>
          </p:cNvPr>
          <p:cNvSpPr>
            <a:spLocks noGrp="1"/>
          </p:cNvSpPr>
          <p:nvPr>
            <p:ph type="body" orient="vert" idx="1"/>
          </p:nvPr>
        </p:nvSpPr>
        <p:spPr>
          <a:xfrm>
            <a:off x="838200" y="1840237"/>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C0BB8-4031-4227-AF94-6F57B47ACBF9}"/>
              </a:ext>
            </a:extLst>
          </p:cNvPr>
          <p:cNvSpPr>
            <a:spLocks noGrp="1"/>
          </p:cNvSpPr>
          <p:nvPr>
            <p:ph type="dt" sz="half" idx="10"/>
          </p:nvPr>
        </p:nvSpPr>
        <p:spPr>
          <a:xfrm>
            <a:off x="635000" y="6356350"/>
            <a:ext cx="2743200" cy="365125"/>
          </a:xfrm>
          <a:prstGeom prst="rect">
            <a:avLst/>
          </a:prstGeom>
        </p:spPr>
        <p:txBody>
          <a:bodyPr/>
          <a:lstStyle/>
          <a:p>
            <a:fld id="{7550770A-B630-4006-89A2-9D380872D4C1}" type="datetime1">
              <a:rPr lang="en-US" smtClean="0"/>
              <a:t>9/22/25</a:t>
            </a:fld>
            <a:endParaRPr lang="en-US" dirty="0"/>
          </a:p>
        </p:txBody>
      </p:sp>
      <p:sp>
        <p:nvSpPr>
          <p:cNvPr id="5" name="Footer Placeholder 4">
            <a:extLst>
              <a:ext uri="{FF2B5EF4-FFF2-40B4-BE49-F238E27FC236}">
                <a16:creationId xmlns:a16="http://schemas.microsoft.com/office/drawing/2014/main" id="{413B3015-79E4-462E-A6AF-B684A9D2EB84}"/>
              </a:ext>
            </a:extLst>
          </p:cNvPr>
          <p:cNvSpPr>
            <a:spLocks noGrp="1"/>
          </p:cNvSpPr>
          <p:nvPr>
            <p:ph type="ftr" sz="quarter" idx="11"/>
          </p:nvPr>
        </p:nvSpPr>
        <p:spPr/>
        <p:txBody>
          <a:bodyPr/>
          <a:lstStyle/>
          <a:p>
            <a:r>
              <a:rPr lang="en-US" dirty="0"/>
              <a:t>What you don’t know...  will hurt you and your bottom line!</a:t>
            </a:r>
          </a:p>
        </p:txBody>
      </p:sp>
      <p:sp>
        <p:nvSpPr>
          <p:cNvPr id="6" name="Slide Number Placeholder 5">
            <a:extLst>
              <a:ext uri="{FF2B5EF4-FFF2-40B4-BE49-F238E27FC236}">
                <a16:creationId xmlns:a16="http://schemas.microsoft.com/office/drawing/2014/main" id="{E60A2340-6EE1-476C-85C0-AC0168DB44C1}"/>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19381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9BE67-D131-4DAF-9E28-EFA063899F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639609-5BC2-4DE5-9E3E-3D4EBF5FC47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E7BBB-53E1-4AC2-A433-D3650CFE2E79}"/>
              </a:ext>
            </a:extLst>
          </p:cNvPr>
          <p:cNvSpPr>
            <a:spLocks noGrp="1"/>
          </p:cNvSpPr>
          <p:nvPr>
            <p:ph type="dt" sz="half" idx="10"/>
          </p:nvPr>
        </p:nvSpPr>
        <p:spPr>
          <a:xfrm>
            <a:off x="635000" y="6356350"/>
            <a:ext cx="2743200" cy="365125"/>
          </a:xfrm>
          <a:prstGeom prst="rect">
            <a:avLst/>
          </a:prstGeom>
        </p:spPr>
        <p:txBody>
          <a:bodyPr/>
          <a:lstStyle/>
          <a:p>
            <a:fld id="{A3B7FBBE-5C82-4D4D-806C-27573AF03456}" type="datetime1">
              <a:rPr lang="en-US" smtClean="0"/>
              <a:t>9/22/25</a:t>
            </a:fld>
            <a:endParaRPr lang="en-US" dirty="0"/>
          </a:p>
        </p:txBody>
      </p:sp>
      <p:sp>
        <p:nvSpPr>
          <p:cNvPr id="5" name="Footer Placeholder 4">
            <a:extLst>
              <a:ext uri="{FF2B5EF4-FFF2-40B4-BE49-F238E27FC236}">
                <a16:creationId xmlns:a16="http://schemas.microsoft.com/office/drawing/2014/main" id="{B807CC05-5F84-44E1-9262-FC0D9CD80718}"/>
              </a:ext>
            </a:extLst>
          </p:cNvPr>
          <p:cNvSpPr>
            <a:spLocks noGrp="1"/>
          </p:cNvSpPr>
          <p:nvPr>
            <p:ph type="ftr" sz="quarter" idx="11"/>
          </p:nvPr>
        </p:nvSpPr>
        <p:spPr/>
        <p:txBody>
          <a:bodyPr/>
          <a:lstStyle/>
          <a:p>
            <a:r>
              <a:rPr lang="en-US" dirty="0"/>
              <a:t>What you don’t know...  will hurt you and your bottom line!</a:t>
            </a:r>
          </a:p>
        </p:txBody>
      </p:sp>
      <p:sp>
        <p:nvSpPr>
          <p:cNvPr id="6" name="Slide Number Placeholder 5">
            <a:extLst>
              <a:ext uri="{FF2B5EF4-FFF2-40B4-BE49-F238E27FC236}">
                <a16:creationId xmlns:a16="http://schemas.microsoft.com/office/drawing/2014/main" id="{88F18903-8EF0-4F87-9913-45FE4070D9C1}"/>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11765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PCC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B77F-EF9F-42D2-A124-5DA57CDE290C}"/>
              </a:ext>
            </a:extLst>
          </p:cNvPr>
          <p:cNvSpPr>
            <a:spLocks noGrp="1"/>
          </p:cNvSpPr>
          <p:nvPr>
            <p:ph type="title"/>
          </p:nvPr>
        </p:nvSpPr>
        <p:spPr/>
        <p:txBody>
          <a:bodyPr/>
          <a:lstStyle>
            <a:lvl1pPr>
              <a:defRPr>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269EF7E-936C-47CD-9259-67CBF92610E5}"/>
              </a:ext>
            </a:extLst>
          </p:cNvPr>
          <p:cNvSpPr>
            <a:spLocks noGrp="1"/>
          </p:cNvSpPr>
          <p:nvPr>
            <p:ph idx="1"/>
          </p:nvPr>
        </p:nvSpPr>
        <p:spPr>
          <a:xfrm>
            <a:off x="838200" y="1840237"/>
            <a:ext cx="10515600" cy="4351338"/>
          </a:xfrm>
          <a:prstGeom prst="rect">
            <a:avLst/>
          </a:prstGeo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7812211C-475F-47DC-8397-5424C1AB1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575F1-6F83-42A2-98A6-A2FBE07B6CF7}" type="datetime1">
              <a:rPr lang="en-US" smtClean="0"/>
              <a:t>9/22/25</a:t>
            </a:fld>
            <a:endParaRPr lang="en-US" dirty="0"/>
          </a:p>
        </p:txBody>
      </p:sp>
      <p:sp>
        <p:nvSpPr>
          <p:cNvPr id="10" name="Footer Placeholder 4">
            <a:extLst>
              <a:ext uri="{FF2B5EF4-FFF2-40B4-BE49-F238E27FC236}">
                <a16:creationId xmlns:a16="http://schemas.microsoft.com/office/drawing/2014/main" id="{C228BA2D-F426-482B-9301-FACAE1BF3596}"/>
              </a:ext>
            </a:extLst>
          </p:cNvPr>
          <p:cNvSpPr>
            <a:spLocks noGrp="1"/>
          </p:cNvSpPr>
          <p:nvPr>
            <p:ph type="ftr" sz="quarter" idx="3"/>
          </p:nvPr>
        </p:nvSpPr>
        <p:spPr>
          <a:xfrm>
            <a:off x="3730171" y="6356350"/>
            <a:ext cx="765628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What you don’t know...  will hurt you and your bottom line!</a:t>
            </a:r>
          </a:p>
        </p:txBody>
      </p:sp>
      <p:sp>
        <p:nvSpPr>
          <p:cNvPr id="11" name="Slide Number Placeholder 5">
            <a:extLst>
              <a:ext uri="{FF2B5EF4-FFF2-40B4-BE49-F238E27FC236}">
                <a16:creationId xmlns:a16="http://schemas.microsoft.com/office/drawing/2014/main" id="{40460D0E-BA2F-4923-AAEE-516086B69230}"/>
              </a:ext>
            </a:extLst>
          </p:cNvPr>
          <p:cNvSpPr>
            <a:spLocks noGrp="1"/>
          </p:cNvSpPr>
          <p:nvPr>
            <p:ph type="sldNum" sz="quarter" idx="4"/>
          </p:nvPr>
        </p:nvSpPr>
        <p:spPr>
          <a:xfrm>
            <a:off x="11538856" y="6356350"/>
            <a:ext cx="5007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FC22A-DAC5-4124-8AB7-CFFFC0BCD93F}" type="slidenum">
              <a:rPr lang="en-US" smtClean="0"/>
              <a:t>‹#›</a:t>
            </a:fld>
            <a:endParaRPr lang="en-US" dirty="0"/>
          </a:p>
        </p:txBody>
      </p:sp>
      <p:sp>
        <p:nvSpPr>
          <p:cNvPr id="4" name="TextBox 3">
            <a:extLst>
              <a:ext uri="{FF2B5EF4-FFF2-40B4-BE49-F238E27FC236}">
                <a16:creationId xmlns:a16="http://schemas.microsoft.com/office/drawing/2014/main" id="{80ED36FD-544B-6AF5-B552-757AD7A1842E}"/>
              </a:ext>
            </a:extLst>
          </p:cNvPr>
          <p:cNvSpPr txBox="1"/>
          <p:nvPr userDrawn="1"/>
        </p:nvSpPr>
        <p:spPr>
          <a:xfrm>
            <a:off x="412955" y="62090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0182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6818-BC3B-4F14-A34A-80CF413E5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59B91E-C029-4078-BDB8-5B2E5845130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6AAFC-8F1D-4276-963A-CF099A096E4C}"/>
              </a:ext>
            </a:extLst>
          </p:cNvPr>
          <p:cNvSpPr>
            <a:spLocks noGrp="1"/>
          </p:cNvSpPr>
          <p:nvPr>
            <p:ph type="dt" sz="half" idx="10"/>
          </p:nvPr>
        </p:nvSpPr>
        <p:spPr>
          <a:xfrm>
            <a:off x="635000" y="6356350"/>
            <a:ext cx="2743200" cy="365125"/>
          </a:xfrm>
          <a:prstGeom prst="rect">
            <a:avLst/>
          </a:prstGeom>
        </p:spPr>
        <p:txBody>
          <a:bodyPr/>
          <a:lstStyle/>
          <a:p>
            <a:fld id="{BF3DE48C-02CB-4C25-B4D1-D684FEFA2D77}" type="datetime1">
              <a:rPr lang="en-US" smtClean="0"/>
              <a:t>9/22/25</a:t>
            </a:fld>
            <a:endParaRPr lang="en-US" dirty="0"/>
          </a:p>
        </p:txBody>
      </p:sp>
      <p:sp>
        <p:nvSpPr>
          <p:cNvPr id="5" name="Footer Placeholder 4">
            <a:extLst>
              <a:ext uri="{FF2B5EF4-FFF2-40B4-BE49-F238E27FC236}">
                <a16:creationId xmlns:a16="http://schemas.microsoft.com/office/drawing/2014/main" id="{94C846CD-393F-4D0E-9449-52914CBB9F60}"/>
              </a:ext>
            </a:extLst>
          </p:cNvPr>
          <p:cNvSpPr>
            <a:spLocks noGrp="1"/>
          </p:cNvSpPr>
          <p:nvPr>
            <p:ph type="ftr" sz="quarter" idx="11"/>
          </p:nvPr>
        </p:nvSpPr>
        <p:spPr/>
        <p:txBody>
          <a:bodyPr/>
          <a:lstStyle/>
          <a:p>
            <a:r>
              <a:rPr lang="en-US" dirty="0"/>
              <a:t>What you don’t know...  will hurt you and your bottom line!</a:t>
            </a:r>
          </a:p>
        </p:txBody>
      </p:sp>
      <p:sp>
        <p:nvSpPr>
          <p:cNvPr id="6" name="Slide Number Placeholder 5">
            <a:extLst>
              <a:ext uri="{FF2B5EF4-FFF2-40B4-BE49-F238E27FC236}">
                <a16:creationId xmlns:a16="http://schemas.microsoft.com/office/drawing/2014/main" id="{E32F547B-724D-4837-A934-402821C7AD47}"/>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189965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4403-A7D8-460A-B873-8283058F8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6186B-B2D3-498C-9176-22917A66F051}"/>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A9723-DB28-4A0A-BE49-72C96E471E02}"/>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7BE43-2619-41A7-83E5-F8F3F43F1947}"/>
              </a:ext>
            </a:extLst>
          </p:cNvPr>
          <p:cNvSpPr>
            <a:spLocks noGrp="1"/>
          </p:cNvSpPr>
          <p:nvPr>
            <p:ph type="dt" sz="half" idx="10"/>
          </p:nvPr>
        </p:nvSpPr>
        <p:spPr>
          <a:xfrm>
            <a:off x="635000" y="6356350"/>
            <a:ext cx="2743200" cy="365125"/>
          </a:xfrm>
          <a:prstGeom prst="rect">
            <a:avLst/>
          </a:prstGeom>
        </p:spPr>
        <p:txBody>
          <a:bodyPr/>
          <a:lstStyle/>
          <a:p>
            <a:fld id="{8C1D6C37-C335-47C7-968F-C799EDF00410}" type="datetime1">
              <a:rPr lang="en-US" smtClean="0"/>
              <a:t>9/22/25</a:t>
            </a:fld>
            <a:endParaRPr lang="en-US" dirty="0"/>
          </a:p>
        </p:txBody>
      </p:sp>
      <p:sp>
        <p:nvSpPr>
          <p:cNvPr id="6" name="Footer Placeholder 5">
            <a:extLst>
              <a:ext uri="{FF2B5EF4-FFF2-40B4-BE49-F238E27FC236}">
                <a16:creationId xmlns:a16="http://schemas.microsoft.com/office/drawing/2014/main" id="{06E9A58E-4D72-41C2-A50D-8D6F5388317C}"/>
              </a:ext>
            </a:extLst>
          </p:cNvPr>
          <p:cNvSpPr>
            <a:spLocks noGrp="1"/>
          </p:cNvSpPr>
          <p:nvPr>
            <p:ph type="ftr" sz="quarter" idx="11"/>
          </p:nvPr>
        </p:nvSpPr>
        <p:spPr/>
        <p:txBody>
          <a:bodyPr/>
          <a:lstStyle/>
          <a:p>
            <a:r>
              <a:rPr lang="en-US" dirty="0"/>
              <a:t>What you don’t know...  will hurt you and your bottom line!</a:t>
            </a:r>
          </a:p>
        </p:txBody>
      </p:sp>
      <p:sp>
        <p:nvSpPr>
          <p:cNvPr id="7" name="Slide Number Placeholder 6">
            <a:extLst>
              <a:ext uri="{FF2B5EF4-FFF2-40B4-BE49-F238E27FC236}">
                <a16:creationId xmlns:a16="http://schemas.microsoft.com/office/drawing/2014/main" id="{174466FE-F4D6-4394-A98E-9B3E430D0D44}"/>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53912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271F-CCD3-40B3-AD2D-F49FA70F5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8826DF-5A59-474E-97AC-154C6BBDFC6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37C8D4-D0B4-428A-8895-EE135EEA918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392AA-9F97-404C-95C5-08968F27980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FD2C9D-9DEB-496F-B3E2-04C3F93AD5D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3DDB39-02E9-4AB3-8E54-7C98E2B1CADC}"/>
              </a:ext>
            </a:extLst>
          </p:cNvPr>
          <p:cNvSpPr>
            <a:spLocks noGrp="1"/>
          </p:cNvSpPr>
          <p:nvPr>
            <p:ph type="dt" sz="half" idx="10"/>
          </p:nvPr>
        </p:nvSpPr>
        <p:spPr>
          <a:xfrm>
            <a:off x="635000" y="6356350"/>
            <a:ext cx="2743200" cy="365125"/>
          </a:xfrm>
          <a:prstGeom prst="rect">
            <a:avLst/>
          </a:prstGeom>
        </p:spPr>
        <p:txBody>
          <a:bodyPr/>
          <a:lstStyle/>
          <a:p>
            <a:fld id="{9BF0EC5B-895F-442B-9B2F-04F653B05808}" type="datetime1">
              <a:rPr lang="en-US" smtClean="0"/>
              <a:t>9/22/25</a:t>
            </a:fld>
            <a:endParaRPr lang="en-US" dirty="0"/>
          </a:p>
        </p:txBody>
      </p:sp>
      <p:sp>
        <p:nvSpPr>
          <p:cNvPr id="8" name="Footer Placeholder 7">
            <a:extLst>
              <a:ext uri="{FF2B5EF4-FFF2-40B4-BE49-F238E27FC236}">
                <a16:creationId xmlns:a16="http://schemas.microsoft.com/office/drawing/2014/main" id="{7AEC9AB2-EAB7-4C01-A1F4-9B00449C935E}"/>
              </a:ext>
            </a:extLst>
          </p:cNvPr>
          <p:cNvSpPr>
            <a:spLocks noGrp="1"/>
          </p:cNvSpPr>
          <p:nvPr>
            <p:ph type="ftr" sz="quarter" idx="11"/>
          </p:nvPr>
        </p:nvSpPr>
        <p:spPr/>
        <p:txBody>
          <a:bodyPr/>
          <a:lstStyle/>
          <a:p>
            <a:r>
              <a:rPr lang="en-US" dirty="0"/>
              <a:t>What you don’t know...  will hurt you and your bottom line!</a:t>
            </a:r>
          </a:p>
        </p:txBody>
      </p:sp>
      <p:sp>
        <p:nvSpPr>
          <p:cNvPr id="9" name="Slide Number Placeholder 8">
            <a:extLst>
              <a:ext uri="{FF2B5EF4-FFF2-40B4-BE49-F238E27FC236}">
                <a16:creationId xmlns:a16="http://schemas.microsoft.com/office/drawing/2014/main" id="{90013B12-3BFE-4237-8879-E416E2F7C801}"/>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245623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491E-29D5-424E-87DB-2D9336D06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2B188-AECB-4291-AC75-18E572F80D3C}"/>
              </a:ext>
            </a:extLst>
          </p:cNvPr>
          <p:cNvSpPr>
            <a:spLocks noGrp="1"/>
          </p:cNvSpPr>
          <p:nvPr>
            <p:ph type="dt" sz="half" idx="10"/>
          </p:nvPr>
        </p:nvSpPr>
        <p:spPr>
          <a:xfrm>
            <a:off x="635000" y="6356350"/>
            <a:ext cx="2743200" cy="365125"/>
          </a:xfrm>
          <a:prstGeom prst="rect">
            <a:avLst/>
          </a:prstGeom>
        </p:spPr>
        <p:txBody>
          <a:bodyPr/>
          <a:lstStyle/>
          <a:p>
            <a:fld id="{DA4BCE5F-1FD8-414F-B804-CEF3B011C30E}" type="datetime1">
              <a:rPr lang="en-US" smtClean="0"/>
              <a:t>9/22/25</a:t>
            </a:fld>
            <a:endParaRPr lang="en-US" dirty="0"/>
          </a:p>
        </p:txBody>
      </p:sp>
      <p:sp>
        <p:nvSpPr>
          <p:cNvPr id="4" name="Footer Placeholder 3">
            <a:extLst>
              <a:ext uri="{FF2B5EF4-FFF2-40B4-BE49-F238E27FC236}">
                <a16:creationId xmlns:a16="http://schemas.microsoft.com/office/drawing/2014/main" id="{EF36145A-D085-4AAC-BB69-C392C367C281}"/>
              </a:ext>
            </a:extLst>
          </p:cNvPr>
          <p:cNvSpPr>
            <a:spLocks noGrp="1"/>
          </p:cNvSpPr>
          <p:nvPr>
            <p:ph type="ftr" sz="quarter" idx="11"/>
          </p:nvPr>
        </p:nvSpPr>
        <p:spPr/>
        <p:txBody>
          <a:bodyPr/>
          <a:lstStyle/>
          <a:p>
            <a:r>
              <a:rPr lang="en-US" dirty="0"/>
              <a:t>What you don’t know...  will hurt you and your bottom line!</a:t>
            </a:r>
          </a:p>
        </p:txBody>
      </p:sp>
      <p:sp>
        <p:nvSpPr>
          <p:cNvPr id="5" name="Slide Number Placeholder 4">
            <a:extLst>
              <a:ext uri="{FF2B5EF4-FFF2-40B4-BE49-F238E27FC236}">
                <a16:creationId xmlns:a16="http://schemas.microsoft.com/office/drawing/2014/main" id="{3E76B438-2712-4B15-A338-D167D3F6DC20}"/>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201040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6F5049-0EDC-4FAF-9408-A94A39C1817B}"/>
              </a:ext>
            </a:extLst>
          </p:cNvPr>
          <p:cNvSpPr>
            <a:spLocks noGrp="1"/>
          </p:cNvSpPr>
          <p:nvPr>
            <p:ph type="dt" sz="half" idx="10"/>
          </p:nvPr>
        </p:nvSpPr>
        <p:spPr>
          <a:xfrm>
            <a:off x="635000" y="6356350"/>
            <a:ext cx="2743200" cy="365125"/>
          </a:xfrm>
          <a:prstGeom prst="rect">
            <a:avLst/>
          </a:prstGeom>
        </p:spPr>
        <p:txBody>
          <a:bodyPr/>
          <a:lstStyle/>
          <a:p>
            <a:fld id="{B4F906D9-2A5D-448D-BCD4-5B83F1A2DC1C}" type="datetime1">
              <a:rPr lang="en-US" smtClean="0"/>
              <a:t>9/22/25</a:t>
            </a:fld>
            <a:endParaRPr lang="en-US" dirty="0"/>
          </a:p>
        </p:txBody>
      </p:sp>
      <p:sp>
        <p:nvSpPr>
          <p:cNvPr id="3" name="Footer Placeholder 2">
            <a:extLst>
              <a:ext uri="{FF2B5EF4-FFF2-40B4-BE49-F238E27FC236}">
                <a16:creationId xmlns:a16="http://schemas.microsoft.com/office/drawing/2014/main" id="{62EC42F6-206D-44F8-A41D-D09EB348168E}"/>
              </a:ext>
            </a:extLst>
          </p:cNvPr>
          <p:cNvSpPr>
            <a:spLocks noGrp="1"/>
          </p:cNvSpPr>
          <p:nvPr>
            <p:ph type="ftr" sz="quarter" idx="11"/>
          </p:nvPr>
        </p:nvSpPr>
        <p:spPr/>
        <p:txBody>
          <a:bodyPr/>
          <a:lstStyle/>
          <a:p>
            <a:r>
              <a:rPr lang="en-US" dirty="0"/>
              <a:t>What you don’t know...  will hurt you and your bottom line!</a:t>
            </a:r>
          </a:p>
        </p:txBody>
      </p:sp>
      <p:sp>
        <p:nvSpPr>
          <p:cNvPr id="4" name="Slide Number Placeholder 3">
            <a:extLst>
              <a:ext uri="{FF2B5EF4-FFF2-40B4-BE49-F238E27FC236}">
                <a16:creationId xmlns:a16="http://schemas.microsoft.com/office/drawing/2014/main" id="{92752D16-BAD6-4DC5-B05B-C648BB8D51F6}"/>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337161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95BB-D5A5-41B7-A564-3C4366BFA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2D4C11-5758-4773-BD2B-1EBBA8EB6A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23524C-A10B-4A13-BF9F-848F82C24C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DA6638-04D1-4D6E-BD7E-E363809B9DBD}"/>
              </a:ext>
            </a:extLst>
          </p:cNvPr>
          <p:cNvSpPr>
            <a:spLocks noGrp="1"/>
          </p:cNvSpPr>
          <p:nvPr>
            <p:ph type="dt" sz="half" idx="10"/>
          </p:nvPr>
        </p:nvSpPr>
        <p:spPr>
          <a:xfrm>
            <a:off x="635000" y="6356350"/>
            <a:ext cx="2743200" cy="365125"/>
          </a:xfrm>
          <a:prstGeom prst="rect">
            <a:avLst/>
          </a:prstGeom>
        </p:spPr>
        <p:txBody>
          <a:bodyPr/>
          <a:lstStyle/>
          <a:p>
            <a:fld id="{6DC708B5-DFD5-43A8-AF20-20CDB9069F1E}" type="datetime1">
              <a:rPr lang="en-US" smtClean="0"/>
              <a:t>9/22/25</a:t>
            </a:fld>
            <a:endParaRPr lang="en-US" dirty="0"/>
          </a:p>
        </p:txBody>
      </p:sp>
      <p:sp>
        <p:nvSpPr>
          <p:cNvPr id="6" name="Footer Placeholder 5">
            <a:extLst>
              <a:ext uri="{FF2B5EF4-FFF2-40B4-BE49-F238E27FC236}">
                <a16:creationId xmlns:a16="http://schemas.microsoft.com/office/drawing/2014/main" id="{05A71A67-43A6-40DD-8A4F-D8013C94874C}"/>
              </a:ext>
            </a:extLst>
          </p:cNvPr>
          <p:cNvSpPr>
            <a:spLocks noGrp="1"/>
          </p:cNvSpPr>
          <p:nvPr>
            <p:ph type="ftr" sz="quarter" idx="11"/>
          </p:nvPr>
        </p:nvSpPr>
        <p:spPr/>
        <p:txBody>
          <a:bodyPr/>
          <a:lstStyle/>
          <a:p>
            <a:r>
              <a:rPr lang="en-US" dirty="0"/>
              <a:t>What you don’t know...  will hurt you and your bottom line!</a:t>
            </a:r>
          </a:p>
        </p:txBody>
      </p:sp>
      <p:sp>
        <p:nvSpPr>
          <p:cNvPr id="7" name="Slide Number Placeholder 6">
            <a:extLst>
              <a:ext uri="{FF2B5EF4-FFF2-40B4-BE49-F238E27FC236}">
                <a16:creationId xmlns:a16="http://schemas.microsoft.com/office/drawing/2014/main" id="{7B01F89F-4DB4-4A05-8993-42AB09090E31}"/>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95776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7FCB-A207-4DCE-9141-C3CFF1F61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C2EB1B-90B0-47D8-9A82-61B2903C47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5E709E3-4047-4825-9904-C2A2579531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3D8162-2330-41F1-B838-951105A984C6}"/>
              </a:ext>
            </a:extLst>
          </p:cNvPr>
          <p:cNvSpPr>
            <a:spLocks noGrp="1"/>
          </p:cNvSpPr>
          <p:nvPr>
            <p:ph type="dt" sz="half" idx="10"/>
          </p:nvPr>
        </p:nvSpPr>
        <p:spPr>
          <a:xfrm>
            <a:off x="635000" y="6356350"/>
            <a:ext cx="2743200" cy="365125"/>
          </a:xfrm>
          <a:prstGeom prst="rect">
            <a:avLst/>
          </a:prstGeom>
        </p:spPr>
        <p:txBody>
          <a:bodyPr/>
          <a:lstStyle/>
          <a:p>
            <a:fld id="{4C301B08-841F-4F19-8210-C11D743A2436}" type="datetime1">
              <a:rPr lang="en-US" smtClean="0"/>
              <a:t>9/22/25</a:t>
            </a:fld>
            <a:endParaRPr lang="en-US" dirty="0"/>
          </a:p>
        </p:txBody>
      </p:sp>
      <p:sp>
        <p:nvSpPr>
          <p:cNvPr id="6" name="Footer Placeholder 5">
            <a:extLst>
              <a:ext uri="{FF2B5EF4-FFF2-40B4-BE49-F238E27FC236}">
                <a16:creationId xmlns:a16="http://schemas.microsoft.com/office/drawing/2014/main" id="{1EE1DEB6-8147-4B1C-8159-89D20AA610E2}"/>
              </a:ext>
            </a:extLst>
          </p:cNvPr>
          <p:cNvSpPr>
            <a:spLocks noGrp="1"/>
          </p:cNvSpPr>
          <p:nvPr>
            <p:ph type="ftr" sz="quarter" idx="11"/>
          </p:nvPr>
        </p:nvSpPr>
        <p:spPr/>
        <p:txBody>
          <a:bodyPr/>
          <a:lstStyle/>
          <a:p>
            <a:r>
              <a:rPr lang="en-US" dirty="0"/>
              <a:t>What you don’t know...  will hurt you and your bottom line!</a:t>
            </a:r>
          </a:p>
        </p:txBody>
      </p:sp>
      <p:sp>
        <p:nvSpPr>
          <p:cNvPr id="7" name="Slide Number Placeholder 6">
            <a:extLst>
              <a:ext uri="{FF2B5EF4-FFF2-40B4-BE49-F238E27FC236}">
                <a16:creationId xmlns:a16="http://schemas.microsoft.com/office/drawing/2014/main" id="{FE7F4DC3-F2D2-4B30-8EA8-5687C0CB6683}"/>
              </a:ext>
            </a:extLst>
          </p:cNvPr>
          <p:cNvSpPr>
            <a:spLocks noGrp="1"/>
          </p:cNvSpPr>
          <p:nvPr>
            <p:ph type="sldNum" sz="quarter" idx="12"/>
          </p:nvPr>
        </p:nvSpPr>
        <p:spPr/>
        <p:txBody>
          <a:bodyPr/>
          <a:lstStyle/>
          <a:p>
            <a:fld id="{187FC22A-DAC5-4124-8AB7-CFFFC0BCD93F}" type="slidenum">
              <a:rPr lang="en-US" smtClean="0"/>
              <a:t>‹#›</a:t>
            </a:fld>
            <a:endParaRPr lang="en-US" dirty="0"/>
          </a:p>
        </p:txBody>
      </p:sp>
    </p:spTree>
    <p:extLst>
      <p:ext uri="{BB962C8B-B14F-4D97-AF65-F5344CB8AC3E}">
        <p14:creationId xmlns:p14="http://schemas.microsoft.com/office/powerpoint/2010/main" val="120878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74519-731D-45FA-AA3D-EFEEE55A0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9D2444E8-B40F-42B2-8011-598A9DF288D4}"/>
              </a:ext>
            </a:extLst>
          </p:cNvPr>
          <p:cNvSpPr/>
          <p:nvPr userDrawn="1"/>
        </p:nvSpPr>
        <p:spPr>
          <a:xfrm>
            <a:off x="0" y="6188006"/>
            <a:ext cx="4545874" cy="168344"/>
          </a:xfrm>
          <a:prstGeom prst="rect">
            <a:avLst/>
          </a:prstGeom>
          <a:solidFill>
            <a:srgbClr val="B4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A112F7E1-E1AE-4360-8E0D-93E5AB870BEC}"/>
              </a:ext>
            </a:extLst>
          </p:cNvPr>
          <p:cNvSpPr/>
          <p:nvPr userDrawn="1"/>
        </p:nvSpPr>
        <p:spPr>
          <a:xfrm>
            <a:off x="4545874" y="6197929"/>
            <a:ext cx="1424620" cy="168344"/>
          </a:xfrm>
          <a:prstGeom prst="rtTriangle">
            <a:avLst/>
          </a:prstGeom>
          <a:solidFill>
            <a:srgbClr val="B4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sign&#10;&#10;Description automatically generated">
            <a:extLst>
              <a:ext uri="{FF2B5EF4-FFF2-40B4-BE49-F238E27FC236}">
                <a16:creationId xmlns:a16="http://schemas.microsoft.com/office/drawing/2014/main" id="{E8DF2F3A-A395-8249-97FF-86F1AD6ED5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34532" y="72328"/>
            <a:ext cx="1954695" cy="228600"/>
          </a:xfrm>
          <a:prstGeom prst="rect">
            <a:avLst/>
          </a:prstGeom>
        </p:spPr>
      </p:pic>
      <p:sp>
        <p:nvSpPr>
          <p:cNvPr id="15" name="Rectangle 14">
            <a:extLst>
              <a:ext uri="{FF2B5EF4-FFF2-40B4-BE49-F238E27FC236}">
                <a16:creationId xmlns:a16="http://schemas.microsoft.com/office/drawing/2014/main" id="{89FC29CC-7D3F-4966-968C-D6092078EDD3}"/>
              </a:ext>
            </a:extLst>
          </p:cNvPr>
          <p:cNvSpPr/>
          <p:nvPr userDrawn="1"/>
        </p:nvSpPr>
        <p:spPr>
          <a:xfrm>
            <a:off x="0" y="6297976"/>
            <a:ext cx="12192000" cy="546100"/>
          </a:xfrm>
          <a:prstGeom prst="rect">
            <a:avLst/>
          </a:prstGeom>
          <a:solidFill>
            <a:srgbClr val="02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457923A2-15B8-4F99-A413-92EEE10BAFFE}"/>
              </a:ext>
            </a:extLst>
          </p:cNvPr>
          <p:cNvSpPr>
            <a:spLocks noGrp="1"/>
          </p:cNvSpPr>
          <p:nvPr>
            <p:ph type="ftr" sz="quarter" idx="3"/>
          </p:nvPr>
        </p:nvSpPr>
        <p:spPr>
          <a:xfrm>
            <a:off x="1738835" y="6388209"/>
            <a:ext cx="8714329" cy="365125"/>
          </a:xfrm>
          <a:prstGeom prst="rect">
            <a:avLst/>
          </a:prstGeom>
        </p:spPr>
        <p:txBody>
          <a:bodyPr vert="horz" lIns="91440" tIns="45720" rIns="91440" bIns="45720" rtlCol="0" anchor="ctr"/>
          <a:lstStyle>
            <a:lvl1pPr algn="ctr">
              <a:defRPr sz="1600" b="1" i="1">
                <a:solidFill>
                  <a:schemeClr val="bg1"/>
                </a:solidFill>
                <a:latin typeface="Montserrat" pitchFamily="2" charset="77"/>
              </a:defRPr>
            </a:lvl1pPr>
          </a:lstStyle>
          <a:p>
            <a:r>
              <a:rPr lang="en-US" dirty="0"/>
              <a:t>What you don’t know...  will hurt you and your bottom line!</a:t>
            </a:r>
          </a:p>
        </p:txBody>
      </p:sp>
      <p:sp>
        <p:nvSpPr>
          <p:cNvPr id="6" name="Slide Number Placeholder 5">
            <a:extLst>
              <a:ext uri="{FF2B5EF4-FFF2-40B4-BE49-F238E27FC236}">
                <a16:creationId xmlns:a16="http://schemas.microsoft.com/office/drawing/2014/main" id="{507D26BE-17AF-45D1-A364-1AE5A595E6F4}"/>
              </a:ext>
            </a:extLst>
          </p:cNvPr>
          <p:cNvSpPr>
            <a:spLocks noGrp="1"/>
          </p:cNvSpPr>
          <p:nvPr>
            <p:ph type="sldNum" sz="quarter" idx="4"/>
          </p:nvPr>
        </p:nvSpPr>
        <p:spPr>
          <a:xfrm>
            <a:off x="11538855" y="6356350"/>
            <a:ext cx="5007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FC22A-DAC5-4124-8AB7-CFFFC0BCD93F}" type="slidenum">
              <a:rPr lang="en-US" smtClean="0"/>
              <a:t>‹#›</a:t>
            </a:fld>
            <a:endParaRPr lang="en-US" dirty="0"/>
          </a:p>
        </p:txBody>
      </p:sp>
    </p:spTree>
    <p:extLst>
      <p:ext uri="{BB962C8B-B14F-4D97-AF65-F5344CB8AC3E}">
        <p14:creationId xmlns:p14="http://schemas.microsoft.com/office/powerpoint/2010/main" val="1379654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Greg.Baitt@checkprintingconsulting.org" TargetMode="External"/><Relationship Id="rId2" Type="http://schemas.openxmlformats.org/officeDocument/2006/relationships/hyperlink" Target="mailto:Jim.Schartman@checkprintingconsulting.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Jim.Schartman@checkprintingconsulting.org"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jpeg"/><Relationship Id="rId2" Type="http://schemas.openxmlformats.org/officeDocument/2006/relationships/image" Target="../media/image6.png"/><Relationship Id="rId16" Type="http://schemas.openxmlformats.org/officeDocument/2006/relationships/image" Target="../media/image20.jpe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jpe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2B8BC0-9BE1-304F-865D-71CE384B7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969" y="2403913"/>
            <a:ext cx="9768061" cy="1146252"/>
          </a:xfrm>
          <a:prstGeom prst="rect">
            <a:avLst/>
          </a:prstGeom>
        </p:spPr>
      </p:pic>
      <p:sp>
        <p:nvSpPr>
          <p:cNvPr id="6" name="Rectangle 5">
            <a:extLst>
              <a:ext uri="{FF2B5EF4-FFF2-40B4-BE49-F238E27FC236}">
                <a16:creationId xmlns:a16="http://schemas.microsoft.com/office/drawing/2014/main" id="{9D9008A6-EEB0-3B47-B6F1-B3CC016F61D5}"/>
              </a:ext>
            </a:extLst>
          </p:cNvPr>
          <p:cNvSpPr/>
          <p:nvPr/>
        </p:nvSpPr>
        <p:spPr>
          <a:xfrm>
            <a:off x="7672552" y="535259"/>
            <a:ext cx="4519448" cy="123793"/>
          </a:xfrm>
          <a:prstGeom prst="rect">
            <a:avLst/>
          </a:prstGeom>
          <a:solidFill>
            <a:srgbClr val="B4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FCA4AB46-B86B-3C4E-A7B0-64EF34F97778}"/>
              </a:ext>
            </a:extLst>
          </p:cNvPr>
          <p:cNvSpPr/>
          <p:nvPr/>
        </p:nvSpPr>
        <p:spPr>
          <a:xfrm rot="10800000">
            <a:off x="6400800" y="526024"/>
            <a:ext cx="1271751" cy="119776"/>
          </a:xfrm>
          <a:prstGeom prst="rtTriangle">
            <a:avLst/>
          </a:prstGeom>
          <a:solidFill>
            <a:srgbClr val="B4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5E1A723F-A09D-1F41-8E05-C1EB5EE2DD58}"/>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
        <p:nvSpPr>
          <p:cNvPr id="2" name="TextBox 1">
            <a:extLst>
              <a:ext uri="{FF2B5EF4-FFF2-40B4-BE49-F238E27FC236}">
                <a16:creationId xmlns:a16="http://schemas.microsoft.com/office/drawing/2014/main" id="{C319EB95-2632-9784-316A-7935E9221276}"/>
              </a:ext>
            </a:extLst>
          </p:cNvPr>
          <p:cNvSpPr txBox="1"/>
          <p:nvPr/>
        </p:nvSpPr>
        <p:spPr>
          <a:xfrm>
            <a:off x="2996908" y="4781168"/>
            <a:ext cx="6227507" cy="1015663"/>
          </a:xfrm>
          <a:prstGeom prst="rect">
            <a:avLst/>
          </a:prstGeom>
          <a:noFill/>
        </p:spPr>
        <p:txBody>
          <a:bodyPr wrap="square" rtlCol="0">
            <a:spAutoFit/>
          </a:bodyPr>
          <a:lstStyle/>
          <a:p>
            <a:pPr algn="ctr"/>
            <a:r>
              <a:rPr lang="en-US" sz="2000" dirty="0">
                <a:latin typeface="Montserrat" pitchFamily="2" charset="77"/>
              </a:rPr>
              <a:t>Sandy Schartman, CEO and Co-Founder</a:t>
            </a:r>
          </a:p>
          <a:p>
            <a:pPr algn="ctr"/>
            <a:r>
              <a:rPr lang="en-US" sz="2000" dirty="0">
                <a:latin typeface="Montserrat" pitchFamily="2" charset="77"/>
              </a:rPr>
              <a:t>Jim Schartman, President and Co-Founder</a:t>
            </a:r>
          </a:p>
          <a:p>
            <a:pPr algn="ctr"/>
            <a:r>
              <a:rPr lang="en-US" sz="2000" dirty="0">
                <a:latin typeface="Montserrat" pitchFamily="2" charset="77"/>
              </a:rPr>
              <a:t>Greg Baitt, Executive Vice President and COO</a:t>
            </a:r>
            <a:endParaRPr lang="en-US" sz="1600" dirty="0">
              <a:latin typeface="Montserrat" pitchFamily="2" charset="77"/>
            </a:endParaRPr>
          </a:p>
        </p:txBody>
      </p:sp>
      <p:sp>
        <p:nvSpPr>
          <p:cNvPr id="10" name="TextBox 9">
            <a:extLst>
              <a:ext uri="{FF2B5EF4-FFF2-40B4-BE49-F238E27FC236}">
                <a16:creationId xmlns:a16="http://schemas.microsoft.com/office/drawing/2014/main" id="{AAFD0684-346F-624E-B498-66295EE7B5EB}"/>
              </a:ext>
            </a:extLst>
          </p:cNvPr>
          <p:cNvSpPr txBox="1"/>
          <p:nvPr/>
        </p:nvSpPr>
        <p:spPr>
          <a:xfrm>
            <a:off x="3303167" y="3750168"/>
            <a:ext cx="5614987" cy="830997"/>
          </a:xfrm>
          <a:prstGeom prst="rect">
            <a:avLst/>
          </a:prstGeom>
          <a:noFill/>
        </p:spPr>
        <p:txBody>
          <a:bodyPr wrap="square" rtlCol="0">
            <a:spAutoFit/>
          </a:bodyPr>
          <a:lstStyle/>
          <a:p>
            <a:pPr algn="ctr"/>
            <a:r>
              <a:rPr lang="en-US" sz="2400" b="1" dirty="0">
                <a:latin typeface="Montserrat" pitchFamily="2" charset="77"/>
              </a:rPr>
              <a:t>2025 SBA for Profit Meeting Sponsor Presentation</a:t>
            </a:r>
          </a:p>
        </p:txBody>
      </p:sp>
      <p:sp>
        <p:nvSpPr>
          <p:cNvPr id="4" name="Rectangle 3">
            <a:extLst>
              <a:ext uri="{FF2B5EF4-FFF2-40B4-BE49-F238E27FC236}">
                <a16:creationId xmlns:a16="http://schemas.microsoft.com/office/drawing/2014/main" id="{066BD9E7-DFBF-E944-8E7E-955ACB771DFF}"/>
              </a:ext>
            </a:extLst>
          </p:cNvPr>
          <p:cNvSpPr/>
          <p:nvPr/>
        </p:nvSpPr>
        <p:spPr>
          <a:xfrm>
            <a:off x="0" y="0"/>
            <a:ext cx="12192000" cy="535259"/>
          </a:xfrm>
          <a:prstGeom prst="rect">
            <a:avLst/>
          </a:prstGeom>
          <a:solidFill>
            <a:srgbClr val="02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01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6990-C3E9-4C4F-0C0D-3F812A37A781}"/>
              </a:ext>
            </a:extLst>
          </p:cNvPr>
          <p:cNvSpPr>
            <a:spLocks noGrp="1"/>
          </p:cNvSpPr>
          <p:nvPr>
            <p:ph type="title"/>
          </p:nvPr>
        </p:nvSpPr>
        <p:spPr/>
        <p:txBody>
          <a:bodyPr>
            <a:normAutofit/>
          </a:bodyPr>
          <a:lstStyle/>
          <a:p>
            <a:r>
              <a:rPr lang="en-US" sz="3600" dirty="0"/>
              <a:t>Questions and Answers – Open Discussion</a:t>
            </a:r>
          </a:p>
        </p:txBody>
      </p:sp>
      <p:sp>
        <p:nvSpPr>
          <p:cNvPr id="3" name="Content Placeholder 2">
            <a:extLst>
              <a:ext uri="{FF2B5EF4-FFF2-40B4-BE49-F238E27FC236}">
                <a16:creationId xmlns:a16="http://schemas.microsoft.com/office/drawing/2014/main" id="{6C4D93E2-F255-8B93-D56C-0C0B92331DFF}"/>
              </a:ext>
            </a:extLst>
          </p:cNvPr>
          <p:cNvSpPr>
            <a:spLocks noGrp="1"/>
          </p:cNvSpPr>
          <p:nvPr>
            <p:ph idx="1"/>
          </p:nvPr>
        </p:nvSpPr>
        <p:spPr/>
        <p:txBody>
          <a:bodyPr/>
          <a:lstStyle/>
          <a:p>
            <a:r>
              <a:rPr lang="en-US" dirty="0"/>
              <a:t>Contact Information</a:t>
            </a:r>
          </a:p>
          <a:p>
            <a:pPr lvl="1"/>
            <a:r>
              <a:rPr lang="en-US" dirty="0"/>
              <a:t>Jim Schartman, President &amp; Co-Founder</a:t>
            </a:r>
          </a:p>
          <a:p>
            <a:pPr lvl="1"/>
            <a:r>
              <a:rPr lang="en-US" dirty="0"/>
              <a:t>Email - </a:t>
            </a:r>
            <a:r>
              <a:rPr lang="en-US" dirty="0">
                <a:hlinkClick r:id="rId2"/>
              </a:rPr>
              <a:t>Jim.Schartman@checkprintingconsulting.org</a:t>
            </a:r>
            <a:endParaRPr lang="en-US" dirty="0"/>
          </a:p>
          <a:p>
            <a:pPr lvl="1"/>
            <a:r>
              <a:rPr lang="en-US" dirty="0"/>
              <a:t>Cell – 216.970.0105 </a:t>
            </a:r>
          </a:p>
          <a:p>
            <a:pPr lvl="1"/>
            <a:endParaRPr lang="en-US" dirty="0"/>
          </a:p>
          <a:p>
            <a:pPr lvl="1"/>
            <a:r>
              <a:rPr lang="en-US" dirty="0"/>
              <a:t>Greg Baitt, Executive Vice President &amp; COO</a:t>
            </a:r>
          </a:p>
          <a:p>
            <a:pPr lvl="1"/>
            <a:r>
              <a:rPr lang="en-US" dirty="0"/>
              <a:t>Email – </a:t>
            </a:r>
            <a:r>
              <a:rPr lang="en-US" dirty="0">
                <a:hlinkClick r:id="rId3"/>
              </a:rPr>
              <a:t>Greg.Baitt@checkprintingconsulting.org</a:t>
            </a:r>
            <a:endParaRPr lang="en-US" dirty="0"/>
          </a:p>
          <a:p>
            <a:pPr lvl="1"/>
            <a:r>
              <a:rPr lang="en-US" dirty="0"/>
              <a:t>Cell – 216-396-0225</a:t>
            </a:r>
          </a:p>
        </p:txBody>
      </p:sp>
      <p:sp>
        <p:nvSpPr>
          <p:cNvPr id="5" name="Footer Placeholder 4">
            <a:extLst>
              <a:ext uri="{FF2B5EF4-FFF2-40B4-BE49-F238E27FC236}">
                <a16:creationId xmlns:a16="http://schemas.microsoft.com/office/drawing/2014/main" id="{497BD88C-72F8-0F9E-9BE4-F7B16930D365}"/>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Tree>
    <p:extLst>
      <p:ext uri="{BB962C8B-B14F-4D97-AF65-F5344CB8AC3E}">
        <p14:creationId xmlns:p14="http://schemas.microsoft.com/office/powerpoint/2010/main" val="265491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050D-93B2-AE70-993D-DACDB18EE82B}"/>
              </a:ext>
            </a:extLst>
          </p:cNvPr>
          <p:cNvSpPr>
            <a:spLocks noGrp="1"/>
          </p:cNvSpPr>
          <p:nvPr>
            <p:ph type="title"/>
          </p:nvPr>
        </p:nvSpPr>
        <p:spPr/>
        <p:txBody>
          <a:bodyPr>
            <a:normAutofit/>
          </a:bodyPr>
          <a:lstStyle/>
          <a:p>
            <a:r>
              <a:rPr lang="en-US" sz="3600" dirty="0"/>
              <a:t>Our Guiding Principles</a:t>
            </a:r>
          </a:p>
        </p:txBody>
      </p:sp>
      <p:sp>
        <p:nvSpPr>
          <p:cNvPr id="3" name="Content Placeholder 2">
            <a:extLst>
              <a:ext uri="{FF2B5EF4-FFF2-40B4-BE49-F238E27FC236}">
                <a16:creationId xmlns:a16="http://schemas.microsoft.com/office/drawing/2014/main" id="{AE1FCC88-3B27-4E2A-B86E-6F28F22CE6AE}"/>
              </a:ext>
            </a:extLst>
          </p:cNvPr>
          <p:cNvSpPr>
            <a:spLocks noGrp="1"/>
          </p:cNvSpPr>
          <p:nvPr>
            <p:ph idx="1"/>
          </p:nvPr>
        </p:nvSpPr>
        <p:spPr>
          <a:xfrm>
            <a:off x="838199" y="1608083"/>
            <a:ext cx="6244989" cy="4568880"/>
          </a:xfrm>
        </p:spPr>
        <p:txBody>
          <a:bodyPr>
            <a:normAutofit/>
          </a:bodyPr>
          <a:lstStyle/>
          <a:p>
            <a:r>
              <a:rPr lang="en-US" sz="2400" dirty="0">
                <a:latin typeface="Montserrat" pitchFamily="2" charset="77"/>
              </a:rPr>
              <a:t>Always provide an outstanding client experience </a:t>
            </a:r>
          </a:p>
          <a:p>
            <a:r>
              <a:rPr lang="en-US" sz="2400" dirty="0">
                <a:latin typeface="Montserrat" pitchFamily="2" charset="77"/>
              </a:rPr>
              <a:t>Deliver a much larger financial benefit than our clients would typically expect</a:t>
            </a:r>
          </a:p>
          <a:p>
            <a:r>
              <a:rPr lang="en-US" sz="2400" dirty="0">
                <a:latin typeface="Montserrat" pitchFamily="2" charset="77"/>
              </a:rPr>
              <a:t>Treat all parties in a respectful and professional manner and build win-win outcomes</a:t>
            </a:r>
          </a:p>
          <a:p>
            <a:r>
              <a:rPr lang="en-US" sz="2400" dirty="0">
                <a:latin typeface="Montserrat" pitchFamily="2" charset="77"/>
              </a:rPr>
              <a:t>Save our clients time by completing all related work</a:t>
            </a:r>
          </a:p>
          <a:p>
            <a:r>
              <a:rPr lang="en-US" sz="2400" dirty="0">
                <a:latin typeface="Montserrat" pitchFamily="2" charset="77"/>
              </a:rPr>
              <a:t>Always protect our client’s positive vendor relationship</a:t>
            </a:r>
          </a:p>
        </p:txBody>
      </p:sp>
      <p:sp>
        <p:nvSpPr>
          <p:cNvPr id="5" name="Footer Placeholder 4">
            <a:extLst>
              <a:ext uri="{FF2B5EF4-FFF2-40B4-BE49-F238E27FC236}">
                <a16:creationId xmlns:a16="http://schemas.microsoft.com/office/drawing/2014/main" id="{8026D97B-07EA-F796-CF8D-6AA71C7471BC}"/>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grpSp>
        <p:nvGrpSpPr>
          <p:cNvPr id="8" name="Group 7">
            <a:extLst>
              <a:ext uri="{FF2B5EF4-FFF2-40B4-BE49-F238E27FC236}">
                <a16:creationId xmlns:a16="http://schemas.microsoft.com/office/drawing/2014/main" id="{878410B5-165D-F44D-F1CB-916FDDD5C103}"/>
              </a:ext>
            </a:extLst>
          </p:cNvPr>
          <p:cNvGrpSpPr/>
          <p:nvPr/>
        </p:nvGrpSpPr>
        <p:grpSpPr>
          <a:xfrm>
            <a:off x="8547183" y="1509558"/>
            <a:ext cx="3985903" cy="4257775"/>
            <a:chOff x="8444212" y="1396996"/>
            <a:chExt cx="3985903" cy="4257775"/>
          </a:xfrm>
        </p:grpSpPr>
        <p:sp>
          <p:nvSpPr>
            <p:cNvPr id="9" name="Content Placeholder 2">
              <a:extLst>
                <a:ext uri="{FF2B5EF4-FFF2-40B4-BE49-F238E27FC236}">
                  <a16:creationId xmlns:a16="http://schemas.microsoft.com/office/drawing/2014/main" id="{C7C18F84-DD72-1EB0-E1BA-CE5AE97960C5}"/>
                </a:ext>
              </a:extLst>
            </p:cNvPr>
            <p:cNvSpPr txBox="1">
              <a:spLocks/>
            </p:cNvSpPr>
            <p:nvPr/>
          </p:nvSpPr>
          <p:spPr>
            <a:xfrm>
              <a:off x="8444212" y="3016219"/>
              <a:ext cx="3985901" cy="1032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t>Jim Schartman</a:t>
              </a:r>
            </a:p>
            <a:p>
              <a:pPr marL="0" indent="0">
                <a:spcBef>
                  <a:spcPts val="0"/>
                </a:spcBef>
                <a:buNone/>
              </a:pPr>
              <a:r>
                <a:rPr lang="en-US" sz="1800" dirty="0"/>
                <a:t>President &amp; Co-Founder</a:t>
              </a:r>
            </a:p>
            <a:p>
              <a:pPr marL="0" indent="0">
                <a:spcBef>
                  <a:spcPts val="0"/>
                </a:spcBef>
                <a:buNone/>
              </a:pPr>
              <a:r>
                <a:rPr lang="en-US" sz="1800" dirty="0"/>
                <a:t>216.970.0105 </a:t>
              </a:r>
            </a:p>
            <a:p>
              <a:pPr marL="0" indent="0">
                <a:spcBef>
                  <a:spcPts val="0"/>
                </a:spcBef>
                <a:buNone/>
              </a:pPr>
              <a:r>
                <a:rPr lang="en-US" sz="1400" dirty="0">
                  <a:hlinkClick r:id="rId2"/>
                </a:rPr>
                <a:t>Jim.Schartman@checkprintingconsulting.org</a:t>
              </a:r>
              <a:endParaRPr lang="en-US" sz="1400" dirty="0"/>
            </a:p>
          </p:txBody>
        </p:sp>
        <p:sp>
          <p:nvSpPr>
            <p:cNvPr id="10" name="Content Placeholder 2">
              <a:extLst>
                <a:ext uri="{FF2B5EF4-FFF2-40B4-BE49-F238E27FC236}">
                  <a16:creationId xmlns:a16="http://schemas.microsoft.com/office/drawing/2014/main" id="{E72C3CF5-C6EE-C634-5C66-E946A35F5022}"/>
                </a:ext>
              </a:extLst>
            </p:cNvPr>
            <p:cNvSpPr txBox="1">
              <a:spLocks/>
            </p:cNvSpPr>
            <p:nvPr/>
          </p:nvSpPr>
          <p:spPr>
            <a:xfrm>
              <a:off x="8444214" y="4622126"/>
              <a:ext cx="3985901" cy="1032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t>Greg Baitt</a:t>
              </a:r>
            </a:p>
            <a:p>
              <a:pPr marL="0" indent="0">
                <a:spcBef>
                  <a:spcPts val="0"/>
                </a:spcBef>
                <a:buNone/>
              </a:pPr>
              <a:r>
                <a:rPr lang="en-US" sz="1800" dirty="0"/>
                <a:t>Executive Vice President &amp; COO</a:t>
              </a:r>
            </a:p>
            <a:p>
              <a:pPr marL="0" indent="0">
                <a:spcBef>
                  <a:spcPts val="0"/>
                </a:spcBef>
                <a:buNone/>
              </a:pPr>
              <a:r>
                <a:rPr lang="en-US" sz="1800" dirty="0"/>
                <a:t>216.396.0225</a:t>
              </a:r>
            </a:p>
            <a:p>
              <a:pPr marL="0" indent="0">
                <a:spcBef>
                  <a:spcPts val="0"/>
                </a:spcBef>
                <a:buNone/>
              </a:pPr>
              <a:r>
                <a:rPr lang="en-US" sz="1400" dirty="0">
                  <a:hlinkClick r:id="rId2"/>
                </a:rPr>
                <a:t>Greg.Baitt@checkprintingconsulting.org</a:t>
              </a:r>
              <a:endParaRPr lang="en-US" sz="1400" dirty="0"/>
            </a:p>
          </p:txBody>
        </p:sp>
        <p:sp>
          <p:nvSpPr>
            <p:cNvPr id="11" name="Content Placeholder 2">
              <a:extLst>
                <a:ext uri="{FF2B5EF4-FFF2-40B4-BE49-F238E27FC236}">
                  <a16:creationId xmlns:a16="http://schemas.microsoft.com/office/drawing/2014/main" id="{C1EFE493-4FBA-A5D6-58F1-01864C3DF8F1}"/>
                </a:ext>
              </a:extLst>
            </p:cNvPr>
            <p:cNvSpPr txBox="1">
              <a:spLocks/>
            </p:cNvSpPr>
            <p:nvPr/>
          </p:nvSpPr>
          <p:spPr>
            <a:xfrm>
              <a:off x="8444213" y="1396996"/>
              <a:ext cx="3985901" cy="1032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t>Sandy Schartman</a:t>
              </a:r>
            </a:p>
            <a:p>
              <a:pPr marL="0" indent="0">
                <a:spcBef>
                  <a:spcPts val="0"/>
                </a:spcBef>
                <a:buNone/>
              </a:pPr>
              <a:r>
                <a:rPr lang="en-US" sz="1800" dirty="0"/>
                <a:t>CEO &amp; Co-Founder</a:t>
              </a:r>
            </a:p>
            <a:p>
              <a:pPr marL="0" indent="0">
                <a:spcBef>
                  <a:spcPts val="0"/>
                </a:spcBef>
                <a:buNone/>
              </a:pPr>
              <a:r>
                <a:rPr lang="en-US" sz="1800" dirty="0"/>
                <a:t>216.396.1742 </a:t>
              </a:r>
            </a:p>
            <a:p>
              <a:pPr marL="0" indent="0">
                <a:spcBef>
                  <a:spcPts val="0"/>
                </a:spcBef>
                <a:buNone/>
              </a:pPr>
              <a:r>
                <a:rPr lang="en-US" sz="1400" dirty="0">
                  <a:hlinkClick r:id="rId2"/>
                </a:rPr>
                <a:t>Sandy.Schartman@checkprintingconsulting.org</a:t>
              </a:r>
              <a:endParaRPr lang="en-US" sz="1400" dirty="0"/>
            </a:p>
          </p:txBody>
        </p:sp>
      </p:grpSp>
      <p:pic>
        <p:nvPicPr>
          <p:cNvPr id="12" name="Picture 11" descr="A person smiling for the camera&#10;&#10;Description automatically generated with medium confidence">
            <a:extLst>
              <a:ext uri="{FF2B5EF4-FFF2-40B4-BE49-F238E27FC236}">
                <a16:creationId xmlns:a16="http://schemas.microsoft.com/office/drawing/2014/main" id="{31E82006-73F8-D97D-8E6F-F2E5F624EE9D}"/>
              </a:ext>
            </a:extLst>
          </p:cNvPr>
          <p:cNvPicPr>
            <a:picLocks noChangeAspect="1"/>
          </p:cNvPicPr>
          <p:nvPr/>
        </p:nvPicPr>
        <p:blipFill rotWithShape="1">
          <a:blip r:embed="rId3">
            <a:extLst>
              <a:ext uri="{28A0092B-C50C-407E-A947-70E740481C1C}">
                <a14:useLocalDpi xmlns:a14="http://schemas.microsoft.com/office/drawing/2010/main" val="0"/>
              </a:ext>
            </a:extLst>
          </a:blip>
          <a:srcRect l="16909" t="-4656" r="9757" b="4656"/>
          <a:stretch/>
        </p:blipFill>
        <p:spPr>
          <a:xfrm rot="16200000">
            <a:off x="7132320" y="3126285"/>
            <a:ext cx="1148687" cy="1037635"/>
          </a:xfrm>
          <a:prstGeom prst="rect">
            <a:avLst/>
          </a:prstGeom>
        </p:spPr>
      </p:pic>
      <p:pic>
        <p:nvPicPr>
          <p:cNvPr id="13" name="Picture 12" descr="A person smiling for the camera&#10;&#10;Description automatically generated with medium confidence">
            <a:extLst>
              <a:ext uri="{FF2B5EF4-FFF2-40B4-BE49-F238E27FC236}">
                <a16:creationId xmlns:a16="http://schemas.microsoft.com/office/drawing/2014/main" id="{26A2A6B1-2B80-2ED7-BA20-4587FD028904}"/>
              </a:ext>
            </a:extLst>
          </p:cNvPr>
          <p:cNvPicPr>
            <a:picLocks noChangeAspect="1"/>
          </p:cNvPicPr>
          <p:nvPr/>
        </p:nvPicPr>
        <p:blipFill rotWithShape="1">
          <a:blip r:embed="rId4">
            <a:extLst>
              <a:ext uri="{28A0092B-C50C-407E-A947-70E740481C1C}">
                <a14:useLocalDpi xmlns:a14="http://schemas.microsoft.com/office/drawing/2010/main" val="0"/>
              </a:ext>
            </a:extLst>
          </a:blip>
          <a:srcRect l="16880" t="-4656" r="9786" b="4656"/>
          <a:stretch/>
        </p:blipFill>
        <p:spPr>
          <a:xfrm rot="16200000">
            <a:off x="7132320" y="4732192"/>
            <a:ext cx="1148688" cy="1037636"/>
          </a:xfrm>
          <a:prstGeom prst="rect">
            <a:avLst/>
          </a:prstGeom>
        </p:spPr>
      </p:pic>
      <p:pic>
        <p:nvPicPr>
          <p:cNvPr id="14" name="Picture 13" descr="A child smiling for the camera&#10;&#10;Description automatically generated with low confidence">
            <a:extLst>
              <a:ext uri="{FF2B5EF4-FFF2-40B4-BE49-F238E27FC236}">
                <a16:creationId xmlns:a16="http://schemas.microsoft.com/office/drawing/2014/main" id="{FA5C0F07-ABB8-C721-06B9-662CBCD94932}"/>
              </a:ext>
            </a:extLst>
          </p:cNvPr>
          <p:cNvPicPr>
            <a:picLocks noChangeAspect="1"/>
          </p:cNvPicPr>
          <p:nvPr/>
        </p:nvPicPr>
        <p:blipFill rotWithShape="1">
          <a:blip r:embed="rId5">
            <a:extLst>
              <a:ext uri="{28A0092B-C50C-407E-A947-70E740481C1C}">
                <a14:useLocalDpi xmlns:a14="http://schemas.microsoft.com/office/drawing/2010/main" val="0"/>
              </a:ext>
            </a:extLst>
          </a:blip>
          <a:srcRect l="16880" t="-1951" r="9786" b="1951"/>
          <a:stretch/>
        </p:blipFill>
        <p:spPr>
          <a:xfrm rot="16200000">
            <a:off x="7180630" y="1520377"/>
            <a:ext cx="1148689" cy="1037637"/>
          </a:xfrm>
          <a:prstGeom prst="rect">
            <a:avLst/>
          </a:prstGeom>
        </p:spPr>
      </p:pic>
    </p:spTree>
    <p:extLst>
      <p:ext uri="{BB962C8B-B14F-4D97-AF65-F5344CB8AC3E}">
        <p14:creationId xmlns:p14="http://schemas.microsoft.com/office/powerpoint/2010/main" val="155891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050D-93B2-AE70-993D-DACDB18EE82B}"/>
              </a:ext>
            </a:extLst>
          </p:cNvPr>
          <p:cNvSpPr>
            <a:spLocks noGrp="1"/>
          </p:cNvSpPr>
          <p:nvPr>
            <p:ph type="title"/>
          </p:nvPr>
        </p:nvSpPr>
        <p:spPr/>
        <p:txBody>
          <a:bodyPr>
            <a:normAutofit/>
          </a:bodyPr>
          <a:lstStyle/>
          <a:p>
            <a:r>
              <a:rPr lang="en-US" sz="3600" dirty="0"/>
              <a:t>How we help a bank?</a:t>
            </a:r>
          </a:p>
        </p:txBody>
      </p:sp>
      <p:sp>
        <p:nvSpPr>
          <p:cNvPr id="3" name="Content Placeholder 2">
            <a:extLst>
              <a:ext uri="{FF2B5EF4-FFF2-40B4-BE49-F238E27FC236}">
                <a16:creationId xmlns:a16="http://schemas.microsoft.com/office/drawing/2014/main" id="{AE1FCC88-3B27-4E2A-B86E-6F28F22CE6AE}"/>
              </a:ext>
            </a:extLst>
          </p:cNvPr>
          <p:cNvSpPr>
            <a:spLocks noGrp="1"/>
          </p:cNvSpPr>
          <p:nvPr>
            <p:ph idx="1"/>
          </p:nvPr>
        </p:nvSpPr>
        <p:spPr>
          <a:xfrm>
            <a:off x="838200" y="1608083"/>
            <a:ext cx="10515600" cy="4568880"/>
          </a:xfrm>
        </p:spPr>
        <p:txBody>
          <a:bodyPr>
            <a:normAutofit fontScale="92500"/>
          </a:bodyPr>
          <a:lstStyle/>
          <a:p>
            <a:r>
              <a:rPr lang="en-US" sz="2500" dirty="0"/>
              <a:t>We greatly reduce costs/increase income for the bank’s check printing program. About 95% of our clients choose to remain with their current vendor. </a:t>
            </a:r>
          </a:p>
          <a:p>
            <a:r>
              <a:rPr lang="en-US" sz="2500" b="1" dirty="0"/>
              <a:t>No work, no changes, no risk </a:t>
            </a:r>
            <a:r>
              <a:rPr lang="en-US" sz="2500" dirty="0"/>
              <a:t>– we do all the work, our clients don’t have to make any changes, and if we don’t save them money, we don’t get paid. </a:t>
            </a:r>
          </a:p>
          <a:p>
            <a:r>
              <a:rPr lang="en-US" sz="2500" dirty="0"/>
              <a:t>Typical profit increases/savings are tied to the bank’s checking accounts:</a:t>
            </a:r>
          </a:p>
          <a:p>
            <a:pPr lvl="1"/>
            <a:r>
              <a:rPr lang="en-US" sz="2200" dirty="0"/>
              <a:t>Bank with 35,000 accounts -   Five year total savings </a:t>
            </a:r>
            <a:r>
              <a:rPr lang="en-US" sz="2200" b="1" dirty="0"/>
              <a:t>$500,000 </a:t>
            </a:r>
            <a:r>
              <a:rPr lang="en-US" sz="2200" dirty="0"/>
              <a:t>or more</a:t>
            </a:r>
          </a:p>
          <a:p>
            <a:pPr lvl="1"/>
            <a:r>
              <a:rPr lang="en-US" sz="2200" dirty="0"/>
              <a:t>Bank with 70,000 accounts -   Five year total savings </a:t>
            </a:r>
            <a:r>
              <a:rPr lang="en-US" sz="2200" b="1" dirty="0"/>
              <a:t>$1,000,000 </a:t>
            </a:r>
            <a:r>
              <a:rPr lang="en-US" sz="2200" dirty="0"/>
              <a:t>or more</a:t>
            </a:r>
          </a:p>
          <a:p>
            <a:pPr lvl="1"/>
            <a:r>
              <a:rPr lang="en-US" sz="2200" dirty="0"/>
              <a:t>Bank with 140,000 accounts - Five year total savings </a:t>
            </a:r>
            <a:r>
              <a:rPr lang="en-US" sz="2200" b="1" dirty="0"/>
              <a:t>$2,000,000 </a:t>
            </a:r>
            <a:r>
              <a:rPr lang="en-US" sz="2200" dirty="0"/>
              <a:t>or more</a:t>
            </a:r>
          </a:p>
        </p:txBody>
      </p:sp>
      <p:sp>
        <p:nvSpPr>
          <p:cNvPr id="5" name="Footer Placeholder 4">
            <a:extLst>
              <a:ext uri="{FF2B5EF4-FFF2-40B4-BE49-F238E27FC236}">
                <a16:creationId xmlns:a16="http://schemas.microsoft.com/office/drawing/2014/main" id="{8026D97B-07EA-F796-CF8D-6AA71C7471BC}"/>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Tree>
    <p:extLst>
      <p:ext uri="{BB962C8B-B14F-4D97-AF65-F5344CB8AC3E}">
        <p14:creationId xmlns:p14="http://schemas.microsoft.com/office/powerpoint/2010/main" val="309653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1087-2AA7-CA69-5778-FBFDA98D6E07}"/>
              </a:ext>
            </a:extLst>
          </p:cNvPr>
          <p:cNvSpPr>
            <a:spLocks noGrp="1"/>
          </p:cNvSpPr>
          <p:nvPr>
            <p:ph type="title"/>
          </p:nvPr>
        </p:nvSpPr>
        <p:spPr/>
        <p:txBody>
          <a:bodyPr>
            <a:normAutofit/>
          </a:bodyPr>
          <a:lstStyle/>
          <a:p>
            <a:r>
              <a:rPr lang="en-US" sz="3600" dirty="0"/>
              <a:t>Product/Service Details</a:t>
            </a:r>
          </a:p>
        </p:txBody>
      </p:sp>
      <p:sp>
        <p:nvSpPr>
          <p:cNvPr id="3" name="Content Placeholder 2">
            <a:extLst>
              <a:ext uri="{FF2B5EF4-FFF2-40B4-BE49-F238E27FC236}">
                <a16:creationId xmlns:a16="http://schemas.microsoft.com/office/drawing/2014/main" id="{FAAE9E26-B0E0-917F-0108-7CC8404D91FF}"/>
              </a:ext>
            </a:extLst>
          </p:cNvPr>
          <p:cNvSpPr>
            <a:spLocks noGrp="1"/>
          </p:cNvSpPr>
          <p:nvPr>
            <p:ph idx="1"/>
          </p:nvPr>
        </p:nvSpPr>
        <p:spPr>
          <a:xfrm>
            <a:off x="808876" y="1534510"/>
            <a:ext cx="10515600" cy="365125"/>
          </a:xfrm>
        </p:spPr>
        <p:txBody>
          <a:bodyPr>
            <a:normAutofit lnSpcReduction="10000"/>
          </a:bodyPr>
          <a:lstStyle/>
          <a:p>
            <a:r>
              <a:rPr lang="en-US" sz="2000" dirty="0"/>
              <a:t>We can help any bank that has at least 12,000 checking accounts. </a:t>
            </a:r>
          </a:p>
          <a:p>
            <a:endParaRPr lang="en-US" sz="2000" dirty="0"/>
          </a:p>
        </p:txBody>
      </p:sp>
      <p:sp>
        <p:nvSpPr>
          <p:cNvPr id="7" name="Footer Placeholder 4">
            <a:extLst>
              <a:ext uri="{FF2B5EF4-FFF2-40B4-BE49-F238E27FC236}">
                <a16:creationId xmlns:a16="http://schemas.microsoft.com/office/drawing/2014/main" id="{003D04FC-5ECD-DD52-3CDE-2691C4EDBD81}"/>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
        <p:nvSpPr>
          <p:cNvPr id="6" name="Content Placeholder 2">
            <a:extLst>
              <a:ext uri="{FF2B5EF4-FFF2-40B4-BE49-F238E27FC236}">
                <a16:creationId xmlns:a16="http://schemas.microsoft.com/office/drawing/2014/main" id="{E72988C6-CE2E-9FD4-C1C0-123E7E6B0217}"/>
              </a:ext>
            </a:extLst>
          </p:cNvPr>
          <p:cNvSpPr txBox="1">
            <a:spLocks/>
          </p:cNvSpPr>
          <p:nvPr/>
        </p:nvSpPr>
        <p:spPr>
          <a:xfrm>
            <a:off x="808876" y="1954469"/>
            <a:ext cx="10515600" cy="671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NO out of pocket cost to our clients. Average savings that we negotiate is over 40%. </a:t>
            </a:r>
          </a:p>
        </p:txBody>
      </p:sp>
      <p:sp>
        <p:nvSpPr>
          <p:cNvPr id="8" name="Content Placeholder 2">
            <a:extLst>
              <a:ext uri="{FF2B5EF4-FFF2-40B4-BE49-F238E27FC236}">
                <a16:creationId xmlns:a16="http://schemas.microsoft.com/office/drawing/2014/main" id="{5D9B5055-71CA-C2D0-6C8D-785E986BCCCF}"/>
              </a:ext>
            </a:extLst>
          </p:cNvPr>
          <p:cNvSpPr txBox="1">
            <a:spLocks/>
          </p:cNvSpPr>
          <p:nvPr/>
        </p:nvSpPr>
        <p:spPr>
          <a:xfrm>
            <a:off x="808876" y="3407903"/>
            <a:ext cx="10515600" cy="8556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Our consulting fee is a percentage of negotiated savings. </a:t>
            </a:r>
            <a:r>
              <a:rPr lang="en-US" sz="2000" b="1" dirty="0"/>
              <a:t>We never invoice a client until the bank receives a cash payment from the check vendor that exceeds our fee. </a:t>
            </a:r>
          </a:p>
          <a:p>
            <a:endParaRPr lang="en-US" sz="2000" dirty="0"/>
          </a:p>
        </p:txBody>
      </p:sp>
      <p:sp>
        <p:nvSpPr>
          <p:cNvPr id="9" name="Content Placeholder 2">
            <a:extLst>
              <a:ext uri="{FF2B5EF4-FFF2-40B4-BE49-F238E27FC236}">
                <a16:creationId xmlns:a16="http://schemas.microsoft.com/office/drawing/2014/main" id="{AC46B886-7886-2A0C-F42F-E97F63BE4A64}"/>
              </a:ext>
            </a:extLst>
          </p:cNvPr>
          <p:cNvSpPr txBox="1">
            <a:spLocks/>
          </p:cNvSpPr>
          <p:nvPr/>
        </p:nvSpPr>
        <p:spPr>
          <a:xfrm>
            <a:off x="808876" y="4318423"/>
            <a:ext cx="10515600" cy="8556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We maintain excellent relationships with the executives at both major check vendors, Deluxe and </a:t>
            </a:r>
            <a:r>
              <a:rPr lang="en-US" sz="2000" b="1" dirty="0" err="1"/>
              <a:t>Vericast</a:t>
            </a:r>
            <a:r>
              <a:rPr lang="en-US" sz="2000" b="1" dirty="0"/>
              <a:t>/Harland Clarke</a:t>
            </a:r>
            <a:r>
              <a:rPr lang="en-US" sz="2000" dirty="0"/>
              <a:t>.  We build win-win check programs and contracts. </a:t>
            </a:r>
          </a:p>
          <a:p>
            <a:endParaRPr lang="en-US" sz="2000" dirty="0"/>
          </a:p>
        </p:txBody>
      </p:sp>
      <p:sp>
        <p:nvSpPr>
          <p:cNvPr id="10" name="Content Placeholder 2">
            <a:extLst>
              <a:ext uri="{FF2B5EF4-FFF2-40B4-BE49-F238E27FC236}">
                <a16:creationId xmlns:a16="http://schemas.microsoft.com/office/drawing/2014/main" id="{6ED4D15B-ABE2-FFC0-F1DA-7FEC2CF1BB5F}"/>
              </a:ext>
            </a:extLst>
          </p:cNvPr>
          <p:cNvSpPr txBox="1">
            <a:spLocks/>
          </p:cNvSpPr>
          <p:nvPr/>
        </p:nvSpPr>
        <p:spPr>
          <a:xfrm>
            <a:off x="808876" y="5228941"/>
            <a:ext cx="10515600" cy="1002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About 95% of our clients choose to stay with their current vendor. They enjoy tremendous profit increases with no other changes. Many clients double or triple their check program fee income without raising fees.</a:t>
            </a:r>
          </a:p>
          <a:p>
            <a:endParaRPr lang="en-US" sz="2000" dirty="0"/>
          </a:p>
        </p:txBody>
      </p:sp>
      <p:sp>
        <p:nvSpPr>
          <p:cNvPr id="4" name="Content Placeholder 2">
            <a:extLst>
              <a:ext uri="{FF2B5EF4-FFF2-40B4-BE49-F238E27FC236}">
                <a16:creationId xmlns:a16="http://schemas.microsoft.com/office/drawing/2014/main" id="{078F5206-9A1D-72EA-8ABA-485380385081}"/>
              </a:ext>
            </a:extLst>
          </p:cNvPr>
          <p:cNvSpPr txBox="1">
            <a:spLocks/>
          </p:cNvSpPr>
          <p:nvPr/>
        </p:nvSpPr>
        <p:spPr>
          <a:xfrm>
            <a:off x="808876" y="2681186"/>
            <a:ext cx="10515600" cy="671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key in check printing is what the vendors do NOT tell you about and leave OUT of their contracts.</a:t>
            </a:r>
          </a:p>
        </p:txBody>
      </p:sp>
    </p:spTree>
    <p:extLst>
      <p:ext uri="{BB962C8B-B14F-4D97-AF65-F5344CB8AC3E}">
        <p14:creationId xmlns:p14="http://schemas.microsoft.com/office/powerpoint/2010/main" val="417194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5C3A-5A21-C05E-B39D-DC2F12AB2BF2}"/>
              </a:ext>
            </a:extLst>
          </p:cNvPr>
          <p:cNvSpPr>
            <a:spLocks noGrp="1"/>
          </p:cNvSpPr>
          <p:nvPr>
            <p:ph type="title"/>
          </p:nvPr>
        </p:nvSpPr>
        <p:spPr/>
        <p:txBody>
          <a:bodyPr>
            <a:normAutofit/>
          </a:bodyPr>
          <a:lstStyle/>
          <a:p>
            <a:r>
              <a:rPr lang="en-US" sz="3600" dirty="0"/>
              <a:t>Endorsed by:</a:t>
            </a:r>
          </a:p>
        </p:txBody>
      </p:sp>
      <p:pic>
        <p:nvPicPr>
          <p:cNvPr id="1036" name="Picture 12" descr="2024 CEO &amp; Senior Management Summit &amp; Annual Meeting - Kansas Bankers  Association">
            <a:extLst>
              <a:ext uri="{FF2B5EF4-FFF2-40B4-BE49-F238E27FC236}">
                <a16:creationId xmlns:a16="http://schemas.microsoft.com/office/drawing/2014/main" id="{B60CBFF9-47F9-ABB9-E8FB-89470E55E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28" y="5203632"/>
            <a:ext cx="739307" cy="9631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8A45231-C89C-728A-473B-BB56ADE42C03}"/>
              </a:ext>
            </a:extLst>
          </p:cNvPr>
          <p:cNvGrpSpPr/>
          <p:nvPr/>
        </p:nvGrpSpPr>
        <p:grpSpPr>
          <a:xfrm>
            <a:off x="287402" y="3119949"/>
            <a:ext cx="11685078" cy="2392961"/>
            <a:chOff x="287402" y="2495841"/>
            <a:chExt cx="11685078" cy="2392961"/>
          </a:xfrm>
        </p:grpSpPr>
        <p:pic>
          <p:nvPicPr>
            <p:cNvPr id="1042" name="Picture 18" descr="New Hampshire Bankers Association on LinkedIn: NH Bankers Applauds  Unanimous Passage of Legislation Providing Financial…">
              <a:extLst>
                <a:ext uri="{FF2B5EF4-FFF2-40B4-BE49-F238E27FC236}">
                  <a16:creationId xmlns:a16="http://schemas.microsoft.com/office/drawing/2014/main" id="{0440B926-3C33-CED3-E57F-11B479C5CE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7055" y="3413002"/>
              <a:ext cx="2216819" cy="55863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Vermont Bankers Association, Inc. | LinkedIn">
              <a:extLst>
                <a:ext uri="{FF2B5EF4-FFF2-40B4-BE49-F238E27FC236}">
                  <a16:creationId xmlns:a16="http://schemas.microsoft.com/office/drawing/2014/main" id="{C51A126A-E25F-EF7A-AAF2-E81A0C4EB72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8887" y="2495841"/>
              <a:ext cx="2392961" cy="239296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ennsylvania Association of Community Bankers - PACB | Pennsylvania  Association of Community Bankers">
              <a:extLst>
                <a:ext uri="{FF2B5EF4-FFF2-40B4-BE49-F238E27FC236}">
                  <a16:creationId xmlns:a16="http://schemas.microsoft.com/office/drawing/2014/main" id="{8E9D6C5F-FC02-A619-78AF-01AB591B65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402" y="3377898"/>
              <a:ext cx="1704640" cy="6288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D64152-8AF8-64C3-76DA-0A570DEFECC5}"/>
                </a:ext>
              </a:extLst>
            </p:cNvPr>
            <p:cNvPicPr>
              <a:picLocks noChangeAspect="1"/>
            </p:cNvPicPr>
            <p:nvPr/>
          </p:nvPicPr>
          <p:blipFill>
            <a:blip r:embed="rId6"/>
            <a:stretch>
              <a:fillRect/>
            </a:stretch>
          </p:blipFill>
          <p:spPr>
            <a:xfrm>
              <a:off x="8176861" y="3460748"/>
              <a:ext cx="1843426" cy="463146"/>
            </a:xfrm>
            <a:prstGeom prst="rect">
              <a:avLst/>
            </a:prstGeom>
          </p:spPr>
        </p:pic>
        <p:pic>
          <p:nvPicPr>
            <p:cNvPr id="1056" name="Picture 32" descr="POPi/o - ACBB">
              <a:extLst>
                <a:ext uri="{FF2B5EF4-FFF2-40B4-BE49-F238E27FC236}">
                  <a16:creationId xmlns:a16="http://schemas.microsoft.com/office/drawing/2014/main" id="{5FA00C26-C675-2C3A-490E-7F2223839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5299" y="3352288"/>
              <a:ext cx="1427181" cy="680066"/>
            </a:xfrm>
            <a:prstGeom prst="rect">
              <a:avLst/>
            </a:prstGeom>
            <a:noFill/>
            <a:extLst>
              <a:ext uri="{909E8E84-426E-40DD-AFC4-6F175D3DCCD1}">
                <a14:hiddenFill xmlns:a14="http://schemas.microsoft.com/office/drawing/2010/main">
                  <a:solidFill>
                    <a:srgbClr val="FFFFFF"/>
                  </a:solidFill>
                </a14:hiddenFill>
              </a:ext>
            </a:extLst>
          </p:spPr>
        </p:pic>
      </p:grpSp>
      <p:pic>
        <p:nvPicPr>
          <p:cNvPr id="1054" name="Picture 30" descr="Home - Community Bankers' Bank">
            <a:extLst>
              <a:ext uri="{FF2B5EF4-FFF2-40B4-BE49-F238E27FC236}">
                <a16:creationId xmlns:a16="http://schemas.microsoft.com/office/drawing/2014/main" id="{F2943912-62D8-9B5E-BCCB-A4B7C7D0FC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67" y="5382933"/>
            <a:ext cx="1829839" cy="60454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orrespondent Banking Services | PCBB">
            <a:extLst>
              <a:ext uri="{FF2B5EF4-FFF2-40B4-BE49-F238E27FC236}">
                <a16:creationId xmlns:a16="http://schemas.microsoft.com/office/drawing/2014/main" id="{B5C0FCCB-618E-24A2-03CC-22968E3A104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264" y="5360752"/>
            <a:ext cx="2607229" cy="64891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The Bankers Bank">
            <a:extLst>
              <a:ext uri="{FF2B5EF4-FFF2-40B4-BE49-F238E27FC236}">
                <a16:creationId xmlns:a16="http://schemas.microsoft.com/office/drawing/2014/main" id="{5EB72CA8-EE33-8CE0-EA8D-1678B7455E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0525" y="5347120"/>
            <a:ext cx="2245311" cy="67617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Midwest Independent BankersBank - Midwest Independent BankersBank : Midwest  Independent BankersBank">
            <a:extLst>
              <a:ext uri="{FF2B5EF4-FFF2-40B4-BE49-F238E27FC236}">
                <a16:creationId xmlns:a16="http://schemas.microsoft.com/office/drawing/2014/main" id="{91DCCBE8-773A-9FEE-AA02-C91D005AC3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4938" y="5345174"/>
            <a:ext cx="1162294" cy="68006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United Bankers' Bancorporation, Inc. Welcomes New Board Member Rachelle  Nelson - MIB Community Banker Magazine">
            <a:extLst>
              <a:ext uri="{FF2B5EF4-FFF2-40B4-BE49-F238E27FC236}">
                <a16:creationId xmlns:a16="http://schemas.microsoft.com/office/drawing/2014/main" id="{2F9DAED7-5885-8282-A8D3-64C2805EFFEB}"/>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3870" y="5147076"/>
            <a:ext cx="1425799" cy="107626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a:extLst>
              <a:ext uri="{FF2B5EF4-FFF2-40B4-BE49-F238E27FC236}">
                <a16:creationId xmlns:a16="http://schemas.microsoft.com/office/drawing/2014/main" id="{843AEA0F-BA6C-23D4-7E93-4E5E0E857EB5}"/>
              </a:ext>
            </a:extLst>
          </p:cNvPr>
          <p:cNvSpPr txBox="1">
            <a:spLocks/>
          </p:cNvSpPr>
          <p:nvPr/>
        </p:nvSpPr>
        <p:spPr>
          <a:xfrm>
            <a:off x="367991" y="6356350"/>
            <a:ext cx="11485342"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What you don’t know… will hurt you and your bottom line!</a:t>
            </a:r>
            <a:endParaRPr lang="en-US" sz="1600" dirty="0">
              <a:solidFill>
                <a:schemeClr val="bg1"/>
              </a:solidFill>
            </a:endParaRPr>
          </a:p>
        </p:txBody>
      </p:sp>
      <p:grpSp>
        <p:nvGrpSpPr>
          <p:cNvPr id="12" name="Group 11">
            <a:extLst>
              <a:ext uri="{FF2B5EF4-FFF2-40B4-BE49-F238E27FC236}">
                <a16:creationId xmlns:a16="http://schemas.microsoft.com/office/drawing/2014/main" id="{A2CB1950-02F5-A0E4-32BA-62AC80388780}"/>
              </a:ext>
            </a:extLst>
          </p:cNvPr>
          <p:cNvGrpSpPr/>
          <p:nvPr/>
        </p:nvGrpSpPr>
        <p:grpSpPr>
          <a:xfrm>
            <a:off x="112959" y="1106707"/>
            <a:ext cx="12129102" cy="1325563"/>
            <a:chOff x="112959" y="1000027"/>
            <a:chExt cx="12129102" cy="1325563"/>
          </a:xfrm>
        </p:grpSpPr>
        <p:pic>
          <p:nvPicPr>
            <p:cNvPr id="1026" name="Picture 2" descr="Home - Alabama Bankers Online Community">
              <a:extLst>
                <a:ext uri="{FF2B5EF4-FFF2-40B4-BE49-F238E27FC236}">
                  <a16:creationId xmlns:a16="http://schemas.microsoft.com/office/drawing/2014/main" id="{D46DB0F5-1BB3-3C00-F37E-C4EADC0FB076}"/>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959" y="1239132"/>
              <a:ext cx="2053654" cy="847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orado Bankers Association">
              <a:extLst>
                <a:ext uri="{FF2B5EF4-FFF2-40B4-BE49-F238E27FC236}">
                  <a16:creationId xmlns:a16="http://schemas.microsoft.com/office/drawing/2014/main" id="{D086765B-7794-BA80-7887-1ED8D5A2EE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9336" y="1280043"/>
              <a:ext cx="1682928" cy="7655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orgia Bankers Association | Atlanta GA">
              <a:extLst>
                <a:ext uri="{FF2B5EF4-FFF2-40B4-BE49-F238E27FC236}">
                  <a16:creationId xmlns:a16="http://schemas.microsoft.com/office/drawing/2014/main" id="{47E0DEDF-92E6-62D8-C293-F6CE4AC2A5F7}"/>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2186" y="1036836"/>
              <a:ext cx="1326601" cy="12519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aho Bankers Association Logo - Bank Compensation Consulting">
              <a:extLst>
                <a:ext uri="{FF2B5EF4-FFF2-40B4-BE49-F238E27FC236}">
                  <a16:creationId xmlns:a16="http://schemas.microsoft.com/office/drawing/2014/main" id="{FF0BE4EE-B01F-9459-C1DF-2C5D277397E6}"/>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4799" y="1169315"/>
              <a:ext cx="986987" cy="98698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ome | Community Bankers of Iowa (CBI) | Des Moines, IA">
              <a:extLst>
                <a:ext uri="{FF2B5EF4-FFF2-40B4-BE49-F238E27FC236}">
                  <a16:creationId xmlns:a16="http://schemas.microsoft.com/office/drawing/2014/main" id="{D7F048A9-8EF9-06B7-ED59-1CC4E23AE8DE}"/>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987" y="1110570"/>
              <a:ext cx="1104476" cy="1104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ine Bankers Association | Westbrook ME">
              <a:extLst>
                <a:ext uri="{FF2B5EF4-FFF2-40B4-BE49-F238E27FC236}">
                  <a16:creationId xmlns:a16="http://schemas.microsoft.com/office/drawing/2014/main" id="{A5C14940-9D9E-55E7-072D-EE88A8DBFFBB}"/>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1510" y="1019571"/>
              <a:ext cx="1286474" cy="1286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klahoma Bankers Association | Oklahoma City OK">
              <a:extLst>
                <a:ext uri="{FF2B5EF4-FFF2-40B4-BE49-F238E27FC236}">
                  <a16:creationId xmlns:a16="http://schemas.microsoft.com/office/drawing/2014/main" id="{3B456FA4-0997-94BC-5F76-CEA382F81BA6}"/>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512" y="1000027"/>
              <a:ext cx="1367549"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Washington Bankers Association | Seattle WA">
              <a:extLst>
                <a:ext uri="{FF2B5EF4-FFF2-40B4-BE49-F238E27FC236}">
                  <a16:creationId xmlns:a16="http://schemas.microsoft.com/office/drawing/2014/main" id="{28B63B9A-CA4F-AD80-CF87-5A0A711D17F2}"/>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0707" y="1083071"/>
              <a:ext cx="1391369" cy="1159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C0158A2E-DFA5-BF1E-5AF8-D39A6363F6E3}"/>
              </a:ext>
            </a:extLst>
          </p:cNvPr>
          <p:cNvGrpSpPr/>
          <p:nvPr/>
        </p:nvGrpSpPr>
        <p:grpSpPr>
          <a:xfrm>
            <a:off x="287402" y="2239963"/>
            <a:ext cx="11727789" cy="1512602"/>
            <a:chOff x="287402" y="2239963"/>
            <a:chExt cx="11727789" cy="1512602"/>
          </a:xfrm>
        </p:grpSpPr>
        <p:pic>
          <p:nvPicPr>
            <p:cNvPr id="1034" name="Picture 10" descr="indiana.bank |">
              <a:extLst>
                <a:ext uri="{FF2B5EF4-FFF2-40B4-BE49-F238E27FC236}">
                  <a16:creationId xmlns:a16="http://schemas.microsoft.com/office/drawing/2014/main" id="{19F6B285-67F0-09D3-B0F3-495B7A65496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41144" y="2526599"/>
              <a:ext cx="2216819" cy="9393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bout the MBA">
              <a:extLst>
                <a:ext uri="{FF2B5EF4-FFF2-40B4-BE49-F238E27FC236}">
                  <a16:creationId xmlns:a16="http://schemas.microsoft.com/office/drawing/2014/main" id="{302CA681-7486-AD29-1832-92EE5D92483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63186" y="2746018"/>
              <a:ext cx="2838832" cy="5004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issouri Bankers Association">
              <a:extLst>
                <a:ext uri="{FF2B5EF4-FFF2-40B4-BE49-F238E27FC236}">
                  <a16:creationId xmlns:a16="http://schemas.microsoft.com/office/drawing/2014/main" id="{A039D8E7-1EB6-1CC7-DA31-F3D3DA15704E}"/>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2589" y="2239963"/>
              <a:ext cx="1512602" cy="15126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outh Dakota Bankers Association">
              <a:extLst>
                <a:ext uri="{FF2B5EF4-FFF2-40B4-BE49-F238E27FC236}">
                  <a16:creationId xmlns:a16="http://schemas.microsoft.com/office/drawing/2014/main" id="{F609BC1B-D2C2-98E2-C5B1-EFB9D498886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7402" y="2426304"/>
              <a:ext cx="1848519" cy="11399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Ohio Bankers League &gt; About OBL &gt; Overview">
              <a:extLst>
                <a:ext uri="{FF2B5EF4-FFF2-40B4-BE49-F238E27FC236}">
                  <a16:creationId xmlns:a16="http://schemas.microsoft.com/office/drawing/2014/main" id="{DE664C9D-22C8-8AFE-3897-4E187E940F6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07240" y="2424058"/>
              <a:ext cx="1690127" cy="11444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7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5C3A-5A21-C05E-B39D-DC2F12AB2BF2}"/>
              </a:ext>
            </a:extLst>
          </p:cNvPr>
          <p:cNvSpPr>
            <a:spLocks noGrp="1"/>
          </p:cNvSpPr>
          <p:nvPr>
            <p:ph type="title"/>
          </p:nvPr>
        </p:nvSpPr>
        <p:spPr/>
        <p:txBody>
          <a:bodyPr>
            <a:normAutofit/>
          </a:bodyPr>
          <a:lstStyle/>
          <a:p>
            <a:r>
              <a:rPr lang="en-US" sz="3600" dirty="0"/>
              <a:t>Completed Projects</a:t>
            </a:r>
          </a:p>
        </p:txBody>
      </p:sp>
      <p:sp>
        <p:nvSpPr>
          <p:cNvPr id="5" name="Footer Placeholder 4">
            <a:extLst>
              <a:ext uri="{FF2B5EF4-FFF2-40B4-BE49-F238E27FC236}">
                <a16:creationId xmlns:a16="http://schemas.microsoft.com/office/drawing/2014/main" id="{52BAC722-1A6B-BDC4-5F04-15485386D736}"/>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
        <p:nvSpPr>
          <p:cNvPr id="7" name="Content Placeholder 2">
            <a:extLst>
              <a:ext uri="{FF2B5EF4-FFF2-40B4-BE49-F238E27FC236}">
                <a16:creationId xmlns:a16="http://schemas.microsoft.com/office/drawing/2014/main" id="{50265879-EE64-3B4A-0B20-1E0F6BAA9710}"/>
              </a:ext>
            </a:extLst>
          </p:cNvPr>
          <p:cNvSpPr txBox="1">
            <a:spLocks/>
          </p:cNvSpPr>
          <p:nvPr/>
        </p:nvSpPr>
        <p:spPr>
          <a:xfrm>
            <a:off x="838200" y="1445028"/>
            <a:ext cx="4907507"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Started our consulting firm in early 2015 - have completed contract negotiations for more than 350 institutions:</a:t>
            </a:r>
          </a:p>
          <a:p>
            <a:r>
              <a:rPr lang="en-US" sz="2400" b="1" dirty="0"/>
              <a:t>45+ </a:t>
            </a:r>
            <a:r>
              <a:rPr lang="en-US" sz="2400" dirty="0"/>
              <a:t>of the largest 150 institutions nationwide</a:t>
            </a:r>
          </a:p>
          <a:p>
            <a:r>
              <a:rPr lang="en-US" sz="2400" b="1" dirty="0"/>
              <a:t>90+ </a:t>
            </a:r>
            <a:r>
              <a:rPr lang="en-US" sz="2400" dirty="0"/>
              <a:t>of the largest 300 institutions nationwide</a:t>
            </a:r>
          </a:p>
          <a:p>
            <a:r>
              <a:rPr lang="en-US" sz="2400" b="1" dirty="0"/>
              <a:t>140+ </a:t>
            </a:r>
            <a:r>
              <a:rPr lang="en-US" sz="2400" dirty="0"/>
              <a:t>of the largest 500 institutions nationwide</a:t>
            </a:r>
          </a:p>
          <a:p>
            <a:endParaRPr lang="en-US" dirty="0"/>
          </a:p>
        </p:txBody>
      </p:sp>
      <p:pic>
        <p:nvPicPr>
          <p:cNvPr id="9" name="Picture 8">
            <a:extLst>
              <a:ext uri="{FF2B5EF4-FFF2-40B4-BE49-F238E27FC236}">
                <a16:creationId xmlns:a16="http://schemas.microsoft.com/office/drawing/2014/main" id="{6F525405-DD66-1C5F-AA8A-D54933346901}"/>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5624340" y="1467553"/>
            <a:ext cx="6392765" cy="3945419"/>
          </a:xfrm>
          <a:prstGeom prst="rect">
            <a:avLst/>
          </a:prstGeom>
        </p:spPr>
      </p:pic>
      <p:sp>
        <p:nvSpPr>
          <p:cNvPr id="10" name="Rectangle 9">
            <a:extLst>
              <a:ext uri="{FF2B5EF4-FFF2-40B4-BE49-F238E27FC236}">
                <a16:creationId xmlns:a16="http://schemas.microsoft.com/office/drawing/2014/main" id="{035D79BE-47C8-46C5-7812-D6EA9B1E6D4D}"/>
              </a:ext>
            </a:extLst>
          </p:cNvPr>
          <p:cNvSpPr/>
          <p:nvPr/>
        </p:nvSpPr>
        <p:spPr>
          <a:xfrm>
            <a:off x="5895833" y="5372028"/>
            <a:ext cx="5854889" cy="223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83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B153-6D69-870F-ED25-C56B5EF12D97}"/>
              </a:ext>
            </a:extLst>
          </p:cNvPr>
          <p:cNvSpPr>
            <a:spLocks noGrp="1"/>
          </p:cNvSpPr>
          <p:nvPr>
            <p:ph type="title"/>
          </p:nvPr>
        </p:nvSpPr>
        <p:spPr/>
        <p:txBody>
          <a:bodyPr>
            <a:normAutofit/>
          </a:bodyPr>
          <a:lstStyle/>
          <a:p>
            <a:r>
              <a:rPr lang="en-US" sz="3600" dirty="0"/>
              <a:t>Case Study – Mississippi Bankers Association</a:t>
            </a:r>
          </a:p>
        </p:txBody>
      </p:sp>
      <p:sp>
        <p:nvSpPr>
          <p:cNvPr id="3" name="Content Placeholder 2">
            <a:extLst>
              <a:ext uri="{FF2B5EF4-FFF2-40B4-BE49-F238E27FC236}">
                <a16:creationId xmlns:a16="http://schemas.microsoft.com/office/drawing/2014/main" id="{1BE71317-3324-E83C-9C4E-93E3667E6A69}"/>
              </a:ext>
            </a:extLst>
          </p:cNvPr>
          <p:cNvSpPr>
            <a:spLocks noGrp="1"/>
          </p:cNvSpPr>
          <p:nvPr>
            <p:ph idx="1"/>
          </p:nvPr>
        </p:nvSpPr>
        <p:spPr>
          <a:xfrm>
            <a:off x="838200" y="1555532"/>
            <a:ext cx="10515600" cy="4621432"/>
          </a:xfrm>
        </p:spPr>
        <p:txBody>
          <a:bodyPr>
            <a:normAutofit fontScale="92500" lnSpcReduction="20000"/>
          </a:bodyPr>
          <a:lstStyle/>
          <a:p>
            <a:r>
              <a:rPr lang="en-US" dirty="0"/>
              <a:t>Started our partnership in late 2019</a:t>
            </a:r>
          </a:p>
          <a:p>
            <a:r>
              <a:rPr lang="en-US" dirty="0"/>
              <a:t>17 member banks have hired our firm – 2 of these used us before 2019</a:t>
            </a:r>
          </a:p>
          <a:p>
            <a:pPr lvl="1"/>
            <a:r>
              <a:rPr lang="en-US" dirty="0"/>
              <a:t>2 banks are above $10 billion in assets</a:t>
            </a:r>
          </a:p>
          <a:p>
            <a:pPr lvl="1"/>
            <a:r>
              <a:rPr lang="en-US" dirty="0"/>
              <a:t>3 banks are between $5 billion to $10 billion</a:t>
            </a:r>
          </a:p>
          <a:p>
            <a:pPr lvl="1"/>
            <a:r>
              <a:rPr lang="en-US" dirty="0"/>
              <a:t>8 banks are between $1 billion to $5 billion</a:t>
            </a:r>
          </a:p>
          <a:p>
            <a:pPr lvl="1"/>
            <a:r>
              <a:rPr lang="en-US" dirty="0"/>
              <a:t>4 remaining banks are from $400 million to $850 million</a:t>
            </a:r>
          </a:p>
          <a:p>
            <a:r>
              <a:rPr lang="en-US" dirty="0"/>
              <a:t>Combined results – net five year total projected savings</a:t>
            </a:r>
          </a:p>
          <a:p>
            <a:pPr lvl="1"/>
            <a:r>
              <a:rPr lang="en-US" b="1" dirty="0"/>
              <a:t>More than $14,000,000 vendor savings negotiated</a:t>
            </a:r>
          </a:p>
          <a:p>
            <a:pPr lvl="1"/>
            <a:r>
              <a:rPr lang="en-US" dirty="0"/>
              <a:t>Average savings negotiated has been over 40%</a:t>
            </a:r>
          </a:p>
          <a:p>
            <a:r>
              <a:rPr lang="en-US" dirty="0"/>
              <a:t>15 of 17 clients were with either Deluxe or </a:t>
            </a:r>
            <a:r>
              <a:rPr lang="en-US" dirty="0" err="1"/>
              <a:t>Vericast</a:t>
            </a:r>
            <a:r>
              <a:rPr lang="en-US" dirty="0"/>
              <a:t> and stayed with their current vendor with no changes.  2 clients were with Main Street and chose to make a change.</a:t>
            </a:r>
          </a:p>
        </p:txBody>
      </p:sp>
      <p:sp>
        <p:nvSpPr>
          <p:cNvPr id="5" name="Footer Placeholder 4">
            <a:extLst>
              <a:ext uri="{FF2B5EF4-FFF2-40B4-BE49-F238E27FC236}">
                <a16:creationId xmlns:a16="http://schemas.microsoft.com/office/drawing/2014/main" id="{877991BA-6CF2-7E40-1A6C-3BD747567AA1}"/>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Tree>
    <p:extLst>
      <p:ext uri="{BB962C8B-B14F-4D97-AF65-F5344CB8AC3E}">
        <p14:creationId xmlns:p14="http://schemas.microsoft.com/office/powerpoint/2010/main" val="361639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B153-6D69-870F-ED25-C56B5EF12D97}"/>
              </a:ext>
            </a:extLst>
          </p:cNvPr>
          <p:cNvSpPr>
            <a:spLocks noGrp="1"/>
          </p:cNvSpPr>
          <p:nvPr>
            <p:ph type="title"/>
          </p:nvPr>
        </p:nvSpPr>
        <p:spPr/>
        <p:txBody>
          <a:bodyPr>
            <a:normAutofit/>
          </a:bodyPr>
          <a:lstStyle/>
          <a:p>
            <a:r>
              <a:rPr lang="en-US" sz="3600" dirty="0"/>
              <a:t>What if you already endorse a check printer?</a:t>
            </a:r>
          </a:p>
        </p:txBody>
      </p:sp>
      <p:sp>
        <p:nvSpPr>
          <p:cNvPr id="3" name="Content Placeholder 2">
            <a:extLst>
              <a:ext uri="{FF2B5EF4-FFF2-40B4-BE49-F238E27FC236}">
                <a16:creationId xmlns:a16="http://schemas.microsoft.com/office/drawing/2014/main" id="{1BE71317-3324-E83C-9C4E-93E3667E6A69}"/>
              </a:ext>
            </a:extLst>
          </p:cNvPr>
          <p:cNvSpPr>
            <a:spLocks noGrp="1"/>
          </p:cNvSpPr>
          <p:nvPr>
            <p:ph idx="1"/>
          </p:nvPr>
        </p:nvSpPr>
        <p:spPr>
          <a:xfrm>
            <a:off x="838200" y="1555532"/>
            <a:ext cx="10515600" cy="4621432"/>
          </a:xfrm>
        </p:spPr>
        <p:txBody>
          <a:bodyPr>
            <a:normAutofit/>
          </a:bodyPr>
          <a:lstStyle/>
          <a:p>
            <a:r>
              <a:rPr lang="en-US" sz="2000" b="1" dirty="0"/>
              <a:t>If your preferred check vendor is providing your member banks competitive pricing, how can we pose any threat to the vendor?  Respectfully, if the vendor isn’t providing your member banks good pricing, shouldn’t they be?</a:t>
            </a:r>
          </a:p>
          <a:p>
            <a:r>
              <a:rPr lang="en-US" sz="2000" dirty="0"/>
              <a:t>The savings that we provide our clients is enormous.  Therefore, we earn a large consulting fee and would share 20% of our fee with your SBA.</a:t>
            </a:r>
          </a:p>
          <a:p>
            <a:r>
              <a:rPr lang="en-US" sz="2000" dirty="0"/>
              <a:t>Landscape has changed in last 10-15 years. Endorsing the check vendor was a good idea. However, this may no longer be the case.</a:t>
            </a:r>
          </a:p>
          <a:p>
            <a:r>
              <a:rPr lang="en-US" sz="2000" dirty="0"/>
              <a:t>With many association endorsements the bank has to switch providers or implement a new service/vendor</a:t>
            </a:r>
          </a:p>
          <a:p>
            <a:r>
              <a:rPr lang="en-US" sz="2000" dirty="0"/>
              <a:t>With our service, the bank does NOT have to switch providers or start anything new</a:t>
            </a:r>
          </a:p>
        </p:txBody>
      </p:sp>
      <p:sp>
        <p:nvSpPr>
          <p:cNvPr id="5" name="Footer Placeholder 4">
            <a:extLst>
              <a:ext uri="{FF2B5EF4-FFF2-40B4-BE49-F238E27FC236}">
                <a16:creationId xmlns:a16="http://schemas.microsoft.com/office/drawing/2014/main" id="{877991BA-6CF2-7E40-1A6C-3BD747567AA1}"/>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Tree>
    <p:extLst>
      <p:ext uri="{BB962C8B-B14F-4D97-AF65-F5344CB8AC3E}">
        <p14:creationId xmlns:p14="http://schemas.microsoft.com/office/powerpoint/2010/main" val="403750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B153-6D69-870F-ED25-C56B5EF12D97}"/>
              </a:ext>
            </a:extLst>
          </p:cNvPr>
          <p:cNvSpPr>
            <a:spLocks noGrp="1"/>
          </p:cNvSpPr>
          <p:nvPr>
            <p:ph type="title"/>
          </p:nvPr>
        </p:nvSpPr>
        <p:spPr/>
        <p:txBody>
          <a:bodyPr>
            <a:normAutofit/>
          </a:bodyPr>
          <a:lstStyle/>
          <a:p>
            <a:r>
              <a:rPr lang="en-US" sz="3600" dirty="0"/>
              <a:t>Typical Example – Client and Vendor Impact</a:t>
            </a:r>
          </a:p>
        </p:txBody>
      </p:sp>
      <p:sp>
        <p:nvSpPr>
          <p:cNvPr id="3" name="Content Placeholder 2">
            <a:extLst>
              <a:ext uri="{FF2B5EF4-FFF2-40B4-BE49-F238E27FC236}">
                <a16:creationId xmlns:a16="http://schemas.microsoft.com/office/drawing/2014/main" id="{1BE71317-3324-E83C-9C4E-93E3667E6A69}"/>
              </a:ext>
            </a:extLst>
          </p:cNvPr>
          <p:cNvSpPr>
            <a:spLocks noGrp="1"/>
          </p:cNvSpPr>
          <p:nvPr>
            <p:ph idx="1"/>
          </p:nvPr>
        </p:nvSpPr>
        <p:spPr>
          <a:xfrm>
            <a:off x="838200" y="1555532"/>
            <a:ext cx="10515600" cy="4621432"/>
          </a:xfrm>
        </p:spPr>
        <p:txBody>
          <a:bodyPr>
            <a:normAutofit/>
          </a:bodyPr>
          <a:lstStyle/>
          <a:p>
            <a:r>
              <a:rPr lang="en-US" sz="2000" dirty="0"/>
              <a:t>Bank has 25,000 checking accounts.  Many banks this size might make an annual net profit on their check program of $20,000.  </a:t>
            </a:r>
          </a:p>
          <a:p>
            <a:r>
              <a:rPr lang="en-US" sz="2000" dirty="0"/>
              <a:t>Check vendor has annual revenue of $200,000 with a profit margin of 75%.  Five year revenue is $1,000,000 and their actual cost is only $250,000.</a:t>
            </a:r>
          </a:p>
          <a:p>
            <a:r>
              <a:rPr lang="en-US" sz="2000" b="1" dirty="0"/>
              <a:t>We ask the vendor to accept a profit margin of 50%.  Their revenue becomes $500,000 and their cost remains $250,000.</a:t>
            </a:r>
          </a:p>
          <a:p>
            <a:r>
              <a:rPr lang="en-US" sz="2000" dirty="0"/>
              <a:t>While we provide industry knowledge, vendor leverage and do 98% of the work, our typical fee is only 20-25% of negotiated savings.  Other similar consultants charge up to 33%.  </a:t>
            </a:r>
          </a:p>
          <a:p>
            <a:r>
              <a:rPr lang="en-US" sz="2000" dirty="0"/>
              <a:t>Gross five year savings for the bank is $500,000.  Our consulting fee is $125,000 and the net bank savings is $375,000, or $75,000 per year. </a:t>
            </a:r>
          </a:p>
          <a:p>
            <a:r>
              <a:rPr lang="en-US" sz="2000" b="1" dirty="0"/>
              <a:t>Bank’s annual net profit increases nearly five-fold, from $20,000 to $95,000 with NO changes in vendor, customer prices, etc. </a:t>
            </a:r>
          </a:p>
        </p:txBody>
      </p:sp>
      <p:sp>
        <p:nvSpPr>
          <p:cNvPr id="5" name="Footer Placeholder 4">
            <a:extLst>
              <a:ext uri="{FF2B5EF4-FFF2-40B4-BE49-F238E27FC236}">
                <a16:creationId xmlns:a16="http://schemas.microsoft.com/office/drawing/2014/main" id="{877991BA-6CF2-7E40-1A6C-3BD747567AA1}"/>
              </a:ext>
            </a:extLst>
          </p:cNvPr>
          <p:cNvSpPr>
            <a:spLocks noGrp="1"/>
          </p:cNvSpPr>
          <p:nvPr>
            <p:ph type="ftr" sz="quarter" idx="3"/>
          </p:nvPr>
        </p:nvSpPr>
        <p:spPr>
          <a:xfrm>
            <a:off x="367991" y="6356350"/>
            <a:ext cx="11485342" cy="365125"/>
          </a:xfrm>
        </p:spPr>
        <p:txBody>
          <a:bodyPr/>
          <a:lstStyle/>
          <a:p>
            <a:r>
              <a:rPr lang="en-US" sz="1600" i="1" dirty="0">
                <a:solidFill>
                  <a:schemeClr val="bg1"/>
                </a:solidFill>
              </a:rPr>
              <a:t>What you don’t know… will hurt you and your bottom line!</a:t>
            </a:r>
          </a:p>
        </p:txBody>
      </p:sp>
    </p:spTree>
    <p:extLst>
      <p:ext uri="{BB962C8B-B14F-4D97-AF65-F5344CB8AC3E}">
        <p14:creationId xmlns:p14="http://schemas.microsoft.com/office/powerpoint/2010/main" val="1201155910"/>
      </p:ext>
    </p:extLst>
  </p:cSld>
  <p:clrMapOvr>
    <a:masterClrMapping/>
  </p:clrMapOvr>
</p:sld>
</file>

<file path=ppt/theme/theme1.xml><?xml version="1.0" encoding="utf-8"?>
<a:theme xmlns:a="http://schemas.openxmlformats.org/drawingml/2006/main" name="CPCC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DA21EDF-DFAF-4422-AFEB-AD57F2C8AC29}" vid="{261D3112-0534-4BE7-953C-7530935B4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1247B773D7AF42B31268DF6ECBEE93" ma:contentTypeVersion="16" ma:contentTypeDescription="Create a new document." ma:contentTypeScope="" ma:versionID="0156ce5a235a90c9dbd10632deb0cf37">
  <xsd:schema xmlns:xsd="http://www.w3.org/2001/XMLSchema" xmlns:xs="http://www.w3.org/2001/XMLSchema" xmlns:p="http://schemas.microsoft.com/office/2006/metadata/properties" xmlns:ns2="bb3675d7-82db-44b2-9da9-48c6a56c6e92" xmlns:ns3="4e2c1b22-888d-430b-9d68-c33f20129457" targetNamespace="http://schemas.microsoft.com/office/2006/metadata/properties" ma:root="true" ma:fieldsID="99d427b57cd078ac13b5b3fd116c4196" ns2:_="" ns3:_="">
    <xsd:import namespace="bb3675d7-82db-44b2-9da9-48c6a56c6e92"/>
    <xsd:import namespace="4e2c1b22-888d-430b-9d68-c33f201294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675d7-82db-44b2-9da9-48c6a56c6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90cdfe-97b9-45a7-9fbe-812de5b203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2c1b22-888d-430b-9d68-c33f2012945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d876f95-37ed-4fc7-ba9d-d61638fbd221}" ma:internalName="TaxCatchAll" ma:showField="CatchAllData" ma:web="4e2c1b22-888d-430b-9d68-c33f201294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3675d7-82db-44b2-9da9-48c6a56c6e92">
      <Terms xmlns="http://schemas.microsoft.com/office/infopath/2007/PartnerControls"/>
    </lcf76f155ced4ddcb4097134ff3c332f>
    <TaxCatchAll xmlns="4e2c1b22-888d-430b-9d68-c33f20129457" xsi:nil="true"/>
  </documentManagement>
</p:properties>
</file>

<file path=customXml/itemProps1.xml><?xml version="1.0" encoding="utf-8"?>
<ds:datastoreItem xmlns:ds="http://schemas.openxmlformats.org/officeDocument/2006/customXml" ds:itemID="{08F837A2-8523-42AF-9ED9-F2231051F60A}"/>
</file>

<file path=customXml/itemProps2.xml><?xml version="1.0" encoding="utf-8"?>
<ds:datastoreItem xmlns:ds="http://schemas.openxmlformats.org/officeDocument/2006/customXml" ds:itemID="{CDD3BCC7-9129-4956-97D7-C9C24978986A}"/>
</file>

<file path=customXml/itemProps3.xml><?xml version="1.0" encoding="utf-8"?>
<ds:datastoreItem xmlns:ds="http://schemas.openxmlformats.org/officeDocument/2006/customXml" ds:itemID="{24746E44-3C04-4E47-9C3C-C8336F17E525}"/>
</file>

<file path=docProps/app.xml><?xml version="1.0" encoding="utf-8"?>
<Properties xmlns="http://schemas.openxmlformats.org/officeDocument/2006/extended-properties" xmlns:vt="http://schemas.openxmlformats.org/officeDocument/2006/docPropsVTypes">
  <Template>{0223CFE9-9F07-5246-B22B-C410913D825B}tf10001120</Template>
  <TotalTime>5526</TotalTime>
  <Words>1061</Words>
  <Application>Microsoft Macintosh PowerPoint</Application>
  <PresentationFormat>Widescreen</PresentationFormat>
  <Paragraphs>86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Californian FB</vt:lpstr>
      <vt:lpstr>Montserrat</vt:lpstr>
      <vt:lpstr>CPCC_1</vt:lpstr>
      <vt:lpstr>PowerPoint Presentation</vt:lpstr>
      <vt:lpstr>Our Guiding Principles</vt:lpstr>
      <vt:lpstr>How we help a bank?</vt:lpstr>
      <vt:lpstr>Product/Service Details</vt:lpstr>
      <vt:lpstr>Endorsed by:</vt:lpstr>
      <vt:lpstr>Completed Projects</vt:lpstr>
      <vt:lpstr>Case Study – Mississippi Bankers Association</vt:lpstr>
      <vt:lpstr>What if you already endorse a check printer?</vt:lpstr>
      <vt:lpstr>Typical Example – Client and Vendor Impact</vt:lpstr>
      <vt:lpstr>Questions and Answers – 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Baitt</dc:creator>
  <cp:lastModifiedBy>Greg Baitt</cp:lastModifiedBy>
  <cp:revision>73</cp:revision>
  <cp:lastPrinted>2022-09-09T11:58:04Z</cp:lastPrinted>
  <dcterms:created xsi:type="dcterms:W3CDTF">2017-09-25T17:50:41Z</dcterms:created>
  <dcterms:modified xsi:type="dcterms:W3CDTF">2025-09-22T19:10:27Z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0x0101003F1247B773D7AF42B31268DF6ECBEE93</vt:lpwstr>
  </property>
</Properties>
</file>