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1"/>
  </p:notesMasterIdLst>
  <p:sldIdLst>
    <p:sldId id="1596" r:id="rId5"/>
    <p:sldId id="2147478640" r:id="rId6"/>
    <p:sldId id="2147469236" r:id="rId7"/>
    <p:sldId id="2147478378" r:id="rId8"/>
    <p:sldId id="2147469972" r:id="rId9"/>
    <p:sldId id="2147478470" r:id="rId10"/>
    <p:sldId id="2147478639" r:id="rId11"/>
    <p:sldId id="2147478616" r:id="rId12"/>
    <p:sldId id="2147478623" r:id="rId13"/>
    <p:sldId id="2147478620" r:id="rId14"/>
    <p:sldId id="2147478628" r:id="rId15"/>
    <p:sldId id="2147478629" r:id="rId16"/>
    <p:sldId id="2147478637" r:id="rId17"/>
    <p:sldId id="1608" r:id="rId18"/>
    <p:sldId id="2147478638" r:id="rId19"/>
    <p:sldId id="2147478635" r:id="rId20"/>
  </p:sldIdLst>
  <p:sldSz cx="16256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5CE0B2A-C1AC-6673-4927-5A1F8C964445}" name="John Coffey" initials="JC" userId="S::john.coffey@abrigo.com::46ee2374-c653-46e5-8bde-72a66f041c29" providerId="AD"/>
  <p188:author id="{C2A3EE2A-2802-B8EA-D69D-CAAE77D05DD9}" name="Cameron Crowder" initials="CC" userId="S::cameron.crowder@abrigo.com::08c8f09b-e67a-4439-818b-381b1f6be670" providerId="AD"/>
  <p188:author id="{69B12B46-12CD-D981-739B-E3F49A95A6B4}" name="Libby Sharman" initials="LS" userId="S::libby.sharman@abrigo.com::bcfc47da-78c6-46bf-a582-ec010327ab10" providerId="AD"/>
  <p188:author id="{8AC076A0-2931-CEF6-A992-76E0D2E06ABD}" name="Nolan Gesher" initials="NG" userId="S::nolan.gesher@abrigo.com::5491ac7d-a30a-47f8-af0c-c49850787f90" providerId="AD"/>
  <p188:author id="{E5B509C8-2445-3395-5DD5-B1C2D79E2066}" name="Evan Jezek" initials="EJ" userId="S::evan.jezek@abrigo.com::cd05e31b-3bcf-47c6-91ea-65e3edc87297" providerId="AD"/>
  <p188:author id="{A5FDABF3-A330-DDCA-0DF4-2C887C6728A3}" name="Thomas Curley" initials="TC" userId="S::thomas.curley@abrigo.com::e39dd613-4d8d-4a1e-9941-f9b7fe14f0b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C2DF"/>
    <a:srgbClr val="FF4713"/>
    <a:srgbClr val="F9D032"/>
    <a:srgbClr val="383943"/>
    <a:srgbClr val="005984"/>
    <a:srgbClr val="19204B"/>
    <a:srgbClr val="82CC71"/>
    <a:srgbClr val="FF8A15"/>
    <a:srgbClr val="549D3C"/>
    <a:srgbClr val="003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D3BC7C-D347-5433-CFA6-DD1A00CD04EE}" v="8" dt="2025-10-07T18:45:49.394"/>
    <p1510:client id="{7B29AF32-C69E-457A-937A-139FDD44CD4B}" v="31" dt="2025-10-08T12:34:20.148"/>
    <p1510:client id="{ABBFADD6-85B8-47F8-ADE4-50A29799D85D}" v="10" dt="2025-10-07T18:15:50.815"/>
    <p1510:client id="{E27B5BBA-4591-7F17-3D1F-BB26F874EF03}" v="7" dt="2025-10-08T13:36:49.3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512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6A5F8-2DAE-2249-8EA2-2A731B96A7F2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B06A4-90DB-F641-86A1-62DEC4EE9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67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32D18-850E-3AA7-78DC-DBC035794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73D807-A99F-2410-3D98-1A764C5229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64B1C3-4D33-3F41-6603-D4CD9A5869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2400 customers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Award winning client services</a:t>
            </a:r>
          </a:p>
          <a:p>
            <a:pPr marL="285750" indent="-285750">
              <a:buFont typeface="Calibri"/>
              <a:buChar char="-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8C6B6-7C9B-EB7D-6A9C-2984BC98A4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B06A4-90DB-F641-86A1-62DEC4EE94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46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2400 customers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Award winning client services</a:t>
            </a:r>
          </a:p>
          <a:p>
            <a:pPr marL="285750" indent="-285750">
              <a:buFont typeface="Calibri"/>
              <a:buChar char="-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B06A4-90DB-F641-86A1-62DEC4EE94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09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5D25E-B723-67DA-9160-92B48362A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D62DE0-8118-63D3-B6E4-EF90B2C971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121B95-CDF5-3F79-3A6F-7474917915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3BAB6-ADDF-B170-ACD4-688B1854BB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1923">
              <a:defRPr/>
            </a:pPr>
            <a:fld id="{681B06A4-90DB-F641-86A1-62DEC4EE94B8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941923">
                <a:defRPr/>
              </a:pPr>
              <a:t>6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71765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background&#10;&#10;Description automatically generated">
            <a:extLst>
              <a:ext uri="{FF2B5EF4-FFF2-40B4-BE49-F238E27FC236}">
                <a16:creationId xmlns:a16="http://schemas.microsoft.com/office/drawing/2014/main" id="{9AF2ECB1-D79B-A014-B566-0912F56007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6" name="Picture 5" descr="A logo with orange and black colors&#10;&#10;Description automatically generated">
            <a:extLst>
              <a:ext uri="{FF2B5EF4-FFF2-40B4-BE49-F238E27FC236}">
                <a16:creationId xmlns:a16="http://schemas.microsoft.com/office/drawing/2014/main" id="{9F9C3C55-699B-A908-4529-8D97E88823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5238" y="4479441"/>
            <a:ext cx="6518691" cy="46964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A5FA02-CC88-2CB0-3FAD-C96AEE55489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271" y="799022"/>
            <a:ext cx="3463911" cy="711183"/>
          </a:xfrm>
          <a:prstGeom prst="rect">
            <a:avLst/>
          </a:prstGeom>
        </p:spPr>
      </p:pic>
      <p:sp>
        <p:nvSpPr>
          <p:cNvPr id="32" name="Subtitle 2">
            <a:extLst>
              <a:ext uri="{FF2B5EF4-FFF2-40B4-BE49-F238E27FC236}">
                <a16:creationId xmlns:a16="http://schemas.microsoft.com/office/drawing/2014/main" id="{BD48F108-37DD-5499-6E6A-53901A52DD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06746" y="6186609"/>
            <a:ext cx="11440872" cy="426303"/>
          </a:xfrm>
        </p:spPr>
        <p:txBody>
          <a:bodyPr>
            <a:noAutofit/>
          </a:bodyPr>
          <a:lstStyle>
            <a:lvl1pPr marL="0" indent="0" algn="l">
              <a:buNone/>
              <a:defRPr sz="3000" b="1" i="0" cap="none" spc="40" baseline="0">
                <a:solidFill>
                  <a:srgbClr val="FFFFFF"/>
                </a:solidFill>
                <a:latin typeface="Muli" pitchFamily="2" charset="77"/>
              </a:defRPr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CFC2CA7F-C825-C746-A619-048845B85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6746" y="2728443"/>
            <a:ext cx="11440609" cy="1001396"/>
          </a:xfrm>
        </p:spPr>
        <p:txBody>
          <a:bodyPr>
            <a:normAutofit/>
          </a:bodyPr>
          <a:lstStyle>
            <a:lvl1pPr>
              <a:defRPr sz="6500" b="0" i="0">
                <a:solidFill>
                  <a:srgbClr val="FFFFFF"/>
                </a:solidFill>
                <a:latin typeface="Muli" pitchFamily="2" charset="77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E9E1A09-2953-8DE8-756C-A10550B68110}"/>
              </a:ext>
            </a:extLst>
          </p:cNvPr>
          <p:cNvSpPr txBox="1">
            <a:spLocks/>
          </p:cNvSpPr>
          <p:nvPr userDrawn="1"/>
        </p:nvSpPr>
        <p:spPr>
          <a:xfrm>
            <a:off x="3187320" y="3336913"/>
            <a:ext cx="12192000" cy="31834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rgbClr val="383943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l"/>
            <a:endParaRPr lang="en-US" sz="6600" b="1" i="0">
              <a:solidFill>
                <a:srgbClr val="FF4713"/>
              </a:solidFill>
              <a:latin typeface="Muli" pitchFamily="2" charset="77"/>
            </a:endParaRP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008EA248-63DB-D2CB-9D17-D3C062FFE2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06746" y="3679166"/>
            <a:ext cx="11463339" cy="877979"/>
          </a:xfrm>
        </p:spPr>
        <p:txBody>
          <a:bodyPr>
            <a:noAutofit/>
          </a:bodyPr>
          <a:lstStyle>
            <a:lvl1pPr marL="0" indent="0">
              <a:buNone/>
              <a:defRPr sz="6500" b="1" i="0" cap="none" baseline="0">
                <a:solidFill>
                  <a:srgbClr val="FF4713"/>
                </a:solidFill>
                <a:latin typeface="Muli" pitchFamily="2" charset="77"/>
              </a:defRPr>
            </a:lvl1pPr>
          </a:lstStyle>
          <a:p>
            <a:pPr lvl="0"/>
            <a:r>
              <a:rPr lang="en-US"/>
              <a:t>With Emphasis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993DCF59-6AB0-13AF-94DF-72F0C045B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6746" y="4596415"/>
            <a:ext cx="11463339" cy="900169"/>
          </a:xfrm>
        </p:spPr>
        <p:txBody>
          <a:bodyPr>
            <a:noAutofit/>
          </a:bodyPr>
          <a:lstStyle>
            <a:lvl1pPr marL="0" indent="0">
              <a:buNone/>
              <a:defRPr sz="6500" b="0" i="0">
                <a:solidFill>
                  <a:srgbClr val="FFFFFF"/>
                </a:solidFill>
                <a:latin typeface="Muli" pitchFamily="2" charset="77"/>
              </a:defRPr>
            </a:lvl1pPr>
          </a:lstStyle>
          <a:p>
            <a:pPr lvl="0"/>
            <a:r>
              <a:rPr lang="en-US"/>
              <a:t>Line 2</a:t>
            </a:r>
          </a:p>
        </p:txBody>
      </p:sp>
    </p:spTree>
    <p:extLst>
      <p:ext uri="{BB962C8B-B14F-4D97-AF65-F5344CB8AC3E}">
        <p14:creationId xmlns:p14="http://schemas.microsoft.com/office/powerpoint/2010/main" val="185767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BFF03B-1CEC-B631-7DC4-C81321CA9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6337" y="486836"/>
            <a:ext cx="7520995" cy="1164787"/>
          </a:xfrm>
        </p:spPr>
        <p:txBody>
          <a:bodyPr>
            <a:normAutofit/>
          </a:bodyPr>
          <a:lstStyle>
            <a:lvl1pPr>
              <a:defRPr sz="5600" b="1">
                <a:solidFill>
                  <a:srgbClr val="383943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F36A4F-32DA-F5D0-026F-9B2E2AEA1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8894" y="2654253"/>
            <a:ext cx="7508439" cy="6201880"/>
          </a:xfrm>
        </p:spPr>
        <p:txBody>
          <a:bodyPr/>
          <a:lstStyle>
            <a:lvl1pPr>
              <a:defRPr sz="2600" spc="40" baseline="0"/>
            </a:lvl1pPr>
            <a:lvl2pPr>
              <a:defRPr sz="2400" spc="40" baseline="0"/>
            </a:lvl2pPr>
            <a:lvl3pPr>
              <a:defRPr sz="1800" spc="40" baseline="0"/>
            </a:lvl3pPr>
            <a:lvl4pPr>
              <a:defRPr sz="1800" spc="40" baseline="0"/>
            </a:lvl4pPr>
            <a:lvl5pPr>
              <a:defRPr sz="1800" spc="4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269AFFB-B388-BEE6-B0ED-166983BE00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3270" y="1609673"/>
            <a:ext cx="7520995" cy="8032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 spc="40" baseline="0">
                <a:solidFill>
                  <a:srgbClr val="383943"/>
                </a:solidFill>
                <a:latin typeface="Muli" pitchFamily="2" charset="77"/>
              </a:defRPr>
            </a:lvl1pPr>
          </a:lstStyle>
          <a:p>
            <a:pPr lvl="0"/>
            <a:r>
              <a:rPr lang="en-US"/>
              <a:t>Add a subtitle.</a:t>
            </a:r>
          </a:p>
        </p:txBody>
      </p:sp>
      <p:pic>
        <p:nvPicPr>
          <p:cNvPr id="2" name="Picture 1" descr="A blue and black background&#10;&#10;Description automatically generated">
            <a:extLst>
              <a:ext uri="{FF2B5EF4-FFF2-40B4-BE49-F238E27FC236}">
                <a16:creationId xmlns:a16="http://schemas.microsoft.com/office/drawing/2014/main" id="{55705426-ED3D-ABD9-E7A9-23566FEAAC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29" y="0"/>
            <a:ext cx="811167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3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 Slid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BFF03B-1CEC-B631-7DC4-C81321CA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3" y="486836"/>
            <a:ext cx="9379796" cy="1164787"/>
          </a:xfrm>
        </p:spPr>
        <p:txBody>
          <a:bodyPr>
            <a:normAutofit/>
          </a:bodyPr>
          <a:lstStyle>
            <a:lvl1pPr>
              <a:defRPr sz="5600" b="1">
                <a:solidFill>
                  <a:srgbClr val="38394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F36A4F-32DA-F5D0-026F-9B2E2AEA1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596" y="2654253"/>
            <a:ext cx="9364137" cy="6201880"/>
          </a:xfrm>
        </p:spPr>
        <p:txBody>
          <a:bodyPr/>
          <a:lstStyle>
            <a:lvl1pPr>
              <a:defRPr sz="2600" spc="40" baseline="0"/>
            </a:lvl1pPr>
            <a:lvl2pPr>
              <a:defRPr sz="2400" spc="40" baseline="0"/>
            </a:lvl2pPr>
            <a:lvl3pPr>
              <a:defRPr sz="1800" spc="40" baseline="0"/>
            </a:lvl3pPr>
            <a:lvl4pPr>
              <a:defRPr sz="1800" spc="40" baseline="0"/>
            </a:lvl4pPr>
            <a:lvl5pPr>
              <a:defRPr sz="1800" spc="4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269AFFB-B388-BEE6-B0ED-166983BE00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7596" y="1609673"/>
            <a:ext cx="9379796" cy="8032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 spc="40" baseline="0">
                <a:solidFill>
                  <a:srgbClr val="383943"/>
                </a:solidFill>
                <a:latin typeface="Muli" pitchFamily="2" charset="77"/>
              </a:defRPr>
            </a:lvl1pPr>
          </a:lstStyle>
          <a:p>
            <a:pPr lvl="0"/>
            <a:r>
              <a:rPr lang="en-US"/>
              <a:t>Add a subtitle.</a:t>
            </a:r>
          </a:p>
        </p:txBody>
      </p:sp>
      <p:pic>
        <p:nvPicPr>
          <p:cNvPr id="3" name="Picture 2" descr="A blue and black background&#10;&#10;Description automatically generated">
            <a:extLst>
              <a:ext uri="{FF2B5EF4-FFF2-40B4-BE49-F238E27FC236}">
                <a16:creationId xmlns:a16="http://schemas.microsoft.com/office/drawing/2014/main" id="{4BA84437-BCEB-FF94-4046-16F93C825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7474" y="0"/>
            <a:ext cx="538852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14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CFDDE-CCFB-6CE7-A741-9FB2CA99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3" y="486836"/>
            <a:ext cx="14534078" cy="1164787"/>
          </a:xfrm>
        </p:spPr>
        <p:txBody>
          <a:bodyPr>
            <a:normAutofit/>
          </a:bodyPr>
          <a:lstStyle>
            <a:lvl1pPr>
              <a:defRPr sz="5600" b="1">
                <a:solidFill>
                  <a:srgbClr val="38394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8490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background&#10;&#10;Description automatically generated">
            <a:extLst>
              <a:ext uri="{FF2B5EF4-FFF2-40B4-BE49-F238E27FC236}">
                <a16:creationId xmlns:a16="http://schemas.microsoft.com/office/drawing/2014/main" id="{3883205C-61F2-E3B1-EFE4-FA0528A98B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5" name="Picture 4" descr="A logo with orange and black colors&#10;&#10;Description automatically generated">
            <a:extLst>
              <a:ext uri="{FF2B5EF4-FFF2-40B4-BE49-F238E27FC236}">
                <a16:creationId xmlns:a16="http://schemas.microsoft.com/office/drawing/2014/main" id="{6DB5F9B7-2834-BB56-1DF3-6841104761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5238" y="4479441"/>
            <a:ext cx="6518691" cy="4696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832C0E-E4E4-561C-6736-0D12D04443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271" y="799022"/>
            <a:ext cx="3463911" cy="711183"/>
          </a:xfrm>
          <a:prstGeom prst="rect">
            <a:avLst/>
          </a:prstGeom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CFC2CA7F-C825-C746-A619-048845B85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37537" y="2573868"/>
            <a:ext cx="16491313" cy="1905574"/>
          </a:xfrm>
        </p:spPr>
        <p:txBody>
          <a:bodyPr>
            <a:normAutofit/>
          </a:bodyPr>
          <a:lstStyle>
            <a:lvl1pPr algn="ctr">
              <a:defRPr sz="6500" b="1" i="0">
                <a:solidFill>
                  <a:srgbClr val="FFFFFF"/>
                </a:solidFill>
                <a:latin typeface="Muli" pitchFamily="2" charset="77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1736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background&#10;&#10;Description automatically generated">
            <a:extLst>
              <a:ext uri="{FF2B5EF4-FFF2-40B4-BE49-F238E27FC236}">
                <a16:creationId xmlns:a16="http://schemas.microsoft.com/office/drawing/2014/main" id="{1B91639B-4B68-ABCE-CCD9-9E8F04EEF8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AE9E1A09-2953-8DE8-756C-A10550B68110}"/>
              </a:ext>
            </a:extLst>
          </p:cNvPr>
          <p:cNvSpPr txBox="1">
            <a:spLocks/>
          </p:cNvSpPr>
          <p:nvPr userDrawn="1"/>
        </p:nvSpPr>
        <p:spPr>
          <a:xfrm>
            <a:off x="3187320" y="2300593"/>
            <a:ext cx="12192000" cy="31834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rgbClr val="383943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l"/>
            <a:endParaRPr lang="en-US" sz="6600" b="1" i="0">
              <a:solidFill>
                <a:srgbClr val="FF4713"/>
              </a:solidFill>
              <a:latin typeface="Muli" pitchFamily="2" charset="77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1C31CD-42A3-A38B-173E-81E48D431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92094" y="2866336"/>
            <a:ext cx="1098965" cy="1098965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3B1CCB1-343B-4B2B-FF9E-8A25057CA9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8410" y="2437485"/>
            <a:ext cx="12599670" cy="521005"/>
          </a:xfrm>
        </p:spPr>
        <p:txBody>
          <a:bodyPr>
            <a:noAutofit/>
          </a:bodyPr>
          <a:lstStyle>
            <a:lvl1pPr marL="0" indent="0">
              <a:buNone/>
              <a:defRPr sz="2800" b="1" i="0" spc="40" baseline="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2800" b="1" i="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2800" b="1" i="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2800" b="1" i="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2800" b="1" i="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E7E83F34-6E07-3996-FC01-B35D1247CD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8410" y="2931032"/>
            <a:ext cx="12599670" cy="360911"/>
          </a:xfrm>
        </p:spPr>
        <p:txBody>
          <a:bodyPr>
            <a:noAutofit/>
          </a:bodyPr>
          <a:lstStyle>
            <a:lvl1pPr marL="0" indent="0">
              <a:buNone/>
              <a:defRPr sz="2000" b="0" i="0" spc="50" baseline="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2800" b="1" i="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2800" b="1" i="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2800" b="1" i="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2800" b="1" i="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r>
              <a:rPr lang="en-US"/>
              <a:t>Add a description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DC581C13-8ACF-F837-30A1-DCA16BA831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29401" y="2524384"/>
            <a:ext cx="528520" cy="521005"/>
          </a:xfrm>
        </p:spPr>
        <p:txBody>
          <a:bodyPr>
            <a:noAutofit/>
          </a:bodyPr>
          <a:lstStyle>
            <a:lvl1pPr marL="0" indent="0" algn="r">
              <a:buNone/>
              <a:defRPr sz="3200" b="1" i="0" spc="40" baseline="0">
                <a:solidFill>
                  <a:srgbClr val="FFFFFF"/>
                </a:solidFill>
                <a:latin typeface="Muli" pitchFamily="2" charset="77"/>
              </a:defRPr>
            </a:lvl1pPr>
            <a:lvl2pPr>
              <a:defRPr sz="2800" b="1" i="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2800" b="1" i="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2800" b="1" i="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2800" b="1" i="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FB5922C9-4A75-03F5-6C62-7F8C3F8336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8410" y="3714561"/>
            <a:ext cx="12599670" cy="521005"/>
          </a:xfrm>
        </p:spPr>
        <p:txBody>
          <a:bodyPr>
            <a:noAutofit/>
          </a:bodyPr>
          <a:lstStyle>
            <a:lvl1pPr marL="0" indent="0">
              <a:buNone/>
              <a:defRPr sz="2800" b="1" i="0" spc="40" baseline="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2800" b="1" i="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2800" b="1" i="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2800" b="1" i="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2800" b="1" i="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r>
              <a:rPr lang="en-US"/>
              <a:t>Item 2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ADB25B3C-636C-761F-1DB9-84E5F8F0A6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8410" y="4221406"/>
            <a:ext cx="12599670" cy="360911"/>
          </a:xfrm>
        </p:spPr>
        <p:txBody>
          <a:bodyPr>
            <a:noAutofit/>
          </a:bodyPr>
          <a:lstStyle>
            <a:lvl1pPr marL="0" indent="0">
              <a:buNone/>
              <a:defRPr sz="2000" b="0" i="0" spc="50" baseline="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2800" b="1" i="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2800" b="1" i="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2800" b="1" i="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2800" b="1" i="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r>
              <a:rPr lang="en-US"/>
              <a:t>Add a description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E6578F8A-A295-4D3B-20AF-CE3CDFDAD2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9401" y="3801460"/>
            <a:ext cx="528520" cy="521005"/>
          </a:xfrm>
        </p:spPr>
        <p:txBody>
          <a:bodyPr>
            <a:noAutofit/>
          </a:bodyPr>
          <a:lstStyle>
            <a:lvl1pPr marL="0" indent="0" algn="r">
              <a:buNone/>
              <a:defRPr sz="3200" b="1" i="0" spc="40" baseline="0">
                <a:solidFill>
                  <a:srgbClr val="FFFFFF"/>
                </a:solidFill>
                <a:latin typeface="Muli" pitchFamily="2" charset="77"/>
              </a:defRPr>
            </a:lvl1pPr>
            <a:lvl2pPr>
              <a:defRPr sz="2800" b="1" i="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2800" b="1" i="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2800" b="1" i="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2800" b="1" i="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391BA8B5-E2D2-4246-1E10-1F367D1414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8410" y="4991638"/>
            <a:ext cx="12599670" cy="521005"/>
          </a:xfrm>
        </p:spPr>
        <p:txBody>
          <a:bodyPr>
            <a:noAutofit/>
          </a:bodyPr>
          <a:lstStyle>
            <a:lvl1pPr marL="0" indent="0">
              <a:buNone/>
              <a:defRPr sz="2800" b="1" i="0" spc="40" baseline="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2800" b="1" i="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2800" b="1" i="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2800" b="1" i="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2800" b="1" i="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r>
              <a:rPr lang="en-US"/>
              <a:t>Item 3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015F9AF4-7D18-A1F5-3CA0-357FB0CECA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18410" y="5497455"/>
            <a:ext cx="12599670" cy="360911"/>
          </a:xfrm>
        </p:spPr>
        <p:txBody>
          <a:bodyPr>
            <a:noAutofit/>
          </a:bodyPr>
          <a:lstStyle>
            <a:lvl1pPr marL="0" indent="0">
              <a:buNone/>
              <a:defRPr sz="2000" b="0" i="0" spc="50" baseline="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2800" b="1" i="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2800" b="1" i="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2800" b="1" i="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2800" b="1" i="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r>
              <a:rPr lang="en-US"/>
              <a:t>Add a description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3FAF8204-0DC7-9785-8F59-3EFFFBE2FF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29401" y="5078537"/>
            <a:ext cx="528520" cy="521005"/>
          </a:xfrm>
        </p:spPr>
        <p:txBody>
          <a:bodyPr>
            <a:noAutofit/>
          </a:bodyPr>
          <a:lstStyle>
            <a:lvl1pPr marL="0" indent="0" algn="r">
              <a:buNone/>
              <a:defRPr sz="3200" b="1" i="0" spc="40" baseline="0">
                <a:solidFill>
                  <a:srgbClr val="FFFFFF"/>
                </a:solidFill>
                <a:latin typeface="Muli" pitchFamily="2" charset="77"/>
              </a:defRPr>
            </a:lvl1pPr>
            <a:lvl2pPr>
              <a:defRPr sz="2800" b="1" i="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2800" b="1" i="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2800" b="1" i="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2800" b="1" i="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7607409B-7B34-CAD2-FBF4-12138EEBA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18410" y="6268715"/>
            <a:ext cx="12599670" cy="521005"/>
          </a:xfrm>
        </p:spPr>
        <p:txBody>
          <a:bodyPr>
            <a:noAutofit/>
          </a:bodyPr>
          <a:lstStyle>
            <a:lvl1pPr marL="0" indent="0">
              <a:buNone/>
              <a:defRPr sz="2800" b="1" i="0" spc="40" baseline="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2800" b="1" i="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2800" b="1" i="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2800" b="1" i="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2800" b="1" i="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r>
              <a:rPr lang="en-US"/>
              <a:t>Item 4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70BB555D-0382-528E-BE27-4DF159F53B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18410" y="6751383"/>
            <a:ext cx="12599670" cy="360911"/>
          </a:xfrm>
        </p:spPr>
        <p:txBody>
          <a:bodyPr>
            <a:noAutofit/>
          </a:bodyPr>
          <a:lstStyle>
            <a:lvl1pPr marL="0" indent="0">
              <a:buNone/>
              <a:defRPr sz="2000" b="0" i="0" spc="50" baseline="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2800" b="1" i="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2800" b="1" i="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2800" b="1" i="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2800" b="1" i="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r>
              <a:rPr lang="en-US"/>
              <a:t>Add a description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C962206B-B47D-682D-B8B4-9A0823600E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29401" y="6355614"/>
            <a:ext cx="528520" cy="521005"/>
          </a:xfrm>
        </p:spPr>
        <p:txBody>
          <a:bodyPr>
            <a:noAutofit/>
          </a:bodyPr>
          <a:lstStyle>
            <a:lvl1pPr marL="0" indent="0" algn="r">
              <a:buNone/>
              <a:defRPr sz="3200" b="1" i="0" spc="40" baseline="0">
                <a:solidFill>
                  <a:srgbClr val="FFFFFF"/>
                </a:solidFill>
                <a:latin typeface="Muli" pitchFamily="2" charset="77"/>
              </a:defRPr>
            </a:lvl1pPr>
            <a:lvl2pPr>
              <a:defRPr sz="2800" b="1" i="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2800" b="1" i="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2800" b="1" i="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2800" b="1" i="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3E1F442B-B0F9-005F-0E06-0F3FF4958D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18410" y="7545791"/>
            <a:ext cx="12599670" cy="521005"/>
          </a:xfrm>
        </p:spPr>
        <p:txBody>
          <a:bodyPr>
            <a:noAutofit/>
          </a:bodyPr>
          <a:lstStyle>
            <a:lvl1pPr marL="0" indent="0">
              <a:buNone/>
              <a:defRPr sz="2800" b="1" i="0" spc="40" baseline="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2800" b="1" i="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2800" b="1" i="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2800" b="1" i="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2800" b="1" i="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r>
              <a:rPr lang="en-US"/>
              <a:t>Item 5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CB845730-9104-7357-3768-CF668659CB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18410" y="8039338"/>
            <a:ext cx="12599670" cy="360911"/>
          </a:xfrm>
        </p:spPr>
        <p:txBody>
          <a:bodyPr>
            <a:noAutofit/>
          </a:bodyPr>
          <a:lstStyle>
            <a:lvl1pPr marL="0" indent="0">
              <a:buNone/>
              <a:defRPr sz="2000" b="0" i="0" spc="50" baseline="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2800" b="1" i="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2800" b="1" i="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2800" b="1" i="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2800" b="1" i="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r>
              <a:rPr lang="en-US"/>
              <a:t>Add a description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0F256B99-5F5D-A11C-2111-49DA45E401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29401" y="7632690"/>
            <a:ext cx="528520" cy="521005"/>
          </a:xfrm>
        </p:spPr>
        <p:txBody>
          <a:bodyPr>
            <a:noAutofit/>
          </a:bodyPr>
          <a:lstStyle>
            <a:lvl1pPr marL="0" indent="0" algn="r">
              <a:buNone/>
              <a:defRPr sz="3200" b="1" i="0" spc="40" baseline="0">
                <a:solidFill>
                  <a:srgbClr val="FFFFFF"/>
                </a:solidFill>
                <a:latin typeface="Muli" pitchFamily="2" charset="77"/>
              </a:defRPr>
            </a:lvl1pPr>
            <a:lvl2pPr>
              <a:defRPr sz="2800" b="1" i="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2800" b="1" i="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2800" b="1" i="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2800" b="1" i="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F27686-366E-53E0-FE44-51930B10F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8953" y="476222"/>
            <a:ext cx="13894177" cy="1101536"/>
          </a:xfrm>
        </p:spPr>
        <p:txBody>
          <a:bodyPr>
            <a:normAutofit/>
          </a:bodyPr>
          <a:lstStyle>
            <a:lvl1pPr algn="l">
              <a:defRPr sz="5500" b="1" i="0">
                <a:solidFill>
                  <a:srgbClr val="FFFFFF"/>
                </a:solidFill>
                <a:latin typeface="Muli" pitchFamily="2" charset="77"/>
              </a:defRPr>
            </a:lvl1pPr>
          </a:lstStyle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1680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-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black background&#10;&#10;Description automatically generated">
            <a:extLst>
              <a:ext uri="{FF2B5EF4-FFF2-40B4-BE49-F238E27FC236}">
                <a16:creationId xmlns:a16="http://schemas.microsoft.com/office/drawing/2014/main" id="{96935588-46BE-7DA4-00F5-5E658C7A57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AE9E1A09-2953-8DE8-756C-A10550B68110}"/>
              </a:ext>
            </a:extLst>
          </p:cNvPr>
          <p:cNvSpPr txBox="1">
            <a:spLocks/>
          </p:cNvSpPr>
          <p:nvPr userDrawn="1"/>
        </p:nvSpPr>
        <p:spPr>
          <a:xfrm>
            <a:off x="3187320" y="2300593"/>
            <a:ext cx="12192000" cy="31834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rgbClr val="383943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l"/>
            <a:endParaRPr lang="en-US" sz="6600" b="1" i="0">
              <a:solidFill>
                <a:srgbClr val="FF4713"/>
              </a:solidFill>
              <a:latin typeface="Muli" pitchFamily="2" charset="77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1C31CD-42A3-A38B-173E-81E48D431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92094" y="2866336"/>
            <a:ext cx="1098965" cy="1098965"/>
          </a:xfrm>
          <a:prstGeom prst="rect">
            <a:avLst/>
          </a:prstGeom>
        </p:spPr>
      </p:pic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7607409B-7B34-CAD2-FBF4-12138EEBA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6289" y="5899398"/>
            <a:ext cx="5852160" cy="521005"/>
          </a:xfrm>
        </p:spPr>
        <p:txBody>
          <a:bodyPr>
            <a:noAutofit/>
          </a:bodyPr>
          <a:lstStyle>
            <a:lvl1pPr marL="0" indent="0">
              <a:buNone/>
              <a:defRPr sz="2800" b="1" i="0" spc="50" baseline="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2800" b="1" i="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2800" b="1" i="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2800" b="1" i="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2800" b="1" i="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r>
              <a:rPr lang="en-US"/>
              <a:t>First Last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70BB555D-0382-528E-BE27-4DF159F53B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46289" y="6812316"/>
            <a:ext cx="5852160" cy="360911"/>
          </a:xfrm>
        </p:spPr>
        <p:txBody>
          <a:bodyPr>
            <a:noAutofit/>
          </a:bodyPr>
          <a:lstStyle>
            <a:lvl1pPr marL="0" indent="0">
              <a:buNone/>
              <a:defRPr sz="2200" b="0" i="0" spc="50" baseline="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2800" b="1" i="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2800" b="1" i="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2800" b="1" i="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2800" b="1" i="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A68E826C-F881-EBC3-58D9-96356DCE21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46289" y="6383674"/>
            <a:ext cx="5852160" cy="36091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="0" i="0" spc="50" baseline="0">
                <a:solidFill>
                  <a:srgbClr val="F9D031"/>
                </a:solidFill>
                <a:latin typeface="Muli" pitchFamily="2" charset="77"/>
              </a:defRPr>
            </a:lvl1pPr>
            <a:lvl2pPr>
              <a:defRPr sz="2800" b="1" i="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2800" b="1" i="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2800" b="1" i="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2800" b="1" i="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r>
              <a:rPr lang="en-US"/>
              <a:t>—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980C11A0-518E-7325-0020-E9A6697ECD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44737" y="5899398"/>
            <a:ext cx="5760720" cy="521005"/>
          </a:xfrm>
        </p:spPr>
        <p:txBody>
          <a:bodyPr>
            <a:noAutofit/>
          </a:bodyPr>
          <a:lstStyle>
            <a:lvl1pPr marL="0" indent="0">
              <a:buNone/>
              <a:defRPr sz="2800" b="1" i="0" spc="50" baseline="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2800" b="1" i="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2800" b="1" i="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2800" b="1" i="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2800" b="1" i="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r>
              <a:rPr lang="en-US"/>
              <a:t>First Last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84F1740F-8D33-290B-9722-65D83E87FC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44737" y="6812316"/>
            <a:ext cx="5760720" cy="360911"/>
          </a:xfrm>
        </p:spPr>
        <p:txBody>
          <a:bodyPr>
            <a:noAutofit/>
          </a:bodyPr>
          <a:lstStyle>
            <a:lvl1pPr marL="0" indent="0">
              <a:buNone/>
              <a:defRPr sz="2200" b="0" i="0" spc="50" baseline="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2800" b="1" i="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2800" b="1" i="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2800" b="1" i="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2800" b="1" i="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502DC6EC-12B9-0D40-3DCA-CFBEB00A22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44737" y="6383674"/>
            <a:ext cx="5760720" cy="36091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="0" i="0" spc="50" baseline="0">
                <a:solidFill>
                  <a:srgbClr val="F9D031"/>
                </a:solidFill>
                <a:latin typeface="Muli" pitchFamily="2" charset="77"/>
              </a:defRPr>
            </a:lvl1pPr>
            <a:lvl2pPr>
              <a:defRPr sz="2800" b="1" i="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2800" b="1" i="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2800" b="1" i="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2800" b="1" i="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r>
              <a:rPr lang="en-US"/>
              <a:t>—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2EFB1E-3289-FD3A-A7B7-B23250735D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3943" y="491212"/>
            <a:ext cx="13894177" cy="1101536"/>
          </a:xfrm>
        </p:spPr>
        <p:txBody>
          <a:bodyPr>
            <a:normAutofit/>
          </a:bodyPr>
          <a:lstStyle>
            <a:lvl1pPr algn="l">
              <a:defRPr sz="5500" b="1" i="0">
                <a:solidFill>
                  <a:srgbClr val="FFFFFF"/>
                </a:solidFill>
                <a:latin typeface="Muli" pitchFamily="2" charset="77"/>
              </a:defRPr>
            </a:lvl1pPr>
          </a:lstStyle>
          <a:p>
            <a:r>
              <a:rPr lang="en-US"/>
              <a:t>Today’s Presenters</a:t>
            </a:r>
          </a:p>
        </p:txBody>
      </p:sp>
    </p:spTree>
    <p:extLst>
      <p:ext uri="{BB962C8B-B14F-4D97-AF65-F5344CB8AC3E}">
        <p14:creationId xmlns:p14="http://schemas.microsoft.com/office/powerpoint/2010/main" val="181374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-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background&#10;&#10;Description automatically generated">
            <a:extLst>
              <a:ext uri="{FF2B5EF4-FFF2-40B4-BE49-F238E27FC236}">
                <a16:creationId xmlns:a16="http://schemas.microsoft.com/office/drawing/2014/main" id="{B79E7C09-6BB5-38A7-392A-D5AFB51F8A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CFC2CA7F-C825-C746-A619-048845B85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9735" y="503308"/>
            <a:ext cx="13894177" cy="1101536"/>
          </a:xfrm>
        </p:spPr>
        <p:txBody>
          <a:bodyPr>
            <a:normAutofit/>
          </a:bodyPr>
          <a:lstStyle>
            <a:lvl1pPr algn="l">
              <a:defRPr sz="5500" b="1" i="0">
                <a:solidFill>
                  <a:srgbClr val="FFFFFF"/>
                </a:solidFill>
                <a:latin typeface="Muli" pitchFamily="2" charset="77"/>
              </a:defRPr>
            </a:lvl1pPr>
          </a:lstStyle>
          <a:p>
            <a:r>
              <a:rPr lang="en-US"/>
              <a:t>Today’s Presenters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E9E1A09-2953-8DE8-756C-A10550B68110}"/>
              </a:ext>
            </a:extLst>
          </p:cNvPr>
          <p:cNvSpPr txBox="1">
            <a:spLocks/>
          </p:cNvSpPr>
          <p:nvPr userDrawn="1"/>
        </p:nvSpPr>
        <p:spPr>
          <a:xfrm>
            <a:off x="3187320" y="2300593"/>
            <a:ext cx="12192000" cy="31834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rgbClr val="383943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l"/>
            <a:endParaRPr lang="en-US" sz="6600" b="1" i="0">
              <a:solidFill>
                <a:srgbClr val="FF4713"/>
              </a:solidFill>
              <a:latin typeface="Muli" pitchFamily="2" charset="77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1C31CD-42A3-A38B-173E-81E48D431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92094" y="2866336"/>
            <a:ext cx="1098965" cy="1098965"/>
          </a:xfrm>
          <a:prstGeom prst="rect">
            <a:avLst/>
          </a:prstGeom>
        </p:spPr>
      </p:pic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7607409B-7B34-CAD2-FBF4-12138EEBA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00395" y="3504147"/>
            <a:ext cx="4937760" cy="521005"/>
          </a:xfrm>
        </p:spPr>
        <p:txBody>
          <a:bodyPr>
            <a:noAutofit/>
          </a:bodyPr>
          <a:lstStyle>
            <a:lvl1pPr marL="0" indent="0">
              <a:buNone/>
              <a:defRPr sz="2800" b="1" i="0" spc="50" baseline="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2800" b="1" i="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2800" b="1" i="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2800" b="1" i="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2800" b="1" i="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r>
              <a:rPr lang="en-US"/>
              <a:t>First Last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70BB555D-0382-528E-BE27-4DF159F53B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00395" y="4417065"/>
            <a:ext cx="4937760" cy="921942"/>
          </a:xfrm>
        </p:spPr>
        <p:txBody>
          <a:bodyPr>
            <a:noAutofit/>
          </a:bodyPr>
          <a:lstStyle>
            <a:lvl1pPr marL="0" indent="0">
              <a:buNone/>
              <a:defRPr sz="2000" b="0" i="0" spc="50" baseline="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2800" b="1" i="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2800" b="1" i="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2800" b="1" i="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2800" b="1" i="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A68E826C-F881-EBC3-58D9-96356DCE21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00395" y="3988423"/>
            <a:ext cx="4937760" cy="36091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="0" i="0" spc="50" baseline="0">
                <a:solidFill>
                  <a:srgbClr val="F9D031"/>
                </a:solidFill>
                <a:latin typeface="Muli" pitchFamily="2" charset="77"/>
              </a:defRPr>
            </a:lvl1pPr>
            <a:lvl2pPr>
              <a:defRPr sz="2800" b="1" i="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2800" b="1" i="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2800" b="1" i="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2800" b="1" i="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r>
              <a:rPr lang="en-US"/>
              <a:t>—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1B959417-9701-8A11-0914-E1635B2423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00395" y="6473733"/>
            <a:ext cx="4937760" cy="521005"/>
          </a:xfrm>
        </p:spPr>
        <p:txBody>
          <a:bodyPr>
            <a:noAutofit/>
          </a:bodyPr>
          <a:lstStyle>
            <a:lvl1pPr marL="0" indent="0">
              <a:buNone/>
              <a:defRPr sz="2800" b="1" i="0" spc="50" baseline="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2800" b="1" i="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2800" b="1" i="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2800" b="1" i="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2800" b="1" i="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r>
              <a:rPr lang="en-US"/>
              <a:t>First Last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151C622C-8BA0-283B-DE94-FAED79C8FE4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00395" y="7386651"/>
            <a:ext cx="4937760" cy="842949"/>
          </a:xfrm>
        </p:spPr>
        <p:txBody>
          <a:bodyPr>
            <a:noAutofit/>
          </a:bodyPr>
          <a:lstStyle>
            <a:lvl1pPr marL="0" indent="0">
              <a:buNone/>
              <a:defRPr sz="2000" b="0" i="0" spc="50" baseline="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2800" b="1" i="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2800" b="1" i="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2800" b="1" i="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2800" b="1" i="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0617F7FC-C229-06D1-8A3C-3E4B8CDE039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0395" y="6958009"/>
            <a:ext cx="4937760" cy="36091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="0" i="0" spc="50" baseline="0">
                <a:solidFill>
                  <a:srgbClr val="F9D031"/>
                </a:solidFill>
                <a:latin typeface="Muli" pitchFamily="2" charset="77"/>
              </a:defRPr>
            </a:lvl1pPr>
            <a:lvl2pPr>
              <a:defRPr sz="2800" b="1" i="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2800" b="1" i="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2800" b="1" i="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2800" b="1" i="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r>
              <a:rPr lang="en-US"/>
              <a:t>—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445A47E7-C97F-A274-370C-537162898C0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000773" y="3504147"/>
            <a:ext cx="4937760" cy="521005"/>
          </a:xfrm>
        </p:spPr>
        <p:txBody>
          <a:bodyPr>
            <a:noAutofit/>
          </a:bodyPr>
          <a:lstStyle>
            <a:lvl1pPr marL="0" indent="0">
              <a:buNone/>
              <a:defRPr sz="2800" b="1" i="0" spc="50" baseline="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2800" b="1" i="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2800" b="1" i="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2800" b="1" i="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2800" b="1" i="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r>
              <a:rPr lang="en-US"/>
              <a:t>First Last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0602F380-DA8E-74F3-7788-34ED00E49FB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000773" y="4417065"/>
            <a:ext cx="4937760" cy="921942"/>
          </a:xfrm>
        </p:spPr>
        <p:txBody>
          <a:bodyPr>
            <a:noAutofit/>
          </a:bodyPr>
          <a:lstStyle>
            <a:lvl1pPr marL="0" indent="0">
              <a:buNone/>
              <a:defRPr sz="2000" b="0" i="0" spc="50" baseline="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2800" b="1" i="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2800" b="1" i="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2800" b="1" i="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2800" b="1" i="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900BED50-B739-BD38-000B-F5576409FE2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000773" y="3988423"/>
            <a:ext cx="4937760" cy="36091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="0" i="0" spc="50" baseline="0">
                <a:solidFill>
                  <a:srgbClr val="F9D031"/>
                </a:solidFill>
                <a:latin typeface="Muli" pitchFamily="2" charset="77"/>
              </a:defRPr>
            </a:lvl1pPr>
            <a:lvl2pPr>
              <a:defRPr sz="2800" b="1" i="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2800" b="1" i="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2800" b="1" i="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2800" b="1" i="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r>
              <a:rPr lang="en-US"/>
              <a:t>—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FCA64A7-F4F1-7D3A-420B-49176193FB1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000773" y="6473733"/>
            <a:ext cx="4937760" cy="521005"/>
          </a:xfrm>
        </p:spPr>
        <p:txBody>
          <a:bodyPr>
            <a:noAutofit/>
          </a:bodyPr>
          <a:lstStyle>
            <a:lvl1pPr marL="0" indent="0">
              <a:buNone/>
              <a:defRPr sz="2800" b="1" i="0" spc="50" baseline="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2800" b="1" i="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2800" b="1" i="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2800" b="1" i="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2800" b="1" i="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r>
              <a:rPr lang="en-US"/>
              <a:t>First Last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3D32F6A2-F8F0-A52A-234E-72DE7ACC0D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000773" y="7386651"/>
            <a:ext cx="4937760" cy="842949"/>
          </a:xfrm>
        </p:spPr>
        <p:txBody>
          <a:bodyPr>
            <a:noAutofit/>
          </a:bodyPr>
          <a:lstStyle>
            <a:lvl1pPr marL="0" indent="0">
              <a:buNone/>
              <a:defRPr sz="2000" b="0" i="0" spc="50" baseline="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2800" b="1" i="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2800" b="1" i="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2800" b="1" i="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2800" b="1" i="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56633942-3C63-7132-9359-B770B4710DD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000773" y="6958009"/>
            <a:ext cx="4937760" cy="36091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="0" i="0" spc="50" baseline="0">
                <a:solidFill>
                  <a:srgbClr val="F9D031"/>
                </a:solidFill>
                <a:latin typeface="Muli" pitchFamily="2" charset="77"/>
              </a:defRPr>
            </a:lvl1pPr>
            <a:lvl2pPr>
              <a:defRPr sz="2800" b="1" i="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2800" b="1" i="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2800" b="1" i="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2800" b="1" i="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r>
              <a:rPr lang="en-US"/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399792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Slide-With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black background&#10;&#10;Description automatically generated">
            <a:extLst>
              <a:ext uri="{FF2B5EF4-FFF2-40B4-BE49-F238E27FC236}">
                <a16:creationId xmlns:a16="http://schemas.microsoft.com/office/drawing/2014/main" id="{96935588-46BE-7DA4-00F5-5E658C7A57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CFC2CA7F-C825-C746-A619-048845B85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4243" y="521192"/>
            <a:ext cx="13963837" cy="1101536"/>
          </a:xfrm>
        </p:spPr>
        <p:txBody>
          <a:bodyPr>
            <a:normAutofit/>
          </a:bodyPr>
          <a:lstStyle>
            <a:lvl1pPr algn="l">
              <a:defRPr sz="5500" b="1" i="0">
                <a:solidFill>
                  <a:srgbClr val="FFFFFF"/>
                </a:solidFill>
                <a:latin typeface="Muli" pitchFamily="2" charset="77"/>
              </a:defRPr>
            </a:lvl1pPr>
          </a:lstStyle>
          <a:p>
            <a:r>
              <a:rPr lang="en-US"/>
              <a:t>Click here to add a title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E9E1A09-2953-8DE8-756C-A10550B68110}"/>
              </a:ext>
            </a:extLst>
          </p:cNvPr>
          <p:cNvSpPr txBox="1">
            <a:spLocks/>
          </p:cNvSpPr>
          <p:nvPr userDrawn="1"/>
        </p:nvSpPr>
        <p:spPr>
          <a:xfrm>
            <a:off x="3187320" y="2300593"/>
            <a:ext cx="12192000" cy="31834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rgbClr val="383943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l"/>
            <a:endParaRPr lang="en-US" sz="6600" b="1" i="0">
              <a:solidFill>
                <a:srgbClr val="FF4713"/>
              </a:solidFill>
              <a:latin typeface="Muli" pitchFamily="2" charset="77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1C31CD-42A3-A38B-173E-81E48D431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92094" y="2866336"/>
            <a:ext cx="1098965" cy="1098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C5AE49-2C7B-F842-3932-223AE17E7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25353" y="8436189"/>
            <a:ext cx="712379" cy="41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7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background&#10;&#10;Description automatically generated">
            <a:extLst>
              <a:ext uri="{FF2B5EF4-FFF2-40B4-BE49-F238E27FC236}">
                <a16:creationId xmlns:a16="http://schemas.microsoft.com/office/drawing/2014/main" id="{099687AE-C4C0-04D7-A1A9-6A13A53A7C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CFC2CA7F-C825-C746-A619-048845B85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37537" y="2953707"/>
            <a:ext cx="16491313" cy="1001396"/>
          </a:xfrm>
        </p:spPr>
        <p:txBody>
          <a:bodyPr>
            <a:normAutofit/>
          </a:bodyPr>
          <a:lstStyle>
            <a:lvl1pPr algn="ctr">
              <a:defRPr sz="6500" b="1" i="0">
                <a:solidFill>
                  <a:srgbClr val="FFFFFF"/>
                </a:solidFill>
                <a:latin typeface="Muli" pitchFamily="2" charset="77"/>
              </a:defRPr>
            </a:lvl1pPr>
          </a:lstStyle>
          <a:p>
            <a:r>
              <a:rPr lang="en-US"/>
              <a:t>Transition Title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E9E1A09-2953-8DE8-756C-A10550B68110}"/>
              </a:ext>
            </a:extLst>
          </p:cNvPr>
          <p:cNvSpPr txBox="1">
            <a:spLocks/>
          </p:cNvSpPr>
          <p:nvPr userDrawn="1"/>
        </p:nvSpPr>
        <p:spPr>
          <a:xfrm>
            <a:off x="3187320" y="3336913"/>
            <a:ext cx="12192000" cy="31834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rgbClr val="383943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l"/>
            <a:endParaRPr lang="en-US" sz="6600" b="1" i="0">
              <a:solidFill>
                <a:srgbClr val="FF4713"/>
              </a:solidFill>
              <a:latin typeface="Muli" pitchFamily="2" charset="77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1C31CD-42A3-A38B-173E-81E48D431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92094" y="3902656"/>
            <a:ext cx="1098965" cy="1098965"/>
          </a:xfrm>
          <a:prstGeom prst="rect">
            <a:avLst/>
          </a:prstGeom>
        </p:spPr>
      </p:pic>
      <p:pic>
        <p:nvPicPr>
          <p:cNvPr id="5" name="Picture 4" descr="A logo with orange and black colors&#10;&#10;Description automatically generated">
            <a:extLst>
              <a:ext uri="{FF2B5EF4-FFF2-40B4-BE49-F238E27FC236}">
                <a16:creationId xmlns:a16="http://schemas.microsoft.com/office/drawing/2014/main" id="{65BE0D4B-F07D-1484-0A6C-CB784529F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5238" y="4479441"/>
            <a:ext cx="6518691" cy="469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black background&#10;&#10;Description automatically generated">
            <a:extLst>
              <a:ext uri="{FF2B5EF4-FFF2-40B4-BE49-F238E27FC236}">
                <a16:creationId xmlns:a16="http://schemas.microsoft.com/office/drawing/2014/main" id="{D63E7C66-A635-A57B-C02A-E95CB253D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76628"/>
            <a:ext cx="16256000" cy="96737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DBFF03B-1CEC-B631-7DC4-C81321CA9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0667" y="486836"/>
            <a:ext cx="14020800" cy="1164787"/>
          </a:xfrm>
        </p:spPr>
        <p:txBody>
          <a:bodyPr>
            <a:normAutofit/>
          </a:bodyPr>
          <a:lstStyle>
            <a:lvl1pPr>
              <a:defRPr sz="5600" b="1">
                <a:solidFill>
                  <a:srgbClr val="383943"/>
                </a:solidFill>
              </a:defRPr>
            </a:lvl1pPr>
          </a:lstStyle>
          <a:p>
            <a:r>
              <a:rPr lang="en-US"/>
              <a:t>Click here to add a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F36A4F-32DA-F5D0-026F-9B2E2AEA1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2654253"/>
            <a:ext cx="14020800" cy="5262010"/>
          </a:xfrm>
        </p:spPr>
        <p:txBody>
          <a:bodyPr/>
          <a:lstStyle>
            <a:lvl1pPr>
              <a:defRPr sz="2600" b="0" i="0" spc="40" baseline="0">
                <a:latin typeface="Muli" pitchFamily="2" charset="77"/>
              </a:defRPr>
            </a:lvl1pPr>
            <a:lvl2pPr>
              <a:defRPr sz="2400" b="0" i="0" spc="40" baseline="0">
                <a:latin typeface="Muli" pitchFamily="2" charset="77"/>
              </a:defRPr>
            </a:lvl2pPr>
            <a:lvl3pPr>
              <a:defRPr sz="1800" b="0" i="0" spc="40" baseline="0">
                <a:latin typeface="Muli" pitchFamily="2" charset="77"/>
              </a:defRPr>
            </a:lvl3pPr>
            <a:lvl4pPr>
              <a:defRPr sz="1800" b="0" i="0" spc="40" baseline="0">
                <a:latin typeface="Muli" pitchFamily="2" charset="77"/>
              </a:defRPr>
            </a:lvl4pPr>
            <a:lvl5pPr>
              <a:defRPr sz="1800" b="0" i="0" spc="40" baseline="0">
                <a:latin typeface="Muli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269AFFB-B388-BEE6-B0ED-166983BE00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7600" y="1609673"/>
            <a:ext cx="14020800" cy="8032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 spc="40" baseline="0">
                <a:solidFill>
                  <a:srgbClr val="383943"/>
                </a:solidFill>
                <a:latin typeface="Muli" pitchFamily="2" charset="77"/>
              </a:defRPr>
            </a:lvl1pPr>
          </a:lstStyle>
          <a:p>
            <a:pPr lvl="0"/>
            <a:r>
              <a:rPr lang="en-US"/>
              <a:t>Add a subtitle.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59DF04-A377-D6BA-83A6-632D7C248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25353" y="8436189"/>
            <a:ext cx="712379" cy="417465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46CC37F-12BF-2D20-CF70-462A665A82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2361" y="8559574"/>
            <a:ext cx="10106025" cy="225165"/>
          </a:xfrm>
        </p:spPr>
        <p:txBody>
          <a:bodyPr>
            <a:normAutofit/>
          </a:bodyPr>
          <a:lstStyle>
            <a:lvl1pPr marL="0" indent="0">
              <a:buNone/>
              <a:defRPr sz="1000" b="0" i="0" cap="all" spc="100" baseline="0">
                <a:solidFill>
                  <a:srgbClr val="E9E9E9"/>
                </a:solidFill>
                <a:latin typeface="Muli" pitchFamily="2" charset="77"/>
              </a:defRPr>
            </a:lvl1pPr>
          </a:lstStyle>
          <a:p>
            <a:pPr lvl="0"/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26339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black background&#10;&#10;Description automatically generated">
            <a:extLst>
              <a:ext uri="{FF2B5EF4-FFF2-40B4-BE49-F238E27FC236}">
                <a16:creationId xmlns:a16="http://schemas.microsoft.com/office/drawing/2014/main" id="{7813AFCD-024A-6D12-EC71-E3E9AECC2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76628"/>
            <a:ext cx="16256000" cy="96737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DBFF03B-1CEC-B631-7DC4-C81321CA9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0667" y="486836"/>
            <a:ext cx="14020800" cy="1164787"/>
          </a:xfrm>
        </p:spPr>
        <p:txBody>
          <a:bodyPr>
            <a:normAutofit/>
          </a:bodyPr>
          <a:lstStyle>
            <a:lvl1pPr>
              <a:defRPr sz="5600" b="1">
                <a:solidFill>
                  <a:srgbClr val="383943"/>
                </a:solidFill>
              </a:defRPr>
            </a:lvl1pPr>
          </a:lstStyle>
          <a:p>
            <a:r>
              <a:rPr lang="en-US"/>
              <a:t>Click here to add a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F36A4F-32DA-F5D0-026F-9B2E2AEA1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2654253"/>
            <a:ext cx="6891867" cy="5262010"/>
          </a:xfrm>
        </p:spPr>
        <p:txBody>
          <a:bodyPr/>
          <a:lstStyle>
            <a:lvl1pPr>
              <a:defRPr sz="2600" b="0" i="0" spc="40" baseline="0">
                <a:latin typeface="Muli" pitchFamily="2" charset="77"/>
              </a:defRPr>
            </a:lvl1pPr>
            <a:lvl2pPr>
              <a:defRPr sz="2400" b="0" i="0" spc="40" baseline="0">
                <a:latin typeface="Muli" pitchFamily="2" charset="77"/>
              </a:defRPr>
            </a:lvl2pPr>
            <a:lvl3pPr>
              <a:defRPr sz="1800" b="0" i="0" spc="40" baseline="0">
                <a:latin typeface="Muli" pitchFamily="2" charset="77"/>
              </a:defRPr>
            </a:lvl3pPr>
            <a:lvl4pPr>
              <a:defRPr sz="1800" b="0" i="0" spc="40" baseline="0">
                <a:latin typeface="Muli" pitchFamily="2" charset="77"/>
              </a:defRPr>
            </a:lvl4pPr>
            <a:lvl5pPr>
              <a:defRPr sz="1800" b="0" i="0" spc="40" baseline="0">
                <a:latin typeface="Muli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269AFFB-B388-BEE6-B0ED-166983BE00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7600" y="1609673"/>
            <a:ext cx="14020800" cy="8032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 spc="40" baseline="0">
                <a:solidFill>
                  <a:srgbClr val="383943"/>
                </a:solidFill>
                <a:latin typeface="Muli" pitchFamily="2" charset="77"/>
              </a:defRPr>
            </a:lvl1pPr>
          </a:lstStyle>
          <a:p>
            <a:pPr lvl="0"/>
            <a:r>
              <a:rPr lang="en-US"/>
              <a:t>Add a subtitle.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98D87CF-D2AE-E2EE-94D7-0631DCD5219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46533" y="2654253"/>
            <a:ext cx="6891867" cy="5262010"/>
          </a:xfrm>
        </p:spPr>
        <p:txBody>
          <a:bodyPr/>
          <a:lstStyle>
            <a:lvl1pPr>
              <a:defRPr sz="2600" b="0" i="0" spc="40" baseline="0">
                <a:latin typeface="Muli" pitchFamily="2" charset="77"/>
              </a:defRPr>
            </a:lvl1pPr>
            <a:lvl2pPr>
              <a:defRPr sz="2400" b="0" i="0" spc="40" baseline="0">
                <a:latin typeface="Muli" pitchFamily="2" charset="77"/>
              </a:defRPr>
            </a:lvl2pPr>
            <a:lvl3pPr>
              <a:defRPr sz="1800" b="0" i="0" spc="40" baseline="0">
                <a:latin typeface="Muli" pitchFamily="2" charset="77"/>
              </a:defRPr>
            </a:lvl3pPr>
            <a:lvl4pPr>
              <a:defRPr sz="1800" b="0" i="0" spc="40" baseline="0">
                <a:latin typeface="Muli" pitchFamily="2" charset="77"/>
              </a:defRPr>
            </a:lvl4pPr>
            <a:lvl5pPr>
              <a:defRPr sz="1800" b="0" i="0" spc="40" baseline="0">
                <a:latin typeface="Muli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D3357C-FFD0-DF66-5EEB-E364106A2F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25353" y="8436189"/>
            <a:ext cx="712379" cy="41746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C83A684-89C6-2B7B-7E2D-2CA1BBB1BB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2361" y="8559574"/>
            <a:ext cx="10106025" cy="225165"/>
          </a:xfrm>
        </p:spPr>
        <p:txBody>
          <a:bodyPr>
            <a:normAutofit/>
          </a:bodyPr>
          <a:lstStyle>
            <a:lvl1pPr marL="0" indent="0">
              <a:buNone/>
              <a:defRPr sz="1000" b="0" i="0" cap="all" spc="100" baseline="0">
                <a:solidFill>
                  <a:srgbClr val="E9E9E9"/>
                </a:solidFill>
                <a:latin typeface="Muli" pitchFamily="2" charset="77"/>
              </a:defRPr>
            </a:lvl1pPr>
          </a:lstStyle>
          <a:p>
            <a:pPr lvl="0"/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91799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 Slid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BFF03B-1CEC-B631-7DC4-C81321CA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4263" y="486836"/>
            <a:ext cx="10143070" cy="1164787"/>
          </a:xfrm>
        </p:spPr>
        <p:txBody>
          <a:bodyPr>
            <a:normAutofit/>
          </a:bodyPr>
          <a:lstStyle>
            <a:lvl1pPr>
              <a:defRPr sz="5600" b="1">
                <a:solidFill>
                  <a:srgbClr val="38394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F36A4F-32DA-F5D0-026F-9B2E2AEA1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196" y="2654253"/>
            <a:ext cx="10126137" cy="6201880"/>
          </a:xfrm>
        </p:spPr>
        <p:txBody>
          <a:bodyPr/>
          <a:lstStyle>
            <a:lvl1pPr>
              <a:defRPr sz="2600" spc="40" baseline="0"/>
            </a:lvl1pPr>
            <a:lvl2pPr>
              <a:defRPr sz="2400" spc="40" baseline="0"/>
            </a:lvl2pPr>
            <a:lvl3pPr>
              <a:defRPr sz="1800" spc="40" baseline="0"/>
            </a:lvl3pPr>
            <a:lvl4pPr>
              <a:defRPr sz="1800" spc="40" baseline="0"/>
            </a:lvl4pPr>
            <a:lvl5pPr>
              <a:defRPr sz="1800" spc="4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269AFFB-B388-BEE6-B0ED-166983BE00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91196" y="1609673"/>
            <a:ext cx="10143070" cy="8032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 spc="40" baseline="0">
                <a:solidFill>
                  <a:srgbClr val="383943"/>
                </a:solidFill>
                <a:latin typeface="Muli" pitchFamily="2" charset="77"/>
              </a:defRPr>
            </a:lvl1pPr>
          </a:lstStyle>
          <a:p>
            <a:pPr lvl="0"/>
            <a:r>
              <a:rPr lang="en-US"/>
              <a:t>Add a subtitle.</a:t>
            </a:r>
          </a:p>
        </p:txBody>
      </p:sp>
      <p:pic>
        <p:nvPicPr>
          <p:cNvPr id="3" name="Picture 2" descr="A blue and black background&#10;&#10;Description automatically generated">
            <a:extLst>
              <a:ext uri="{FF2B5EF4-FFF2-40B4-BE49-F238E27FC236}">
                <a16:creationId xmlns:a16="http://schemas.microsoft.com/office/drawing/2014/main" id="{6523222A-66E4-D920-93C8-28C35756B6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8852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3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68249-84EF-4C4D-8AB7-061222AD35B8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96295-2FDC-5D4C-8CCB-1A12008C6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2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2" r:id="rId3"/>
    <p:sldLayoutId id="2147483693" r:id="rId4"/>
    <p:sldLayoutId id="2147483703" r:id="rId5"/>
    <p:sldLayoutId id="2147483687" r:id="rId6"/>
    <p:sldLayoutId id="2147483684" r:id="rId7"/>
    <p:sldLayoutId id="2147483694" r:id="rId8"/>
    <p:sldLayoutId id="2147483695" r:id="rId9"/>
    <p:sldLayoutId id="2147483706" r:id="rId10"/>
    <p:sldLayoutId id="2147483696" r:id="rId11"/>
    <p:sldLayoutId id="2147483702" r:id="rId12"/>
    <p:sldLayoutId id="2147483697" r:id="rId1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rgbClr val="383943"/>
          </a:solidFill>
          <a:latin typeface="Muli" pitchFamily="2" charset="77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333"/>
        </a:spcBef>
        <a:buFont typeface="Arial" panose="020B0604020202020204" pitchFamily="34" charset="0"/>
        <a:buChar char="•"/>
        <a:defRPr sz="3733" b="0" i="0" kern="1200">
          <a:solidFill>
            <a:srgbClr val="383943"/>
          </a:solidFill>
          <a:latin typeface="Muli" pitchFamily="2" charset="77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3200" b="0" i="0" kern="1200">
          <a:solidFill>
            <a:srgbClr val="383943"/>
          </a:solidFill>
          <a:latin typeface="Muli" pitchFamily="2" charset="77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2667" b="0" i="0" kern="1200">
          <a:solidFill>
            <a:srgbClr val="383943"/>
          </a:solidFill>
          <a:latin typeface="Muli" pitchFamily="2" charset="77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2400" b="0" i="0" kern="1200">
          <a:solidFill>
            <a:srgbClr val="383943"/>
          </a:solidFill>
          <a:latin typeface="Muli" pitchFamily="2" charset="77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2400" b="0" i="0" kern="1200">
          <a:solidFill>
            <a:srgbClr val="383943"/>
          </a:solidFill>
          <a:latin typeface="Muli" pitchFamily="2" charset="77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abrigo.wistia.com/medias/hen39htp4n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abrigo.wistia.com/medias/ec5ixmxsla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30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6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3.png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10.emf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brigo.wistia.com/medias/yinzymp6j1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6D2912-9B5B-4231-BEE3-45752B78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li"/>
              </a:rPr>
              <a:t>Abrigo AI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77958F-79EB-D2C4-4038-295356563F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Muli"/>
              </a:rPr>
              <a:t>Trust, Speed, Expertise</a:t>
            </a:r>
            <a:endParaRPr lang="en-US">
              <a:solidFill>
                <a:srgbClr val="FF47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82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3810B-C1B3-B7D7-B9E2-D1484913F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C0BF-E3B0-6766-73D1-7354ADE95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63158"/>
            <a:ext cx="16256000" cy="1001396"/>
          </a:xfrm>
        </p:spPr>
        <p:txBody>
          <a:bodyPr/>
          <a:lstStyle/>
          <a:p>
            <a:r>
              <a:rPr lang="en-US"/>
              <a:t>Abrigo AML Assistant</a:t>
            </a:r>
          </a:p>
        </p:txBody>
      </p:sp>
    </p:spTree>
    <p:extLst>
      <p:ext uri="{BB962C8B-B14F-4D97-AF65-F5344CB8AC3E}">
        <p14:creationId xmlns:p14="http://schemas.microsoft.com/office/powerpoint/2010/main" val="47993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F7B72-9C0D-354E-3650-81F02F49B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>
            <a:extLst>
              <a:ext uri="{FF2B5EF4-FFF2-40B4-BE49-F238E27FC236}">
                <a16:creationId xmlns:a16="http://schemas.microsoft.com/office/drawing/2014/main" id="{AE163E5F-2E67-1A39-315F-70646BE04520}"/>
              </a:ext>
            </a:extLst>
          </p:cNvPr>
          <p:cNvSpPr txBox="1">
            <a:spLocks/>
          </p:cNvSpPr>
          <p:nvPr/>
        </p:nvSpPr>
        <p:spPr>
          <a:xfrm>
            <a:off x="486998" y="3059561"/>
            <a:ext cx="15280879" cy="1815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i="0" kern="1200">
                <a:solidFill>
                  <a:srgbClr val="FFFFFF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3200">
                <a:latin typeface="Muli"/>
              </a:rPr>
              <a:t>Compliance teams are under increasing pressure due to manage rising alert volumes, constrained resources, and high expectations from regulators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31487DBB-0390-C40E-338D-DF6BD7274F31}"/>
              </a:ext>
            </a:extLst>
          </p:cNvPr>
          <p:cNvSpPr txBox="1">
            <a:spLocks/>
          </p:cNvSpPr>
          <p:nvPr/>
        </p:nvSpPr>
        <p:spPr>
          <a:xfrm>
            <a:off x="573660" y="5627803"/>
            <a:ext cx="4606014" cy="1815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i="0" kern="1200">
                <a:solidFill>
                  <a:srgbClr val="FFFFFF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2800">
                <a:solidFill>
                  <a:srgbClr val="F9D032"/>
                </a:solidFill>
                <a:latin typeface="Muli"/>
              </a:rPr>
              <a:t>Need for increased focus on high risk </a:t>
            </a:r>
          </a:p>
          <a:p>
            <a:pPr algn="ctr"/>
            <a:r>
              <a:rPr lang="en-US" sz="2800">
                <a:solidFill>
                  <a:srgbClr val="F9D032"/>
                </a:solidFill>
                <a:latin typeface="Muli"/>
              </a:rPr>
              <a:t>alerts and cases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C09FAE46-BB76-8E4C-428B-1C4A02ED4B27}"/>
              </a:ext>
            </a:extLst>
          </p:cNvPr>
          <p:cNvSpPr txBox="1">
            <a:spLocks/>
          </p:cNvSpPr>
          <p:nvPr/>
        </p:nvSpPr>
        <p:spPr>
          <a:xfrm>
            <a:off x="11209734" y="5450607"/>
            <a:ext cx="4357948" cy="1815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i="0" kern="1200">
                <a:solidFill>
                  <a:srgbClr val="FFFFFF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2800">
                <a:solidFill>
                  <a:srgbClr val="F9D032"/>
                </a:solidFill>
                <a:latin typeface="Muli"/>
              </a:rPr>
              <a:t>Lack of consistency with alert narratives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68E70C-FF6E-B404-73B9-87108E8741F9}"/>
              </a:ext>
            </a:extLst>
          </p:cNvPr>
          <p:cNvSpPr txBox="1"/>
          <p:nvPr/>
        </p:nvSpPr>
        <p:spPr>
          <a:xfrm>
            <a:off x="0" y="732402"/>
            <a:ext cx="1625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  <a:latin typeface="Muli" panose="00000500000000000000" pitchFamily="2" charset="0"/>
              </a:rPr>
              <a:t>Challenge – Inefficient AML/CFT Operations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6F089E-37BA-D5EE-4800-162E11AC1126}"/>
              </a:ext>
            </a:extLst>
          </p:cNvPr>
          <p:cNvSpPr txBox="1">
            <a:spLocks/>
          </p:cNvSpPr>
          <p:nvPr/>
        </p:nvSpPr>
        <p:spPr>
          <a:xfrm>
            <a:off x="5868772" y="5627804"/>
            <a:ext cx="4357948" cy="1815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i="0" kern="1200">
                <a:solidFill>
                  <a:srgbClr val="FFFFFF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2800">
                <a:solidFill>
                  <a:srgbClr val="F9D032"/>
                </a:solidFill>
                <a:latin typeface="Muli"/>
              </a:rPr>
              <a:t>High rate of false positives drains team resources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48BE4A-777D-1975-DF78-041B6E804EA8}"/>
              </a:ext>
            </a:extLst>
          </p:cNvPr>
          <p:cNvSpPr/>
          <p:nvPr/>
        </p:nvSpPr>
        <p:spPr>
          <a:xfrm>
            <a:off x="574608" y="3075762"/>
            <a:ext cx="102870" cy="1783080"/>
          </a:xfrm>
          <a:prstGeom prst="rect">
            <a:avLst/>
          </a:prstGeom>
          <a:solidFill>
            <a:srgbClr val="F9D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750" spc="15">
              <a:solidFill>
                <a:srgbClr val="383943"/>
              </a:solidFill>
              <a:latin typeface="Muli" panose="02000503000000000000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21E785-05FC-238A-F930-F140CAEFE447}"/>
              </a:ext>
            </a:extLst>
          </p:cNvPr>
          <p:cNvSpPr/>
          <p:nvPr/>
        </p:nvSpPr>
        <p:spPr>
          <a:xfrm flipH="1">
            <a:off x="838200" y="3075762"/>
            <a:ext cx="14729482" cy="1783080"/>
          </a:xfrm>
          <a:prstGeom prst="rect">
            <a:avLst/>
          </a:prstGeom>
          <a:solidFill>
            <a:srgbClr val="FFFFFF">
              <a:alpha val="1248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736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F5A1B-1B50-3EE0-0721-F656FC380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03BB9-A193-FF11-FC9E-66E3E5EBF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63158"/>
            <a:ext cx="16256000" cy="1001396"/>
          </a:xfrm>
        </p:spPr>
        <p:txBody>
          <a:bodyPr/>
          <a:lstStyle/>
          <a:p>
            <a:r>
              <a:rPr lang="en-US">
                <a:solidFill>
                  <a:srgbClr val="83C2DF"/>
                </a:solidFill>
                <a:latin typeface="Mul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AML Assistant Demo</a:t>
            </a:r>
            <a:endParaRPr lang="en-US">
              <a:solidFill>
                <a:srgbClr val="83C2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19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CF2FA-8639-EA96-CDAA-150A5A68D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0510-7058-CBD3-73AF-92170CFF9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63158"/>
            <a:ext cx="16256000" cy="1001396"/>
          </a:xfrm>
        </p:spPr>
        <p:txBody>
          <a:bodyPr/>
          <a:lstStyle/>
          <a:p>
            <a:r>
              <a:rPr lang="en-US"/>
              <a:t>Abrigo Loan Review Assistant</a:t>
            </a:r>
          </a:p>
        </p:txBody>
      </p:sp>
    </p:spTree>
    <p:extLst>
      <p:ext uri="{BB962C8B-B14F-4D97-AF65-F5344CB8AC3E}">
        <p14:creationId xmlns:p14="http://schemas.microsoft.com/office/powerpoint/2010/main" val="3181743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>
            <a:extLst>
              <a:ext uri="{FF2B5EF4-FFF2-40B4-BE49-F238E27FC236}">
                <a16:creationId xmlns:a16="http://schemas.microsoft.com/office/drawing/2014/main" id="{70432E0E-A39F-6609-7CDD-95AE18B3191C}"/>
              </a:ext>
            </a:extLst>
          </p:cNvPr>
          <p:cNvSpPr txBox="1">
            <a:spLocks/>
          </p:cNvSpPr>
          <p:nvPr/>
        </p:nvSpPr>
        <p:spPr>
          <a:xfrm>
            <a:off x="1556951" y="2348362"/>
            <a:ext cx="13184660" cy="1733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i="0" kern="1200">
                <a:solidFill>
                  <a:srgbClr val="FFFFFF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latin typeface="Muli"/>
              </a:rPr>
              <a:t>Loan review teams are facing a talent shortage, as from 2023 to 2024 there were </a:t>
            </a:r>
            <a:r>
              <a:rPr lang="en-US" sz="4000" i="1" u="sng">
                <a:solidFill>
                  <a:schemeClr val="bg1"/>
                </a:solidFill>
                <a:latin typeface="Muli"/>
              </a:rPr>
              <a:t>double-digit drops </a:t>
            </a:r>
            <a:r>
              <a:rPr lang="en-US" sz="4000" u="sng">
                <a:solidFill>
                  <a:schemeClr val="bg1"/>
                </a:solidFill>
                <a:latin typeface="Muli"/>
              </a:rPr>
              <a:t>i</a:t>
            </a:r>
            <a:r>
              <a:rPr lang="en-US" sz="4000">
                <a:latin typeface="Muli"/>
              </a:rPr>
              <a:t>n the years of experience across all levels of loan review teams</a:t>
            </a:r>
            <a:endParaRPr lang="en-US" sz="400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B1608CD8-D226-9C07-C533-D15A6C1797C8}"/>
              </a:ext>
            </a:extLst>
          </p:cNvPr>
          <p:cNvSpPr txBox="1">
            <a:spLocks/>
          </p:cNvSpPr>
          <p:nvPr/>
        </p:nvSpPr>
        <p:spPr>
          <a:xfrm>
            <a:off x="1082600" y="4683768"/>
            <a:ext cx="4586641" cy="1815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i="0" kern="1200">
                <a:solidFill>
                  <a:srgbClr val="FFFFFF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3200">
                <a:solidFill>
                  <a:srgbClr val="FFFF00"/>
                </a:solidFill>
                <a:latin typeface="Muli"/>
              </a:rPr>
              <a:t>Threatens loan review process effectiveness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E2C6A05C-677B-E473-62B9-21199E92A6A6}"/>
              </a:ext>
            </a:extLst>
          </p:cNvPr>
          <p:cNvSpPr txBox="1">
            <a:spLocks/>
          </p:cNvSpPr>
          <p:nvPr/>
        </p:nvSpPr>
        <p:spPr>
          <a:xfrm>
            <a:off x="6503389" y="4683768"/>
            <a:ext cx="3844015" cy="1815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i="0" kern="1200">
                <a:solidFill>
                  <a:srgbClr val="FFFFFF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3200">
                <a:solidFill>
                  <a:srgbClr val="FFFF00"/>
                </a:solidFill>
                <a:latin typeface="Muli"/>
              </a:rPr>
              <a:t>Expands need for job support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0BF65C83-0073-13B6-1893-E05FEED2BF2D}"/>
              </a:ext>
            </a:extLst>
          </p:cNvPr>
          <p:cNvSpPr txBox="1">
            <a:spLocks/>
          </p:cNvSpPr>
          <p:nvPr/>
        </p:nvSpPr>
        <p:spPr>
          <a:xfrm>
            <a:off x="11181552" y="4684588"/>
            <a:ext cx="3844015" cy="1815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i="0" kern="1200">
                <a:solidFill>
                  <a:srgbClr val="FFFFFF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3200">
                <a:solidFill>
                  <a:srgbClr val="FFFF00"/>
                </a:solidFill>
                <a:latin typeface="Muli"/>
              </a:rPr>
              <a:t>Increases risk to institution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408EA3-EC1D-45B3-3CB3-9A4D9B98E9E8}"/>
              </a:ext>
            </a:extLst>
          </p:cNvPr>
          <p:cNvSpPr txBox="1"/>
          <p:nvPr/>
        </p:nvSpPr>
        <p:spPr>
          <a:xfrm>
            <a:off x="11181552" y="8524645"/>
            <a:ext cx="46838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*Abrigo 2024 Loan Review Benchmark Survey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A8B840-C73E-DF11-C925-F4E5A2774852}"/>
              </a:ext>
            </a:extLst>
          </p:cNvPr>
          <p:cNvSpPr/>
          <p:nvPr/>
        </p:nvSpPr>
        <p:spPr>
          <a:xfrm flipH="1">
            <a:off x="1418154" y="2298552"/>
            <a:ext cx="13418562" cy="1783080"/>
          </a:xfrm>
          <a:prstGeom prst="rect">
            <a:avLst/>
          </a:prstGeom>
          <a:solidFill>
            <a:srgbClr val="FFFFFF">
              <a:alpha val="1248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D66FED-7E25-E05E-09F1-BB5715CFA395}"/>
              </a:ext>
            </a:extLst>
          </p:cNvPr>
          <p:cNvSpPr/>
          <p:nvPr/>
        </p:nvSpPr>
        <p:spPr>
          <a:xfrm>
            <a:off x="1155377" y="2247859"/>
            <a:ext cx="102870" cy="1783080"/>
          </a:xfrm>
          <a:prstGeom prst="rect">
            <a:avLst/>
          </a:prstGeom>
          <a:solidFill>
            <a:srgbClr val="F9D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750" spc="15">
              <a:solidFill>
                <a:srgbClr val="383943"/>
              </a:solidFill>
              <a:latin typeface="Muli" panose="02000503000000000000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85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09E65-9C07-295B-76B7-6E6D27B88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89880-0AE6-C584-1BEA-C20990BD6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63158"/>
            <a:ext cx="16256000" cy="1001396"/>
          </a:xfrm>
        </p:spPr>
        <p:txBody>
          <a:bodyPr/>
          <a:lstStyle/>
          <a:p>
            <a:r>
              <a:rPr lang="en-US">
                <a:solidFill>
                  <a:srgbClr val="83C2D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Abrigo Loan Review Assistant Demo</a:t>
            </a:r>
            <a:endParaRPr lang="en-US">
              <a:solidFill>
                <a:srgbClr val="83C2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42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B579E-E3DE-73FB-3252-755A82381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47756-F2D7-5EBD-A0F4-EDB305618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63158"/>
            <a:ext cx="16256000" cy="1001396"/>
          </a:xfrm>
        </p:spPr>
        <p:txBody>
          <a:bodyPr/>
          <a:lstStyle/>
          <a:p>
            <a:r>
              <a:rPr lang="en-US">
                <a:latin typeface="Muli"/>
              </a:rPr>
              <a:t>Thank you!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12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84B0B-9B34-D2FF-DFC9-35488A06B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>
            <a:extLst>
              <a:ext uri="{FF2B5EF4-FFF2-40B4-BE49-F238E27FC236}">
                <a16:creationId xmlns:a16="http://schemas.microsoft.com/office/drawing/2014/main" id="{33B2BEDE-5F52-C61D-2191-BAEA634A7E5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20" y="2120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16" name="Object 15" hidden="1">
                        <a:extLst>
                          <a:ext uri="{FF2B5EF4-FFF2-40B4-BE49-F238E27FC236}">
                            <a16:creationId xmlns:a16="http://schemas.microsoft.com/office/drawing/2014/main" id="{33B2BEDE-5F52-C61D-2191-BAEA634A7E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0" y="2120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4E781E5-9AC9-4A0A-BEAA-85238C06773B}"/>
              </a:ext>
            </a:extLst>
          </p:cNvPr>
          <p:cNvSpPr/>
          <p:nvPr/>
        </p:nvSpPr>
        <p:spPr>
          <a:xfrm>
            <a:off x="1192710" y="1622728"/>
            <a:ext cx="13870580" cy="6513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78">
              <a:defRPr/>
            </a:pPr>
            <a:endParaRPr lang="en-US" sz="16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A9C3B5E-9567-2BE9-4A1A-EA0E0B3E1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>
                <a:solidFill>
                  <a:schemeClr val="bg1"/>
                </a:solidFill>
                <a:latin typeface="Muli"/>
              </a:rPr>
              <a:t>Meet the Abrigo Association Team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EBF9AAB6-D689-4C13-37D8-B60DF89E0BF6}"/>
              </a:ext>
            </a:extLst>
          </p:cNvPr>
          <p:cNvSpPr/>
          <p:nvPr/>
        </p:nvSpPr>
        <p:spPr>
          <a:xfrm>
            <a:off x="1234835" y="1908303"/>
            <a:ext cx="2169952" cy="2214693"/>
          </a:xfrm>
          <a:prstGeom prst="hexagon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73EDCE-8F35-FDB7-7968-2F8E9D2D78A0}"/>
              </a:ext>
            </a:extLst>
          </p:cNvPr>
          <p:cNvSpPr txBox="1">
            <a:spLocks/>
          </p:cNvSpPr>
          <p:nvPr/>
        </p:nvSpPr>
        <p:spPr>
          <a:xfrm>
            <a:off x="170234" y="4738100"/>
            <a:ext cx="4372477" cy="1600301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77BADB"/>
                </a:solidFill>
                <a:latin typeface="Muli" panose="02000503000000000000" pitchFamily="2" charset="77"/>
                <a:ea typeface="+mn-ea"/>
                <a:cs typeface="+mn-cs"/>
              </a:defRPr>
            </a:lvl1pPr>
            <a:lvl2pPr marL="12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b="0" i="1" kern="1200">
                <a:solidFill>
                  <a:schemeClr val="bg1"/>
                </a:solidFill>
                <a:latin typeface="Muli ExtraLight" panose="02000303000000000000" pitchFamily="2" charset="77"/>
                <a:ea typeface="+mn-ea"/>
                <a:cs typeface="+mn-cs"/>
              </a:defRPr>
            </a:lvl2pPr>
            <a:lvl3pPr marL="6985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bg1"/>
                </a:solidFill>
                <a:latin typeface="Muli" panose="02000503000000000000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uli ExtraLight" panose="02000303000000000000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uli" panose="02000503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>
                <a:solidFill>
                  <a:schemeClr val="bg1"/>
                </a:solidFill>
                <a:latin typeface="Verdana"/>
                <a:ea typeface="Verdana"/>
              </a:rPr>
              <a:t>Persis Tuttle</a:t>
            </a:r>
          </a:p>
          <a:p>
            <a:pPr lvl="1" algn="ctr"/>
            <a:r>
              <a:rPr lang="en-US" sz="2133">
                <a:latin typeface="Verdana"/>
                <a:ea typeface="Verdana"/>
              </a:rPr>
              <a:t>Marketing, Events, Association Manager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7059500-BD1C-BBA8-FEB2-5F7D8C671E92}"/>
              </a:ext>
            </a:extLst>
          </p:cNvPr>
          <p:cNvSpPr txBox="1">
            <a:spLocks/>
          </p:cNvSpPr>
          <p:nvPr/>
        </p:nvSpPr>
        <p:spPr>
          <a:xfrm>
            <a:off x="5733350" y="5005101"/>
            <a:ext cx="4163167" cy="1600301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77BADB"/>
                </a:solidFill>
                <a:latin typeface="Muli" panose="02000503000000000000" pitchFamily="2" charset="77"/>
                <a:ea typeface="+mn-ea"/>
                <a:cs typeface="+mn-cs"/>
              </a:defRPr>
            </a:lvl1pPr>
            <a:lvl2pPr marL="12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b="0" i="1" kern="1200">
                <a:solidFill>
                  <a:schemeClr val="bg1"/>
                </a:solidFill>
                <a:latin typeface="Muli ExtraLight" panose="02000303000000000000" pitchFamily="2" charset="77"/>
                <a:ea typeface="+mn-ea"/>
                <a:cs typeface="+mn-cs"/>
              </a:defRPr>
            </a:lvl2pPr>
            <a:lvl3pPr marL="6985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bg1"/>
                </a:solidFill>
                <a:latin typeface="Muli" panose="02000503000000000000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uli ExtraLight" panose="02000303000000000000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uli" panose="02000503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Verdana"/>
                <a:ea typeface="Verdana"/>
              </a:rPr>
              <a:t>Lauren Phelps</a:t>
            </a:r>
          </a:p>
          <a:p>
            <a:pPr lvl="1" algn="ctr"/>
            <a:r>
              <a:rPr lang="en-US" sz="2100" dirty="0">
                <a:latin typeface="Verdana"/>
                <a:ea typeface="Verdana"/>
              </a:rPr>
              <a:t>Marketing, Events and Thought Leadership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B9471540-6713-645A-6C50-FA8DBF166EEA}"/>
              </a:ext>
            </a:extLst>
          </p:cNvPr>
          <p:cNvSpPr/>
          <p:nvPr/>
        </p:nvSpPr>
        <p:spPr>
          <a:xfrm>
            <a:off x="11773812" y="2132804"/>
            <a:ext cx="2169952" cy="2214693"/>
          </a:xfrm>
          <a:prstGeom prst="hexagon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CA944F2-3483-C5F3-FEF9-F1BDB76E47EE}"/>
              </a:ext>
            </a:extLst>
          </p:cNvPr>
          <p:cNvSpPr txBox="1">
            <a:spLocks/>
          </p:cNvSpPr>
          <p:nvPr/>
        </p:nvSpPr>
        <p:spPr>
          <a:xfrm>
            <a:off x="10828371" y="4738100"/>
            <a:ext cx="4372477" cy="1600301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77BADB"/>
                </a:solidFill>
                <a:latin typeface="Muli" panose="02000503000000000000" pitchFamily="2" charset="77"/>
                <a:ea typeface="+mn-ea"/>
                <a:cs typeface="+mn-cs"/>
              </a:defRPr>
            </a:lvl1pPr>
            <a:lvl2pPr marL="12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b="0" i="1" kern="1200">
                <a:solidFill>
                  <a:schemeClr val="bg1"/>
                </a:solidFill>
                <a:latin typeface="Muli ExtraLight" panose="02000303000000000000" pitchFamily="2" charset="77"/>
                <a:ea typeface="+mn-ea"/>
                <a:cs typeface="+mn-cs"/>
              </a:defRPr>
            </a:lvl2pPr>
            <a:lvl3pPr marL="6985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bg1"/>
                </a:solidFill>
                <a:latin typeface="Muli" panose="02000503000000000000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uli ExtraLight" panose="02000303000000000000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uli" panose="02000503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>
                <a:solidFill>
                  <a:schemeClr val="bg1"/>
                </a:solidFill>
                <a:latin typeface="Verdana"/>
                <a:ea typeface="Verdana"/>
              </a:rPr>
              <a:t>Joseph Heiman</a:t>
            </a:r>
          </a:p>
          <a:p>
            <a:pPr lvl="1" algn="ctr"/>
            <a:r>
              <a:rPr lang="en-US" sz="2133">
                <a:latin typeface="Verdana"/>
                <a:ea typeface="Verdana"/>
              </a:rPr>
              <a:t>Sales and Referrals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1BA35541-E963-4262-C4FC-8F686913FDA3}"/>
              </a:ext>
            </a:extLst>
          </p:cNvPr>
          <p:cNvSpPr/>
          <p:nvPr/>
        </p:nvSpPr>
        <p:spPr>
          <a:xfrm>
            <a:off x="6680643" y="2054082"/>
            <a:ext cx="2188967" cy="2293415"/>
          </a:xfrm>
          <a:prstGeom prst="hexagon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BE2FA56-FB89-8458-2D06-9E9D7F74A668}"/>
              </a:ext>
            </a:extLst>
          </p:cNvPr>
          <p:cNvSpPr/>
          <p:nvPr/>
        </p:nvSpPr>
        <p:spPr>
          <a:xfrm>
            <a:off x="5883247" y="260711"/>
            <a:ext cx="10256644" cy="1600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r>
              <a:rPr lang="en-US" sz="4800" b="1">
                <a:solidFill>
                  <a:srgbClr val="383943"/>
                </a:solidFill>
                <a:latin typeface="Muli" panose="00000500000000000000" pitchFamily="2" charset="0"/>
              </a:rPr>
              <a:t>Helping </a:t>
            </a:r>
            <a:r>
              <a:rPr lang="en-US" sz="4800" b="1">
                <a:solidFill>
                  <a:srgbClr val="F3704F"/>
                </a:solidFill>
                <a:latin typeface="Muli" panose="00000500000000000000" pitchFamily="2" charset="0"/>
              </a:rPr>
              <a:t>Communities</a:t>
            </a:r>
            <a:r>
              <a:rPr lang="en-US" sz="4800" b="1">
                <a:solidFill>
                  <a:srgbClr val="383943"/>
                </a:solidFill>
                <a:latin typeface="Muli" panose="00000500000000000000" pitchFamily="2" charset="0"/>
              </a:rPr>
              <a:t> Win </a:t>
            </a:r>
          </a:p>
          <a:p>
            <a:pPr algn="ctr" defTabSz="1219110">
              <a:defRPr/>
            </a:pPr>
            <a:r>
              <a:rPr lang="en-US" sz="4800" b="1">
                <a:solidFill>
                  <a:srgbClr val="383943"/>
                </a:solidFill>
                <a:latin typeface="Muli" pitchFamily="2" charset="77"/>
              </a:rPr>
              <a:t>by Championing FIs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0480F4-1549-54FD-48D8-3A529B4FA1CD}"/>
              </a:ext>
            </a:extLst>
          </p:cNvPr>
          <p:cNvSpPr txBox="1"/>
          <p:nvPr/>
        </p:nvSpPr>
        <p:spPr>
          <a:xfrm>
            <a:off x="684310" y="1045540"/>
            <a:ext cx="4226271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r>
              <a:rPr lang="en-US" sz="3600" b="1">
                <a:solidFill>
                  <a:schemeClr val="bg1"/>
                </a:solidFill>
                <a:latin typeface="Muli"/>
              </a:rPr>
              <a:t>Financial Institution Focused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15FEF7-1A11-C025-1554-B60D124DAC9F}"/>
              </a:ext>
            </a:extLst>
          </p:cNvPr>
          <p:cNvSpPr txBox="1"/>
          <p:nvPr/>
        </p:nvSpPr>
        <p:spPr>
          <a:xfrm>
            <a:off x="795190" y="4176987"/>
            <a:ext cx="388023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r>
              <a:rPr lang="en-US" sz="3600" b="1">
                <a:solidFill>
                  <a:schemeClr val="bg1"/>
                </a:solidFill>
                <a:latin typeface="Muli"/>
              </a:rPr>
              <a:t>Customer Centric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0F580A-C70F-454A-1C23-9929910B6FEB}"/>
              </a:ext>
            </a:extLst>
          </p:cNvPr>
          <p:cNvSpPr txBox="1"/>
          <p:nvPr/>
        </p:nvSpPr>
        <p:spPr>
          <a:xfrm>
            <a:off x="780502" y="6754435"/>
            <a:ext cx="388023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r>
              <a:rPr lang="en-US" sz="3600" b="1">
                <a:solidFill>
                  <a:schemeClr val="bg1"/>
                </a:solidFill>
                <a:latin typeface="Muli"/>
              </a:rPr>
              <a:t>Innovative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537F967-778D-0A25-85CA-010682B86973}"/>
              </a:ext>
            </a:extLst>
          </p:cNvPr>
          <p:cNvGrpSpPr/>
          <p:nvPr/>
        </p:nvGrpSpPr>
        <p:grpSpPr>
          <a:xfrm>
            <a:off x="7555672" y="2294549"/>
            <a:ext cx="6676523" cy="6330369"/>
            <a:chOff x="7555672" y="2294547"/>
            <a:chExt cx="6676522" cy="6330369"/>
          </a:xfrm>
        </p:grpSpPr>
        <p:pic>
          <p:nvPicPr>
            <p:cNvPr id="26" name="Picture 25" descr="A blue hexagon with black background&#10;&#10;Description automatically generated">
              <a:extLst>
                <a:ext uri="{FF2B5EF4-FFF2-40B4-BE49-F238E27FC236}">
                  <a16:creationId xmlns:a16="http://schemas.microsoft.com/office/drawing/2014/main" id="{9FB7300E-6B3D-99C7-52CE-3AB69A744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35938" y="4981454"/>
              <a:ext cx="3296256" cy="3643462"/>
            </a:xfrm>
            <a:prstGeom prst="rect">
              <a:avLst/>
            </a:prstGeom>
          </p:spPr>
        </p:pic>
        <p:pic>
          <p:nvPicPr>
            <p:cNvPr id="27" name="Picture 26" descr="A red hexagon with black background&#10;&#10;Description automatically generated">
              <a:extLst>
                <a:ext uri="{FF2B5EF4-FFF2-40B4-BE49-F238E27FC236}">
                  <a16:creationId xmlns:a16="http://schemas.microsoft.com/office/drawing/2014/main" id="{1A1CA4C4-1719-CB92-C8DB-88B6E3CE0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8335" y="4981454"/>
              <a:ext cx="3296256" cy="3643462"/>
            </a:xfrm>
            <a:prstGeom prst="rect">
              <a:avLst/>
            </a:prstGeom>
          </p:spPr>
        </p:pic>
        <p:pic>
          <p:nvPicPr>
            <p:cNvPr id="28" name="Picture 27" descr="A blue hexagon with a black background&#10;&#10;Description automatically generated">
              <a:extLst>
                <a:ext uri="{FF2B5EF4-FFF2-40B4-BE49-F238E27FC236}">
                  <a16:creationId xmlns:a16="http://schemas.microsoft.com/office/drawing/2014/main" id="{C8505DDD-4996-DA81-5745-9364FFA01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72009" y="2294547"/>
              <a:ext cx="3296256" cy="3643462"/>
            </a:xfrm>
            <a:prstGeom prst="rect">
              <a:avLst/>
            </a:prstGeom>
          </p:spPr>
        </p:pic>
        <p:sp>
          <p:nvSpPr>
            <p:cNvPr id="29" name="TextBox 2">
              <a:extLst>
                <a:ext uri="{FF2B5EF4-FFF2-40B4-BE49-F238E27FC236}">
                  <a16:creationId xmlns:a16="http://schemas.microsoft.com/office/drawing/2014/main" id="{F23EDA01-E2A8-D059-9D4B-A531D7E074C9}"/>
                </a:ext>
              </a:extLst>
            </p:cNvPr>
            <p:cNvSpPr txBox="1"/>
            <p:nvPr/>
          </p:nvSpPr>
          <p:spPr>
            <a:xfrm>
              <a:off x="7555672" y="7044903"/>
              <a:ext cx="3880229" cy="711725"/>
            </a:xfrm>
            <a:prstGeom prst="rect">
              <a:avLst/>
            </a:prstGeom>
          </p:spPr>
          <p:txBody>
            <a:bodyPr vert="horz" lIns="121920" tIns="60960" rIns="121920" bIns="60960" rtlCol="0" anchor="t">
              <a:norm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10">
                <a:lnSpc>
                  <a:spcPct val="90000"/>
                </a:lnSpc>
                <a:spcBef>
                  <a:spcPts val="1333"/>
                </a:spcBef>
                <a:defRPr/>
              </a:pPr>
              <a:r>
                <a:rPr lang="en-US" sz="1900" b="1" spc="267">
                  <a:solidFill>
                    <a:srgbClr val="FFFFFF"/>
                  </a:solidFill>
                  <a:latin typeface="Muli"/>
                </a:rPr>
                <a:t>US BANKS</a:t>
              </a:r>
              <a:endParaRPr lang="en-US" sz="1900" b="1" spc="267">
                <a:latin typeface="Muli"/>
              </a:endParaRPr>
            </a:p>
          </p:txBody>
        </p:sp>
        <p:sp>
          <p:nvSpPr>
            <p:cNvPr id="30" name="TextBox 1">
              <a:extLst>
                <a:ext uri="{FF2B5EF4-FFF2-40B4-BE49-F238E27FC236}">
                  <a16:creationId xmlns:a16="http://schemas.microsoft.com/office/drawing/2014/main" id="{0A952EBB-4E29-7DDD-E19C-3AEFE165A515}"/>
                </a:ext>
              </a:extLst>
            </p:cNvPr>
            <p:cNvSpPr txBox="1"/>
            <p:nvPr/>
          </p:nvSpPr>
          <p:spPr>
            <a:xfrm>
              <a:off x="9526766" y="4540868"/>
              <a:ext cx="2919085" cy="4206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10">
                <a:spcAft>
                  <a:spcPts val="800"/>
                </a:spcAft>
                <a:defRPr/>
              </a:pPr>
              <a:r>
                <a:rPr lang="en-US" sz="1933" b="1" kern="0" spc="107">
                  <a:solidFill>
                    <a:srgbClr val="FFFFFF"/>
                  </a:solidFill>
                  <a:latin typeface="Muli" pitchFamily="2" charset="77"/>
                </a:rPr>
                <a:t>COMMUNITIES</a:t>
              </a:r>
              <a:endParaRPr lang="en-US" sz="1933" b="1" kern="0" spc="133">
                <a:solidFill>
                  <a:srgbClr val="FFFFFF"/>
                </a:solidFill>
                <a:latin typeface="Muli" pitchFamily="2" charset="77"/>
              </a:endParaRPr>
            </a:p>
          </p:txBody>
        </p:sp>
        <p:pic>
          <p:nvPicPr>
            <p:cNvPr id="35" name="Picture 34" descr="A black and grey logo&#10;&#10;Description automatically generated">
              <a:extLst>
                <a:ext uri="{FF2B5EF4-FFF2-40B4-BE49-F238E27FC236}">
                  <a16:creationId xmlns:a16="http://schemas.microsoft.com/office/drawing/2014/main" id="{28FFA9B7-5934-F83F-D8D3-74349B5BE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21977" y="6534417"/>
              <a:ext cx="2724178" cy="559232"/>
            </a:xfrm>
            <a:prstGeom prst="rect">
              <a:avLst/>
            </a:prstGeom>
          </p:spPr>
        </p:pic>
      </p:grpSp>
      <p:pic>
        <p:nvPicPr>
          <p:cNvPr id="36" name="Graphic 35">
            <a:extLst>
              <a:ext uri="{FF2B5EF4-FFF2-40B4-BE49-F238E27FC236}">
                <a16:creationId xmlns:a16="http://schemas.microsoft.com/office/drawing/2014/main" id="{699B72E4-C7DF-6099-E34C-CB82C181CD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02355" y="3079131"/>
            <a:ext cx="1893215" cy="1352296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3D1D5E2F-5F92-A9ED-381C-175409823E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99857" y="5636740"/>
            <a:ext cx="1893215" cy="135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18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6B606B-B31D-9742-BBF2-77FE6B387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280" y="783786"/>
            <a:ext cx="9973055" cy="7576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882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DD319-18DA-B585-5696-5676411D2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>
            <a:extLst>
              <a:ext uri="{FF2B5EF4-FFF2-40B4-BE49-F238E27FC236}">
                <a16:creationId xmlns:a16="http://schemas.microsoft.com/office/drawing/2014/main" id="{FC16E9ED-F14F-6B95-7061-295316C269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128"/>
          <a:stretch/>
        </p:blipFill>
        <p:spPr>
          <a:xfrm>
            <a:off x="0" y="1511251"/>
            <a:ext cx="6351032" cy="4978908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78E476F7-F469-BDEB-A832-F26157D52D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5578"/>
          <a:stretch/>
        </p:blipFill>
        <p:spPr>
          <a:xfrm>
            <a:off x="9943073" y="1511251"/>
            <a:ext cx="6312929" cy="497890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DCCCC22-5F47-DCAF-4A23-4998E6583B97}"/>
              </a:ext>
            </a:extLst>
          </p:cNvPr>
          <p:cNvSpPr/>
          <p:nvPr/>
        </p:nvSpPr>
        <p:spPr>
          <a:xfrm>
            <a:off x="3" y="6731437"/>
            <a:ext cx="16255999" cy="979087"/>
          </a:xfrm>
          <a:prstGeom prst="rect">
            <a:avLst/>
          </a:prstGeom>
          <a:solidFill>
            <a:srgbClr val="005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78">
              <a:defRPr/>
            </a:pPr>
            <a:endParaRPr lang="en-US" sz="1800">
              <a:solidFill>
                <a:srgbClr val="FFFFFF"/>
              </a:solidFill>
              <a:latin typeface="Calibri" panose="020F0502020204030204"/>
            </a:endParaRPr>
          </a:p>
        </p:txBody>
      </p:sp>
      <p:graphicFrame>
        <p:nvGraphicFramePr>
          <p:cNvPr id="16" name="Object 15" hidden="1">
            <a:extLst>
              <a:ext uri="{FF2B5EF4-FFF2-40B4-BE49-F238E27FC236}">
                <a16:creationId xmlns:a16="http://schemas.microsoft.com/office/drawing/2014/main" id="{A4DF1F97-CC1D-9F16-D584-38031022705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20" y="2120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95" imgH="396" progId="TCLayout.ActiveDocument.1">
                  <p:embed/>
                </p:oleObj>
              </mc:Choice>
              <mc:Fallback>
                <p:oleObj name="think-cell Slide" r:id="rId8" imgW="395" imgH="396" progId="TCLayout.ActiveDocument.1">
                  <p:embed/>
                  <p:pic>
                    <p:nvPicPr>
                      <p:cNvPr id="16" name="Object 15" hidden="1">
                        <a:extLst>
                          <a:ext uri="{FF2B5EF4-FFF2-40B4-BE49-F238E27FC236}">
                            <a16:creationId xmlns:a16="http://schemas.microsoft.com/office/drawing/2014/main" id="{A4DF1F97-CC1D-9F16-D584-3803102270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20" y="2120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F60B22C-63AA-94CB-860D-F65ACD38DC44}"/>
              </a:ext>
            </a:extLst>
          </p:cNvPr>
          <p:cNvSpPr/>
          <p:nvPr/>
        </p:nvSpPr>
        <p:spPr>
          <a:xfrm>
            <a:off x="1210191" y="1575068"/>
            <a:ext cx="13870580" cy="6513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78">
              <a:defRPr/>
            </a:pPr>
            <a:endParaRPr lang="en-US" sz="16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D03AEF3-C461-6257-CE97-3EE3EC3A1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>
                <a:solidFill>
                  <a:schemeClr val="bg1"/>
                </a:solidFill>
                <a:latin typeface="Muli"/>
              </a:rPr>
              <a:t>Drive Growth, Manage Risk with Abrigo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0639F7-BACB-A2CC-D0BF-2B952FEC1C67}"/>
              </a:ext>
            </a:extLst>
          </p:cNvPr>
          <p:cNvGrpSpPr/>
          <p:nvPr/>
        </p:nvGrpSpPr>
        <p:grpSpPr>
          <a:xfrm>
            <a:off x="11115093" y="1821517"/>
            <a:ext cx="5032409" cy="4202272"/>
            <a:chOff x="8336318" y="1366137"/>
            <a:chExt cx="3774307" cy="315170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2CCE02A-BE69-9845-2C83-8FBB254EEA85}"/>
                </a:ext>
              </a:extLst>
            </p:cNvPr>
            <p:cNvSpPr txBox="1"/>
            <p:nvPr/>
          </p:nvSpPr>
          <p:spPr>
            <a:xfrm>
              <a:off x="9112099" y="2318359"/>
              <a:ext cx="2956828" cy="2189813"/>
            </a:xfrm>
            <a:prstGeom prst="rect">
              <a:avLst/>
            </a:prstGeom>
          </p:spPr>
          <p:txBody>
            <a:bodyPr wrap="square" lIns="0" tIns="60960" rIns="0" bIns="60960" rtlCol="0" anchor="ctr" anchorCtr="0">
              <a:no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178">
                <a:lnSpc>
                  <a:spcPts val="2667"/>
                </a:lnSpc>
                <a:spcAft>
                  <a:spcPts val="267"/>
                </a:spcAft>
                <a:defRPr/>
              </a:pPr>
              <a:r>
                <a:rPr lang="en-US" sz="2133" spc="27">
                  <a:solidFill>
                    <a:schemeClr val="bg1"/>
                  </a:solidFill>
                  <a:latin typeface="Muli ExtraLight" panose="02000303000000000000" pitchFamily="2" charset="77"/>
                  <a:ea typeface="Source Sans Pro Light" panose="020B0403030403020204" pitchFamily="34" charset="0"/>
                </a:rPr>
                <a:t>AML/CFT</a:t>
              </a:r>
            </a:p>
            <a:p>
              <a:pPr defTabSz="457178">
                <a:lnSpc>
                  <a:spcPts val="2667"/>
                </a:lnSpc>
                <a:spcAft>
                  <a:spcPts val="267"/>
                </a:spcAft>
                <a:defRPr/>
              </a:pPr>
              <a:r>
                <a:rPr lang="en-US" sz="2133" spc="27">
                  <a:solidFill>
                    <a:schemeClr val="bg1"/>
                  </a:solidFill>
                  <a:latin typeface="Muli ExtraLight" panose="02000303000000000000" pitchFamily="2" charset="77"/>
                  <a:ea typeface="Source Sans Pro Light" panose="020B0403030403020204" pitchFamily="34" charset="0"/>
                </a:rPr>
                <a:t>Fraud</a:t>
              </a:r>
            </a:p>
            <a:p>
              <a:pPr defTabSz="457178">
                <a:lnSpc>
                  <a:spcPts val="2667"/>
                </a:lnSpc>
                <a:spcAft>
                  <a:spcPts val="267"/>
                </a:spcAft>
                <a:defRPr/>
              </a:pPr>
              <a:r>
                <a:rPr lang="en-US" sz="2133" spc="27">
                  <a:solidFill>
                    <a:schemeClr val="bg1"/>
                  </a:solidFill>
                  <a:latin typeface="Muli ExtraLight" panose="02000303000000000000" pitchFamily="2" charset="77"/>
                  <a:ea typeface="Source Sans Pro Light" panose="020B0403030403020204" pitchFamily="34" charset="0"/>
                </a:rPr>
                <a:t>Watchlist Scanning</a:t>
              </a:r>
            </a:p>
            <a:p>
              <a:pPr defTabSz="457178">
                <a:lnSpc>
                  <a:spcPts val="2667"/>
                </a:lnSpc>
                <a:spcAft>
                  <a:spcPts val="267"/>
                </a:spcAft>
                <a:defRPr/>
              </a:pPr>
              <a:r>
                <a:rPr lang="en-US" sz="2133" spc="27">
                  <a:solidFill>
                    <a:schemeClr val="bg1"/>
                  </a:solidFill>
                  <a:latin typeface="Muli ExtraLight" panose="02000303000000000000" pitchFamily="2" charset="77"/>
                  <a:ea typeface="Source Sans Pro Light" panose="020B0403030403020204" pitchFamily="34" charset="0"/>
                </a:rPr>
                <a:t>CECL &amp; Investment Accounting</a:t>
              </a:r>
            </a:p>
            <a:p>
              <a:pPr defTabSz="457178">
                <a:lnSpc>
                  <a:spcPts val="2667"/>
                </a:lnSpc>
                <a:spcAft>
                  <a:spcPts val="267"/>
                </a:spcAft>
                <a:defRPr/>
              </a:pPr>
              <a:r>
                <a:rPr lang="en-US" sz="2133" spc="27">
                  <a:solidFill>
                    <a:schemeClr val="bg1"/>
                  </a:solidFill>
                  <a:latin typeface="Muli ExtraLight" panose="02000303000000000000" pitchFamily="2" charset="77"/>
                  <a:ea typeface="Source Sans Pro Light" panose="020B0403030403020204" pitchFamily="34" charset="0"/>
                </a:rPr>
                <a:t>ALM</a:t>
              </a:r>
            </a:p>
            <a:p>
              <a:pPr defTabSz="457178">
                <a:lnSpc>
                  <a:spcPts val="2667"/>
                </a:lnSpc>
                <a:spcAft>
                  <a:spcPts val="267"/>
                </a:spcAft>
                <a:defRPr/>
              </a:pPr>
              <a:r>
                <a:rPr lang="en-US" sz="2133" spc="27">
                  <a:solidFill>
                    <a:schemeClr val="bg1"/>
                  </a:solidFill>
                  <a:latin typeface="Muli ExtraLight" panose="02000303000000000000" pitchFamily="2" charset="77"/>
                  <a:ea typeface="Source Sans Pro Light" panose="020B0403030403020204" pitchFamily="34" charset="0"/>
                </a:rPr>
                <a:t>Stress Testing</a:t>
              </a:r>
            </a:p>
            <a:p>
              <a:pPr defTabSz="457178">
                <a:lnSpc>
                  <a:spcPts val="2667"/>
                </a:lnSpc>
                <a:spcAft>
                  <a:spcPts val="267"/>
                </a:spcAft>
                <a:defRPr/>
              </a:pPr>
              <a:r>
                <a:rPr lang="en-US" sz="2133" spc="27">
                  <a:solidFill>
                    <a:schemeClr val="bg1"/>
                  </a:solidFill>
                  <a:latin typeface="Muli ExtraLight" panose="02000303000000000000" pitchFamily="2" charset="77"/>
                  <a:ea typeface="Source Sans Pro Light" panose="020B0403030403020204" pitchFamily="34" charset="0"/>
                </a:rPr>
                <a:t>Pricing &amp; Profitability</a:t>
              </a:r>
            </a:p>
            <a:p>
              <a:pPr defTabSz="457178">
                <a:lnSpc>
                  <a:spcPts val="2667"/>
                </a:lnSpc>
                <a:spcAft>
                  <a:spcPts val="267"/>
                </a:spcAft>
                <a:defRPr/>
              </a:pPr>
              <a:r>
                <a:rPr lang="en-US" sz="2133" spc="27">
                  <a:solidFill>
                    <a:schemeClr val="bg1"/>
                  </a:solidFill>
                  <a:latin typeface="Muli ExtraLight" panose="02000303000000000000" pitchFamily="2" charset="77"/>
                </a:rPr>
                <a:t>Loan Review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04B9C7-5AEA-172A-EA0F-8FAA727BAE01}"/>
                </a:ext>
              </a:extLst>
            </p:cNvPr>
            <p:cNvSpPr txBox="1"/>
            <p:nvPr/>
          </p:nvSpPr>
          <p:spPr>
            <a:xfrm>
              <a:off x="8336318" y="1366137"/>
              <a:ext cx="3774306" cy="46166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78">
                <a:defRPr/>
              </a:pPr>
              <a:r>
                <a:rPr lang="en-US" sz="3200" b="1" spc="40">
                  <a:solidFill>
                    <a:srgbClr val="FF4713"/>
                  </a:solidFill>
                  <a:latin typeface="Muli" panose="02000503000000000000" pitchFamily="2" charset="77"/>
                </a:rPr>
                <a:t>Manage Risk</a:t>
              </a:r>
              <a:endParaRPr lang="en-US" sz="2133" b="1" spc="40">
                <a:solidFill>
                  <a:srgbClr val="FF4713"/>
                </a:solidFill>
                <a:latin typeface="Muli" panose="02000503000000000000" pitchFamily="2" charset="7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0EEC4B-97A6-A57B-E029-9B34C8DD1574}"/>
                </a:ext>
              </a:extLst>
            </p:cNvPr>
            <p:cNvSpPr txBox="1"/>
            <p:nvPr/>
          </p:nvSpPr>
          <p:spPr>
            <a:xfrm>
              <a:off x="8336318" y="1846401"/>
              <a:ext cx="3774307" cy="35394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78">
                <a:defRPr/>
              </a:pPr>
              <a:r>
                <a:rPr lang="en-US" sz="2267" i="1" spc="27">
                  <a:solidFill>
                    <a:srgbClr val="FF4713"/>
                  </a:solidFill>
                  <a:latin typeface="Muli" pitchFamily="2" charset="77"/>
                </a:rPr>
                <a:t>Risk and Compliance Solutions</a:t>
              </a:r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7A128C78-F468-EAEC-474C-F6867EF57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747623" y="2312863"/>
              <a:ext cx="225587" cy="225587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5FAE814F-299C-E520-A0C3-F51C4734A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747623" y="2595633"/>
              <a:ext cx="225587" cy="225587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57983A67-E764-32C2-E9AD-7A4669ADD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747623" y="2878403"/>
              <a:ext cx="225587" cy="225587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780C1E1D-8901-5D85-3167-C4439EF7A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747623" y="3161174"/>
              <a:ext cx="225587" cy="225587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C58F92F9-992C-042E-351D-8E1AAA9B0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747623" y="3443944"/>
              <a:ext cx="225587" cy="225587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098E6E22-6703-20DE-E20B-DDB9B557E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747623" y="3726714"/>
              <a:ext cx="225587" cy="225587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216338CA-0080-8C6C-E185-1D66C1BB1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747623" y="4009484"/>
              <a:ext cx="225587" cy="225587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F70E6019-4A17-DA68-4E2C-BF81325F0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747623" y="4292254"/>
              <a:ext cx="225587" cy="225587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8A7A0C5-CFF2-D754-B0CD-F422FDA0E62A}"/>
              </a:ext>
            </a:extLst>
          </p:cNvPr>
          <p:cNvSpPr txBox="1"/>
          <p:nvPr/>
        </p:nvSpPr>
        <p:spPr>
          <a:xfrm>
            <a:off x="1192711" y="7011650"/>
            <a:ext cx="13870580" cy="41036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78">
              <a:spcAft>
                <a:spcPts val="400"/>
              </a:spcAft>
              <a:defRPr/>
            </a:pPr>
            <a:r>
              <a:rPr lang="en-US" sz="1867" spc="27">
                <a:solidFill>
                  <a:schemeClr val="bg1"/>
                </a:solidFill>
                <a:latin typeface="Muli ExtraLight" panose="02000303000000000000" pitchFamily="2" charset="77"/>
              </a:rPr>
              <a:t>Data Analytics &amp; Insights          Business Process Automation         API Ecosystem          Machine Learning/AI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BE20B69-8E5B-3835-7C89-C6C3BED51B17}"/>
              </a:ext>
            </a:extLst>
          </p:cNvPr>
          <p:cNvGrpSpPr/>
          <p:nvPr/>
        </p:nvGrpSpPr>
        <p:grpSpPr>
          <a:xfrm>
            <a:off x="6083773" y="1961016"/>
            <a:ext cx="4090696" cy="4090696"/>
            <a:chOff x="4562830" y="1470762"/>
            <a:chExt cx="3068022" cy="3068022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A06BDF78-7448-C69A-C328-07E45DD54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562830" y="1470762"/>
              <a:ext cx="3068022" cy="3068022"/>
            </a:xfrm>
            <a:prstGeom prst="rect">
              <a:avLst/>
            </a:prstGeom>
          </p:spPr>
        </p:pic>
        <p:pic>
          <p:nvPicPr>
            <p:cNvPr id="4" name="Picture 9">
              <a:extLst>
                <a:ext uri="{FF2B5EF4-FFF2-40B4-BE49-F238E27FC236}">
                  <a16:creationId xmlns:a16="http://schemas.microsoft.com/office/drawing/2014/main" id="{014DB850-13DB-ACB2-3821-D5ED93552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5138452" y="2261579"/>
              <a:ext cx="1915096" cy="1360326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D69C789-93F0-5C45-1FD7-74573FE01D8D}"/>
              </a:ext>
            </a:extLst>
          </p:cNvPr>
          <p:cNvGrpSpPr/>
          <p:nvPr/>
        </p:nvGrpSpPr>
        <p:grpSpPr>
          <a:xfrm>
            <a:off x="151271" y="1821518"/>
            <a:ext cx="4985805" cy="4587545"/>
            <a:chOff x="113452" y="1366137"/>
            <a:chExt cx="3739354" cy="344065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BBCA406-E52D-C559-4BBD-A5F0048E3238}"/>
                </a:ext>
              </a:extLst>
            </p:cNvPr>
            <p:cNvSpPr txBox="1"/>
            <p:nvPr/>
          </p:nvSpPr>
          <p:spPr>
            <a:xfrm>
              <a:off x="113452" y="1366137"/>
              <a:ext cx="3672205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78">
                <a:defRPr/>
              </a:pPr>
              <a:r>
                <a:rPr lang="en-US" sz="3200" b="1" spc="40">
                  <a:solidFill>
                    <a:srgbClr val="00C2D1"/>
                  </a:solidFill>
                  <a:latin typeface="Muli" panose="02000503000000000000" pitchFamily="2" charset="77"/>
                </a:rPr>
                <a:t>Drive Growth</a:t>
              </a:r>
              <a:endParaRPr lang="en-US" sz="2133" b="1" spc="40">
                <a:solidFill>
                  <a:srgbClr val="00C2D1"/>
                </a:solidFill>
                <a:latin typeface="Muli" panose="02000503000000000000" pitchFamily="2" charset="7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CC9F38-1A85-3FDC-54FD-5FB064362DC5}"/>
                </a:ext>
              </a:extLst>
            </p:cNvPr>
            <p:cNvSpPr txBox="1"/>
            <p:nvPr/>
          </p:nvSpPr>
          <p:spPr>
            <a:xfrm>
              <a:off x="113452" y="1846400"/>
              <a:ext cx="3672204" cy="35394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78">
                <a:defRPr/>
              </a:pPr>
              <a:r>
                <a:rPr lang="en-US" sz="2267" i="1" spc="27">
                  <a:solidFill>
                    <a:srgbClr val="00C2D1"/>
                  </a:solidFill>
                  <a:latin typeface="Muli" pitchFamily="2" charset="77"/>
                </a:rPr>
                <a:t>Lending and Credit Solutions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A6BDA6B-DB42-A368-B31F-D9A0FF697E0E}"/>
                </a:ext>
              </a:extLst>
            </p:cNvPr>
            <p:cNvGrpSpPr/>
            <p:nvPr/>
          </p:nvGrpSpPr>
          <p:grpSpPr>
            <a:xfrm>
              <a:off x="565135" y="2312863"/>
              <a:ext cx="225587" cy="2204978"/>
              <a:chOff x="565135" y="2312863"/>
              <a:chExt cx="225587" cy="2204978"/>
            </a:xfrm>
          </p:grpSpPr>
          <p:pic>
            <p:nvPicPr>
              <p:cNvPr id="2" name="Graphic 1">
                <a:extLst>
                  <a:ext uri="{FF2B5EF4-FFF2-40B4-BE49-F238E27FC236}">
                    <a16:creationId xmlns:a16="http://schemas.microsoft.com/office/drawing/2014/main" id="{F98C3C00-7314-D032-25A7-55A9A1B423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>
              <a:xfrm>
                <a:off x="565135" y="4009484"/>
                <a:ext cx="225587" cy="225587"/>
              </a:xfrm>
              <a:prstGeom prst="rect">
                <a:avLst/>
              </a:prstGeom>
            </p:spPr>
          </p:pic>
          <p:pic>
            <p:nvPicPr>
              <p:cNvPr id="40" name="Graphic 39">
                <a:extLst>
                  <a:ext uri="{FF2B5EF4-FFF2-40B4-BE49-F238E27FC236}">
                    <a16:creationId xmlns:a16="http://schemas.microsoft.com/office/drawing/2014/main" id="{D9AE6505-0FFD-1F78-75C3-2648834C4C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>
              <a:xfrm>
                <a:off x="565135" y="2312863"/>
                <a:ext cx="225587" cy="225587"/>
              </a:xfrm>
              <a:prstGeom prst="rect">
                <a:avLst/>
              </a:prstGeom>
            </p:spPr>
          </p:pic>
          <p:pic>
            <p:nvPicPr>
              <p:cNvPr id="41" name="Graphic 40">
                <a:extLst>
                  <a:ext uri="{FF2B5EF4-FFF2-40B4-BE49-F238E27FC236}">
                    <a16:creationId xmlns:a16="http://schemas.microsoft.com/office/drawing/2014/main" id="{07145543-7536-155B-C33B-28C6DA5687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>
              <a:xfrm>
                <a:off x="565135" y="2595633"/>
                <a:ext cx="225587" cy="225587"/>
              </a:xfrm>
              <a:prstGeom prst="rect">
                <a:avLst/>
              </a:prstGeom>
            </p:spPr>
          </p:pic>
          <p:pic>
            <p:nvPicPr>
              <p:cNvPr id="42" name="Graphic 41">
                <a:extLst>
                  <a:ext uri="{FF2B5EF4-FFF2-40B4-BE49-F238E27FC236}">
                    <a16:creationId xmlns:a16="http://schemas.microsoft.com/office/drawing/2014/main" id="{CF9996FD-979E-36F5-9589-0F038A7557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>
              <a:xfrm>
                <a:off x="565135" y="2878403"/>
                <a:ext cx="225587" cy="225587"/>
              </a:xfrm>
              <a:prstGeom prst="rect">
                <a:avLst/>
              </a:prstGeom>
            </p:spPr>
          </p:pic>
          <p:pic>
            <p:nvPicPr>
              <p:cNvPr id="43" name="Graphic 42">
                <a:extLst>
                  <a:ext uri="{FF2B5EF4-FFF2-40B4-BE49-F238E27FC236}">
                    <a16:creationId xmlns:a16="http://schemas.microsoft.com/office/drawing/2014/main" id="{046BC6B3-4552-3DC4-79B1-993EE88BB6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>
              <a:xfrm>
                <a:off x="565135" y="3161174"/>
                <a:ext cx="225587" cy="225587"/>
              </a:xfrm>
              <a:prstGeom prst="rect">
                <a:avLst/>
              </a:prstGeom>
            </p:spPr>
          </p:pic>
          <p:pic>
            <p:nvPicPr>
              <p:cNvPr id="44" name="Graphic 43">
                <a:extLst>
                  <a:ext uri="{FF2B5EF4-FFF2-40B4-BE49-F238E27FC236}">
                    <a16:creationId xmlns:a16="http://schemas.microsoft.com/office/drawing/2014/main" id="{A3C7F9A0-2ACF-6BD9-A3D9-9BFF071A3F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>
              <a:xfrm>
                <a:off x="565135" y="3443944"/>
                <a:ext cx="225587" cy="225587"/>
              </a:xfrm>
              <a:prstGeom prst="rect">
                <a:avLst/>
              </a:prstGeom>
            </p:spPr>
          </p:pic>
          <p:pic>
            <p:nvPicPr>
              <p:cNvPr id="45" name="Graphic 44">
                <a:extLst>
                  <a:ext uri="{FF2B5EF4-FFF2-40B4-BE49-F238E27FC236}">
                    <a16:creationId xmlns:a16="http://schemas.microsoft.com/office/drawing/2014/main" id="{4D6BB0DD-D9B1-C697-22FD-5ED1CC7A71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>
              <a:xfrm>
                <a:off x="565135" y="3726714"/>
                <a:ext cx="225587" cy="225587"/>
              </a:xfrm>
              <a:prstGeom prst="rect">
                <a:avLst/>
              </a:prstGeom>
            </p:spPr>
          </p:pic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84D613BD-2B63-462D-6342-59DA15EE3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>
              <a:xfrm>
                <a:off x="565135" y="4292254"/>
                <a:ext cx="225587" cy="225587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C0C3458-2848-9701-CDEC-FEF41FE20BD5}"/>
                </a:ext>
              </a:extLst>
            </p:cNvPr>
            <p:cNvSpPr txBox="1"/>
            <p:nvPr/>
          </p:nvSpPr>
          <p:spPr>
            <a:xfrm>
              <a:off x="895978" y="2292957"/>
              <a:ext cx="2956828" cy="2513839"/>
            </a:xfrm>
            <a:prstGeom prst="rect">
              <a:avLst/>
            </a:prstGeom>
          </p:spPr>
          <p:txBody>
            <a:bodyPr wrap="square" lIns="0" tIns="60960" rIns="0" bIns="60960" rtlCol="0" anchor="ctr" anchorCtr="0">
              <a:no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178">
                <a:lnSpc>
                  <a:spcPts val="2667"/>
                </a:lnSpc>
                <a:spcAft>
                  <a:spcPts val="267"/>
                </a:spcAft>
                <a:defRPr/>
              </a:pPr>
              <a:r>
                <a:rPr lang="en-US" sz="2133" spc="27">
                  <a:solidFill>
                    <a:schemeClr val="bg1"/>
                  </a:solidFill>
                  <a:latin typeface="Muli ExtraLight"/>
                  <a:ea typeface="Source Sans Pro Light"/>
                </a:rPr>
                <a:t>Commercial Lending</a:t>
              </a:r>
            </a:p>
            <a:p>
              <a:pPr defTabSz="457178">
                <a:lnSpc>
                  <a:spcPts val="2667"/>
                </a:lnSpc>
                <a:spcAft>
                  <a:spcPts val="267"/>
                </a:spcAft>
                <a:defRPr/>
              </a:pPr>
              <a:r>
                <a:rPr lang="en-US" sz="2133" spc="27">
                  <a:solidFill>
                    <a:schemeClr val="bg1"/>
                  </a:solidFill>
                  <a:latin typeface="Muli ExtraLight"/>
                  <a:ea typeface="Source Sans Pro Light"/>
                </a:rPr>
                <a:t>Consumer Lending</a:t>
              </a:r>
            </a:p>
            <a:p>
              <a:pPr defTabSz="457178">
                <a:lnSpc>
                  <a:spcPts val="2667"/>
                </a:lnSpc>
                <a:spcAft>
                  <a:spcPts val="267"/>
                </a:spcAft>
                <a:defRPr/>
              </a:pPr>
              <a:r>
                <a:rPr lang="en-US" sz="2133" spc="27">
                  <a:solidFill>
                    <a:schemeClr val="bg1"/>
                  </a:solidFill>
                  <a:latin typeface="Muli ExtraLight"/>
                  <a:ea typeface="Source Sans Pro Light"/>
                </a:rPr>
                <a:t>Small Business Lending</a:t>
              </a:r>
            </a:p>
            <a:p>
              <a:pPr defTabSz="457178">
                <a:lnSpc>
                  <a:spcPts val="2667"/>
                </a:lnSpc>
                <a:spcAft>
                  <a:spcPts val="267"/>
                </a:spcAft>
                <a:defRPr/>
              </a:pPr>
              <a:r>
                <a:rPr lang="en-US" sz="2133" spc="27">
                  <a:solidFill>
                    <a:schemeClr val="bg1"/>
                  </a:solidFill>
                  <a:latin typeface="Muli ExtraLight"/>
                  <a:ea typeface="Source Sans Pro Light"/>
                </a:rPr>
                <a:t>Ag Lending</a:t>
              </a:r>
            </a:p>
            <a:p>
              <a:pPr defTabSz="457178">
                <a:lnSpc>
                  <a:spcPts val="2667"/>
                </a:lnSpc>
                <a:spcAft>
                  <a:spcPts val="267"/>
                </a:spcAft>
                <a:defRPr/>
              </a:pPr>
              <a:r>
                <a:rPr lang="en-US" sz="2133" spc="27">
                  <a:solidFill>
                    <a:schemeClr val="bg1"/>
                  </a:solidFill>
                  <a:latin typeface="Muli ExtraLight"/>
                  <a:ea typeface="Source Sans Pro Light"/>
                </a:rPr>
                <a:t>Construction Lending</a:t>
              </a:r>
            </a:p>
            <a:p>
              <a:pPr defTabSz="457178">
                <a:lnSpc>
                  <a:spcPts val="2667"/>
                </a:lnSpc>
                <a:spcAft>
                  <a:spcPts val="267"/>
                </a:spcAft>
                <a:defRPr/>
              </a:pPr>
              <a:r>
                <a:rPr lang="en-US" sz="2133" spc="27">
                  <a:solidFill>
                    <a:schemeClr val="bg1"/>
                  </a:solidFill>
                  <a:latin typeface="Muli ExtraLight"/>
                  <a:ea typeface="Source Sans Pro Light"/>
                </a:rPr>
                <a:t>Account Opening </a:t>
              </a:r>
            </a:p>
            <a:p>
              <a:pPr defTabSz="457178">
                <a:lnSpc>
                  <a:spcPts val="2667"/>
                </a:lnSpc>
                <a:spcAft>
                  <a:spcPts val="267"/>
                </a:spcAft>
                <a:defRPr/>
              </a:pPr>
              <a:r>
                <a:rPr lang="en-US" sz="2133" spc="27">
                  <a:solidFill>
                    <a:schemeClr val="bg1"/>
                  </a:solidFill>
                  <a:latin typeface="Muli ExtraLight"/>
                  <a:ea typeface="Source Sans Pro Light"/>
                </a:rPr>
                <a:t>Credit Risk</a:t>
              </a:r>
            </a:p>
            <a:p>
              <a:pPr defTabSz="457178">
                <a:lnSpc>
                  <a:spcPts val="2667"/>
                </a:lnSpc>
                <a:spcAft>
                  <a:spcPts val="267"/>
                </a:spcAft>
                <a:defRPr/>
              </a:pPr>
              <a:r>
                <a:rPr lang="en-US" sz="2133" spc="27">
                  <a:solidFill>
                    <a:schemeClr val="bg1"/>
                  </a:solidFill>
                  <a:latin typeface="Muli ExtraLight"/>
                  <a:ea typeface="Source Sans Pro Light"/>
                </a:rPr>
                <a:t>Leasing Origination</a:t>
              </a:r>
            </a:p>
            <a:p>
              <a:pPr defTabSz="457178">
                <a:lnSpc>
                  <a:spcPts val="2667"/>
                </a:lnSpc>
                <a:spcAft>
                  <a:spcPts val="267"/>
                </a:spcAft>
                <a:defRPr/>
              </a:pPr>
              <a:endParaRPr lang="en-US" sz="2133" spc="27">
                <a:solidFill>
                  <a:schemeClr val="bg1"/>
                </a:solidFill>
                <a:latin typeface="Muli ExtraLight" panose="02000303000000000000" pitchFamily="2" charset="77"/>
                <a:ea typeface="Source Sans Pro Light" panose="020B04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5529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F8748-5261-E39A-5ACA-6C2DFEFD2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850C6C61-C09E-FD5D-2F47-BBE173DA8193}"/>
              </a:ext>
            </a:extLst>
          </p:cNvPr>
          <p:cNvSpPr/>
          <p:nvPr/>
        </p:nvSpPr>
        <p:spPr>
          <a:xfrm>
            <a:off x="7676262" y="1686070"/>
            <a:ext cx="7445207" cy="861055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10"/>
            <a:endParaRPr lang="en-US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8CAB63F-EE93-1E66-658B-0B48D1091C53}"/>
              </a:ext>
            </a:extLst>
          </p:cNvPr>
          <p:cNvSpPr/>
          <p:nvPr/>
        </p:nvSpPr>
        <p:spPr>
          <a:xfrm>
            <a:off x="698667" y="3381460"/>
            <a:ext cx="4791340" cy="4645265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10"/>
            <a:endParaRPr lang="en-US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A824251-9DC2-C173-50D4-EB0A00901617}"/>
              </a:ext>
            </a:extLst>
          </p:cNvPr>
          <p:cNvSpPr/>
          <p:nvPr/>
        </p:nvSpPr>
        <p:spPr>
          <a:xfrm>
            <a:off x="5732331" y="3381460"/>
            <a:ext cx="4791340" cy="4645265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10"/>
            <a:endParaRPr lang="en-US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C0C82F3-20A5-F082-00DC-D009A7ADA6B5}"/>
              </a:ext>
            </a:extLst>
          </p:cNvPr>
          <p:cNvSpPr/>
          <p:nvPr/>
        </p:nvSpPr>
        <p:spPr>
          <a:xfrm>
            <a:off x="10783351" y="3381460"/>
            <a:ext cx="4791340" cy="4645265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10"/>
            <a:endParaRPr lang="en-US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B563DD8C-77BB-DAD8-8217-786AF5FE9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889750" y="1561201"/>
            <a:ext cx="4482601" cy="116851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5E9842A-FA55-B84B-3515-547D7A06119F}"/>
              </a:ext>
            </a:extLst>
          </p:cNvPr>
          <p:cNvSpPr/>
          <p:nvPr/>
        </p:nvSpPr>
        <p:spPr>
          <a:xfrm>
            <a:off x="717560" y="3172499"/>
            <a:ext cx="4690573" cy="366716"/>
          </a:xfrm>
          <a:prstGeom prst="rect">
            <a:avLst/>
          </a:prstGeom>
          <a:solidFill>
            <a:srgbClr val="FFFFFF">
              <a:alpha val="1248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10"/>
            <a:endParaRPr lang="en-US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7DAC8EE-608C-B54C-249A-3263326954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714980" y="2934345"/>
            <a:ext cx="4826049" cy="71425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1206134-C894-D2DE-ABE5-1C18611A63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763033" y="2934345"/>
            <a:ext cx="4826049" cy="71425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30EBFD9-547B-EE30-21A5-CF44CE93B2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88660" y="2934345"/>
            <a:ext cx="4826049" cy="714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81D8F5-9206-5F9E-70DC-4B10C8086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Muli"/>
              </a:rPr>
              <a:t>Abrigo AI Capabilities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49A0C4-DC23-0F8E-2C0D-1BE0AE40B514}"/>
              </a:ext>
            </a:extLst>
          </p:cNvPr>
          <p:cNvSpPr txBox="1"/>
          <p:nvPr/>
        </p:nvSpPr>
        <p:spPr>
          <a:xfrm>
            <a:off x="1128144" y="3671361"/>
            <a:ext cx="4377085" cy="27572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1219110">
              <a:spcAft>
                <a:spcPts val="900"/>
              </a:spcAft>
            </a:pPr>
            <a:r>
              <a:rPr lang="en-US" sz="2300" b="1" spc="31">
                <a:solidFill>
                  <a:srgbClr val="005984"/>
                </a:solidFill>
                <a:latin typeface="Muli"/>
              </a:rPr>
              <a:t>Scores</a:t>
            </a:r>
          </a:p>
          <a:p>
            <a:pPr defTabSz="1219110">
              <a:spcAft>
                <a:spcPts val="200"/>
              </a:spcAft>
            </a:pPr>
            <a:r>
              <a:rPr lang="en-US" sz="1900" b="1" spc="31">
                <a:solidFill>
                  <a:srgbClr val="005984"/>
                </a:solidFill>
                <a:latin typeface="Muli"/>
                <a:cs typeface="Calibri"/>
              </a:rPr>
              <a:t>Abrigo Small Business Lending </a:t>
            </a:r>
            <a:endParaRPr lang="en-US" sz="1900" b="1" spc="31">
              <a:solidFill>
                <a:srgbClr val="005984"/>
              </a:solidFill>
              <a:latin typeface="Muli"/>
              <a:ea typeface="Calibri"/>
              <a:cs typeface="Calibri"/>
            </a:endParaRPr>
          </a:p>
          <a:p>
            <a:pPr marL="285115" indent="-285115" defTabSz="121911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900" spc="31">
                <a:solidFill>
                  <a:srgbClr val="383943"/>
                </a:solidFill>
                <a:latin typeface="Muli"/>
              </a:rPr>
              <a:t>SMB Business Risk Score </a:t>
            </a:r>
            <a:endParaRPr lang="en-US" sz="1900" spc="31">
              <a:solidFill>
                <a:srgbClr val="383943"/>
              </a:solidFill>
              <a:latin typeface="Muli"/>
              <a:cs typeface="Calibri"/>
            </a:endParaRPr>
          </a:p>
          <a:p>
            <a:pPr marL="285115" indent="-285115" defTabSz="121911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900" spc="31">
                <a:solidFill>
                  <a:srgbClr val="383943"/>
                </a:solidFill>
                <a:latin typeface="Muli"/>
              </a:rPr>
              <a:t>SMB Cash Flow Score</a:t>
            </a:r>
            <a:endParaRPr lang="en-US" sz="1900" spc="31">
              <a:solidFill>
                <a:srgbClr val="383943"/>
              </a:solidFill>
              <a:latin typeface="Muli"/>
              <a:cs typeface="Calibri"/>
            </a:endParaRPr>
          </a:p>
          <a:p>
            <a:pPr defTabSz="1219110">
              <a:spcAft>
                <a:spcPts val="200"/>
              </a:spcAft>
            </a:pPr>
            <a:endParaRPr lang="en-US" sz="1900" spc="31">
              <a:solidFill>
                <a:srgbClr val="383943"/>
              </a:solidFill>
              <a:latin typeface="Muli" pitchFamily="2" charset="77"/>
            </a:endParaRPr>
          </a:p>
          <a:p>
            <a:pPr defTabSz="1219110">
              <a:spcAft>
                <a:spcPts val="200"/>
              </a:spcAft>
            </a:pPr>
            <a:r>
              <a:rPr lang="en-US" sz="1900" b="1" spc="31">
                <a:solidFill>
                  <a:srgbClr val="005984"/>
                </a:solidFill>
                <a:latin typeface="Muli"/>
              </a:rPr>
              <a:t>Abrigo Fraud Detection</a:t>
            </a:r>
            <a:endParaRPr lang="en-US" sz="1900" b="1" spc="31">
              <a:solidFill>
                <a:srgbClr val="005984"/>
              </a:solidFill>
              <a:latin typeface="Muli"/>
              <a:cs typeface="Calibri"/>
            </a:endParaRPr>
          </a:p>
          <a:p>
            <a:pPr marL="285115" indent="-285115" defTabSz="121911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900" spc="31">
                <a:solidFill>
                  <a:srgbClr val="383943"/>
                </a:solidFill>
                <a:latin typeface="Muli"/>
              </a:rPr>
              <a:t>Transaction Analysis Score</a:t>
            </a:r>
            <a:endParaRPr lang="en-US" sz="1900" spc="31">
              <a:solidFill>
                <a:srgbClr val="383943"/>
              </a:solidFill>
              <a:latin typeface="Muli"/>
              <a:ea typeface="Calibri" panose="020F0502020204030204"/>
              <a:cs typeface="Calibri" panose="020F0502020204030204"/>
            </a:endParaRPr>
          </a:p>
          <a:p>
            <a:pPr marL="742315" lvl="1" indent="-285115" defTabSz="1219110">
              <a:spcAft>
                <a:spcPts val="200"/>
              </a:spcAft>
              <a:buFont typeface="Courier New" panose="020B0604020202020204" pitchFamily="34" charset="0"/>
              <a:buChar char="o"/>
            </a:pPr>
            <a:endParaRPr lang="en-US" sz="1867" spc="31">
              <a:solidFill>
                <a:srgbClr val="383943"/>
              </a:solidFill>
              <a:latin typeface="Muli" pitchFamily="2" charset="77"/>
              <a:ea typeface="Calibri" panose="020F0502020204030204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EC6B44-2C56-23CC-34B8-A21B2FEA9926}"/>
              </a:ext>
            </a:extLst>
          </p:cNvPr>
          <p:cNvSpPr txBox="1"/>
          <p:nvPr/>
        </p:nvSpPr>
        <p:spPr>
          <a:xfrm>
            <a:off x="5887607" y="3671363"/>
            <a:ext cx="4791340" cy="38820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1219110">
              <a:spcAft>
                <a:spcPts val="900"/>
              </a:spcAft>
            </a:pPr>
            <a:r>
              <a:rPr lang="en-US" sz="2267" b="1" spc="31">
                <a:solidFill>
                  <a:srgbClr val="005984"/>
                </a:solidFill>
                <a:latin typeface="Muli"/>
              </a:rPr>
              <a:t>AskAbrigo</a:t>
            </a:r>
            <a:endParaRPr lang="en-US" sz="2300" b="1" spc="31">
              <a:solidFill>
                <a:srgbClr val="005984"/>
              </a:solidFill>
              <a:latin typeface="Muli" pitchFamily="2" charset="77"/>
            </a:endParaRPr>
          </a:p>
          <a:p>
            <a:pPr defTabSz="1219110">
              <a:spcAft>
                <a:spcPts val="900"/>
              </a:spcAft>
            </a:pPr>
            <a:endParaRPr lang="en-US" sz="2300" b="1" spc="31">
              <a:solidFill>
                <a:srgbClr val="005984"/>
              </a:solidFill>
              <a:latin typeface="Muli" pitchFamily="2" charset="77"/>
            </a:endParaRPr>
          </a:p>
          <a:p>
            <a:pPr defTabSz="1219110">
              <a:spcAft>
                <a:spcPts val="900"/>
              </a:spcAft>
            </a:pPr>
            <a:r>
              <a:rPr lang="en-US" sz="2267" b="1" spc="31">
                <a:solidFill>
                  <a:srgbClr val="005984"/>
                </a:solidFill>
                <a:latin typeface="Muli"/>
              </a:rPr>
              <a:t>Assistants</a:t>
            </a:r>
          </a:p>
          <a:p>
            <a:pPr marL="342045" indent="-342045" defTabSz="121911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67" spc="31">
                <a:solidFill>
                  <a:srgbClr val="383943"/>
                </a:solidFill>
                <a:latin typeface="Muli"/>
              </a:rPr>
              <a:t>Abrigo Loan Review Assistant </a:t>
            </a:r>
            <a:endParaRPr lang="en-US" sz="1867" b="1" spc="31">
              <a:solidFill>
                <a:srgbClr val="005984"/>
              </a:solidFill>
              <a:latin typeface="Muli"/>
              <a:cs typeface="Calibri"/>
            </a:endParaRPr>
          </a:p>
          <a:p>
            <a:pPr marL="342045" indent="-342045" defTabSz="121911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67" spc="31">
                <a:solidFill>
                  <a:srgbClr val="383943"/>
                </a:solidFill>
                <a:latin typeface="Muli"/>
              </a:rPr>
              <a:t>Abrigo AML Assistant</a:t>
            </a:r>
            <a:endParaRPr lang="en-US" sz="1067" spc="31">
              <a:solidFill>
                <a:srgbClr val="383943"/>
              </a:solidFill>
              <a:latin typeface="Muli" pitchFamily="2" charset="77"/>
              <a:ea typeface="Calibri"/>
              <a:cs typeface="Calibri"/>
            </a:endParaRPr>
          </a:p>
          <a:p>
            <a:pPr marL="342045" indent="-342045" defTabSz="121911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67" spc="31">
                <a:solidFill>
                  <a:srgbClr val="383943"/>
                </a:solidFill>
                <a:latin typeface="Muli"/>
              </a:rPr>
              <a:t>Abrigo Lending Assistant</a:t>
            </a:r>
            <a:endParaRPr lang="en-US" sz="1067" spc="31">
              <a:solidFill>
                <a:srgbClr val="383943"/>
              </a:solidFill>
              <a:latin typeface="Muli"/>
              <a:ea typeface="Calibri"/>
              <a:cs typeface="Calibri"/>
            </a:endParaRPr>
          </a:p>
          <a:p>
            <a:pPr defTabSz="1219110">
              <a:spcAft>
                <a:spcPts val="900"/>
              </a:spcAft>
            </a:pPr>
            <a:endParaRPr lang="en-US" sz="1907" spc="31">
              <a:solidFill>
                <a:srgbClr val="383943"/>
              </a:solidFill>
              <a:latin typeface="Muli" pitchFamily="2" charset="77"/>
            </a:endParaRPr>
          </a:p>
          <a:p>
            <a:pPr defTabSz="1219110">
              <a:spcAft>
                <a:spcPts val="900"/>
              </a:spcAft>
            </a:pPr>
            <a:r>
              <a:rPr lang="en-US" sz="2133" b="1" spc="31">
                <a:solidFill>
                  <a:srgbClr val="005984"/>
                </a:solidFill>
                <a:latin typeface="Muli"/>
              </a:rPr>
              <a:t>Embedded Functionality</a:t>
            </a:r>
            <a:endParaRPr lang="en-US" sz="1907" b="1" spc="31">
              <a:solidFill>
                <a:srgbClr val="005984"/>
              </a:solidFill>
              <a:latin typeface="Muli"/>
              <a:ea typeface="Calibri"/>
              <a:cs typeface="Calibri"/>
            </a:endParaRPr>
          </a:p>
          <a:p>
            <a:pPr defTabSz="1219110">
              <a:spcAft>
                <a:spcPts val="200"/>
              </a:spcAft>
            </a:pPr>
            <a:r>
              <a:rPr lang="en-US" sz="1867" b="1" spc="31">
                <a:solidFill>
                  <a:srgbClr val="005984"/>
                </a:solidFill>
                <a:latin typeface="Muli"/>
                <a:ea typeface="Calibri"/>
                <a:cs typeface="Calibri"/>
              </a:rPr>
              <a:t>Abrigo Allowance</a:t>
            </a:r>
            <a:endParaRPr lang="en-US" sz="1867" spc="31">
              <a:solidFill>
                <a:srgbClr val="383943"/>
              </a:solidFill>
              <a:latin typeface="Muli"/>
              <a:ea typeface="Calibri"/>
              <a:cs typeface="Calibri"/>
            </a:endParaRPr>
          </a:p>
          <a:p>
            <a:pPr marL="285320" indent="-285320" defTabSz="1219110">
              <a:spcAft>
                <a:spcPts val="200"/>
              </a:spcAft>
              <a:buFont typeface="Arial,Sans-Serif"/>
              <a:buChar char="•"/>
            </a:pPr>
            <a:r>
              <a:rPr lang="en-US" sz="1867" spc="31">
                <a:solidFill>
                  <a:srgbClr val="383943"/>
                </a:solidFill>
                <a:latin typeface="Muli"/>
                <a:ea typeface="Calibri"/>
                <a:cs typeface="Calibri"/>
              </a:rPr>
              <a:t>Allowance Narrative Generator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AE461-6A15-0F84-B081-C5EEE4847D33}"/>
              </a:ext>
            </a:extLst>
          </p:cNvPr>
          <p:cNvSpPr txBox="1"/>
          <p:nvPr/>
        </p:nvSpPr>
        <p:spPr>
          <a:xfrm>
            <a:off x="10886767" y="3671360"/>
            <a:ext cx="4791340" cy="22237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1219110">
              <a:spcAft>
                <a:spcPts val="900"/>
              </a:spcAft>
            </a:pPr>
            <a:r>
              <a:rPr lang="en-US" sz="2300" b="1" spc="31">
                <a:solidFill>
                  <a:srgbClr val="005984"/>
                </a:solidFill>
                <a:latin typeface="Muli" pitchFamily="2" charset="77"/>
              </a:rPr>
              <a:t>Automation</a:t>
            </a:r>
          </a:p>
          <a:p>
            <a:pPr defTabSz="1219110">
              <a:spcAft>
                <a:spcPts val="400"/>
              </a:spcAft>
            </a:pPr>
            <a:r>
              <a:rPr lang="en-US" sz="1900" b="1" spc="31">
                <a:solidFill>
                  <a:srgbClr val="005984"/>
                </a:solidFill>
                <a:latin typeface="Muli" pitchFamily="2" charset="77"/>
                <a:cs typeface="Calibri"/>
              </a:rPr>
              <a:t>Abrigo Small Business Lending</a:t>
            </a:r>
            <a:endParaRPr lang="en-US" sz="1900" b="1" spc="31">
              <a:solidFill>
                <a:srgbClr val="005984"/>
              </a:solidFill>
              <a:latin typeface="Muli" pitchFamily="2" charset="77"/>
              <a:ea typeface="Calibri"/>
              <a:cs typeface="Calibri"/>
            </a:endParaRPr>
          </a:p>
          <a:p>
            <a:pPr marL="285730" indent="-285730" defTabSz="121911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900" spc="31">
                <a:solidFill>
                  <a:srgbClr val="383943"/>
                </a:solidFill>
                <a:latin typeface="Muli" pitchFamily="2" charset="77"/>
              </a:rPr>
              <a:t>Credit Decisioning Automation </a:t>
            </a:r>
            <a:endParaRPr lang="en-US" sz="1900" spc="31">
              <a:solidFill>
                <a:srgbClr val="383943"/>
              </a:solidFill>
              <a:latin typeface="Muli" pitchFamily="2" charset="77"/>
              <a:cs typeface="Calibri"/>
            </a:endParaRPr>
          </a:p>
          <a:p>
            <a:pPr defTabSz="1219110">
              <a:spcAft>
                <a:spcPts val="400"/>
              </a:spcAft>
            </a:pPr>
            <a:endParaRPr lang="en-US" sz="1900" b="1" spc="31">
              <a:solidFill>
                <a:srgbClr val="383943"/>
              </a:solidFill>
              <a:latin typeface="Muli" pitchFamily="2" charset="77"/>
              <a:cs typeface="Calibri"/>
            </a:endParaRPr>
          </a:p>
          <a:p>
            <a:pPr defTabSz="1219110">
              <a:spcAft>
                <a:spcPts val="400"/>
              </a:spcAft>
            </a:pPr>
            <a:r>
              <a:rPr lang="en-US" sz="1900" b="1" spc="31">
                <a:solidFill>
                  <a:srgbClr val="005984"/>
                </a:solidFill>
                <a:latin typeface="Muli" pitchFamily="2" charset="77"/>
                <a:cs typeface="Calibri"/>
              </a:rPr>
              <a:t>Abrigo Fraud Detection</a:t>
            </a:r>
            <a:endParaRPr lang="en-US" sz="1900" b="1" spc="31">
              <a:solidFill>
                <a:srgbClr val="005984"/>
              </a:solidFill>
              <a:latin typeface="Muli" pitchFamily="2" charset="77"/>
              <a:ea typeface="Calibri"/>
              <a:cs typeface="Calibri"/>
            </a:endParaRPr>
          </a:p>
          <a:p>
            <a:pPr marL="285306" indent="-285306" defTabSz="121911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67" spc="31">
                <a:solidFill>
                  <a:srgbClr val="383943"/>
                </a:solidFill>
                <a:latin typeface="Muli"/>
              </a:rPr>
              <a:t>Fraud Decisioning Automation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BFBC9A-EAD1-601D-EB2A-533BDDB89057}"/>
              </a:ext>
            </a:extLst>
          </p:cNvPr>
          <p:cNvSpPr/>
          <p:nvPr/>
        </p:nvSpPr>
        <p:spPr>
          <a:xfrm>
            <a:off x="2580812" y="1611564"/>
            <a:ext cx="5180331" cy="923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10"/>
            <a:r>
              <a:rPr lang="en-US" sz="2800" b="1" spc="31">
                <a:solidFill>
                  <a:prstClr val="white"/>
                </a:solidFill>
                <a:latin typeface="Muli" pitchFamily="2" charset="77"/>
              </a:rPr>
              <a:t>Abrigo AI</a:t>
            </a:r>
          </a:p>
          <a:p>
            <a:pPr algn="ctr" defTabSz="1219110"/>
            <a:r>
              <a:rPr lang="en-US" sz="2400" spc="31">
                <a:solidFill>
                  <a:prstClr val="white"/>
                </a:solidFill>
                <a:latin typeface="Muli" pitchFamily="2" charset="77"/>
              </a:rPr>
              <a:t>Trust, Speed, Expertise</a:t>
            </a:r>
            <a:endParaRPr lang="en-US" sz="2400" spc="31">
              <a:solidFill>
                <a:prstClr val="white"/>
              </a:solidFill>
              <a:latin typeface="Muli" pitchFamily="2" charset="77"/>
              <a:ea typeface="Calibri"/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F197B7-DAEC-1B50-FCEB-375D3ED9ACE3}"/>
              </a:ext>
            </a:extLst>
          </p:cNvPr>
          <p:cNvSpPr/>
          <p:nvPr/>
        </p:nvSpPr>
        <p:spPr>
          <a:xfrm>
            <a:off x="7596407" y="1708834"/>
            <a:ext cx="7502669" cy="861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10"/>
            <a:r>
              <a:rPr lang="en-US" sz="2000" spc="31">
                <a:solidFill>
                  <a:srgbClr val="383943"/>
                </a:solidFill>
                <a:latin typeface="Muli" pitchFamily="2" charset="77"/>
              </a:rPr>
              <a:t>Boost efficiency across your institution with explainable AI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B197F1-B898-3E98-2F93-99C01B699157}"/>
              </a:ext>
            </a:extLst>
          </p:cNvPr>
          <p:cNvSpPr/>
          <p:nvPr/>
        </p:nvSpPr>
        <p:spPr>
          <a:xfrm>
            <a:off x="5613400" y="3043723"/>
            <a:ext cx="5029200" cy="495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10"/>
            <a:r>
              <a:rPr lang="en-US" sz="2300" b="1" spc="31">
                <a:solidFill>
                  <a:prstClr val="white"/>
                </a:solidFill>
                <a:latin typeface="Muli" pitchFamily="2" charset="77"/>
              </a:rPr>
              <a:t>Generative AI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10D670-A1EB-C51C-4055-C47840D8207B}"/>
              </a:ext>
            </a:extLst>
          </p:cNvPr>
          <p:cNvSpPr/>
          <p:nvPr/>
        </p:nvSpPr>
        <p:spPr>
          <a:xfrm>
            <a:off x="10690869" y="3043723"/>
            <a:ext cx="5029200" cy="495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10"/>
            <a:r>
              <a:rPr lang="en-US" sz="2300" b="1" spc="31">
                <a:solidFill>
                  <a:prstClr val="white"/>
                </a:solidFill>
                <a:latin typeface="Muli" pitchFamily="2" charset="77"/>
              </a:rPr>
              <a:t> Intelligent Automation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161772-B3FD-677A-6905-25F32F2F7160}"/>
              </a:ext>
            </a:extLst>
          </p:cNvPr>
          <p:cNvSpPr/>
          <p:nvPr/>
        </p:nvSpPr>
        <p:spPr>
          <a:xfrm>
            <a:off x="536256" y="3043725"/>
            <a:ext cx="5029200" cy="495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10"/>
            <a:r>
              <a:rPr lang="en-US" sz="2300" b="1" spc="31">
                <a:solidFill>
                  <a:prstClr val="white"/>
                </a:solidFill>
                <a:latin typeface="Muli" pitchFamily="2" charset="77"/>
              </a:rPr>
              <a:t>Predictive AI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9C14DE76-A9BF-D54C-9278-72D95B31B4E5}"/>
              </a:ext>
            </a:extLst>
          </p:cNvPr>
          <p:cNvSpPr txBox="1">
            <a:spLocks/>
          </p:cNvSpPr>
          <p:nvPr/>
        </p:nvSpPr>
        <p:spPr>
          <a:xfrm>
            <a:off x="212361" y="8559574"/>
            <a:ext cx="10106025" cy="2251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  <a:defRPr sz="1000" b="0" i="0" kern="1200" cap="all" spc="100" baseline="0">
                <a:solidFill>
                  <a:srgbClr val="E9E9E9"/>
                </a:solidFill>
                <a:latin typeface="Muli" pitchFamily="2" charset="77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b="0" i="0" kern="1200">
                <a:solidFill>
                  <a:srgbClr val="383943"/>
                </a:solidFill>
                <a:latin typeface="Muli" pitchFamily="2" charset="77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b="0" i="0" kern="1200">
                <a:solidFill>
                  <a:srgbClr val="383943"/>
                </a:solidFill>
                <a:latin typeface="Muli" pitchFamily="2" charset="77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83943"/>
                </a:solidFill>
                <a:latin typeface="Muli" pitchFamily="2" charset="77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83943"/>
                </a:solidFill>
                <a:latin typeface="Muli" pitchFamily="2" charset="77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Muli"/>
              </a:rPr>
              <a:t>abrigo 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56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F7CF8-7F24-1965-FD3A-271353644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4A84D-B83F-F82D-2C28-0109E5C1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63158"/>
            <a:ext cx="16256000" cy="1001396"/>
          </a:xfrm>
        </p:spPr>
        <p:txBody>
          <a:bodyPr/>
          <a:lstStyle/>
          <a:p>
            <a:r>
              <a:rPr lang="en-US" err="1">
                <a:latin typeface="Muli"/>
              </a:rPr>
              <a:t>AskAbrigo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193337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96614-DA0A-7570-789C-8B5891C36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>
            <a:extLst>
              <a:ext uri="{FF2B5EF4-FFF2-40B4-BE49-F238E27FC236}">
                <a16:creationId xmlns:a16="http://schemas.microsoft.com/office/drawing/2014/main" id="{1D86641E-8DA4-8B22-1998-EE2710E118A4}"/>
              </a:ext>
            </a:extLst>
          </p:cNvPr>
          <p:cNvSpPr txBox="1">
            <a:spLocks/>
          </p:cNvSpPr>
          <p:nvPr/>
        </p:nvSpPr>
        <p:spPr>
          <a:xfrm>
            <a:off x="574608" y="3059560"/>
            <a:ext cx="15280879" cy="1815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i="0" kern="1200">
                <a:solidFill>
                  <a:srgbClr val="FFFFFF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3050">
                <a:latin typeface="Muli"/>
              </a:rPr>
              <a:t>Teams waste time hunting down answers. With turnover on the rise and internal expertise spread thin, institutional knowledge is harder to access than ever.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11588A7D-A099-366B-DB10-EFEC1B606398}"/>
              </a:ext>
            </a:extLst>
          </p:cNvPr>
          <p:cNvSpPr txBox="1">
            <a:spLocks/>
          </p:cNvSpPr>
          <p:nvPr/>
        </p:nvSpPr>
        <p:spPr>
          <a:xfrm>
            <a:off x="1008505" y="5394967"/>
            <a:ext cx="4606015" cy="1815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i="0" kern="1200">
                <a:solidFill>
                  <a:srgbClr val="FFFFFF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2800">
                <a:solidFill>
                  <a:srgbClr val="F9D032"/>
                </a:solidFill>
                <a:latin typeface="Muli"/>
              </a:rPr>
              <a:t>Critical knowledge is buried in manuals, PDFs, policy documents and more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9CEF70B8-47F5-70DD-3799-C175A6738D65}"/>
              </a:ext>
            </a:extLst>
          </p:cNvPr>
          <p:cNvSpPr txBox="1">
            <a:spLocks/>
          </p:cNvSpPr>
          <p:nvPr/>
        </p:nvSpPr>
        <p:spPr>
          <a:xfrm>
            <a:off x="6126753" y="5394968"/>
            <a:ext cx="3844015" cy="1815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i="0" kern="1200">
                <a:solidFill>
                  <a:srgbClr val="FFFFFF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2800">
                <a:solidFill>
                  <a:srgbClr val="F9D032"/>
                </a:solidFill>
                <a:latin typeface="Muli"/>
              </a:rPr>
              <a:t>New hires struggle to ramp up without easy access to internal guidance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F946FB63-543A-484A-3189-13F166968C1E}"/>
              </a:ext>
            </a:extLst>
          </p:cNvPr>
          <p:cNvSpPr txBox="1">
            <a:spLocks/>
          </p:cNvSpPr>
          <p:nvPr/>
        </p:nvSpPr>
        <p:spPr>
          <a:xfrm>
            <a:off x="10995234" y="5395788"/>
            <a:ext cx="3844015" cy="1815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i="0" kern="1200">
                <a:solidFill>
                  <a:srgbClr val="FFFFFF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2800">
                <a:solidFill>
                  <a:srgbClr val="F9D032"/>
                </a:solidFill>
                <a:latin typeface="Muli"/>
              </a:rPr>
              <a:t>Time spent asking coworkers or waiting on answers slows productivity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A9DB3C-3BE3-B215-8806-F73147B4AA52}"/>
              </a:ext>
            </a:extLst>
          </p:cNvPr>
          <p:cNvSpPr txBox="1"/>
          <p:nvPr/>
        </p:nvSpPr>
        <p:spPr>
          <a:xfrm>
            <a:off x="0" y="732402"/>
            <a:ext cx="1625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  <a:latin typeface="Muli" panose="00000500000000000000" pitchFamily="2" charset="0"/>
              </a:rPr>
              <a:t>Challenge – Accessing Institutional Knowledge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98ECBE-5A72-2C38-8C69-087CADCFAC61}"/>
              </a:ext>
            </a:extLst>
          </p:cNvPr>
          <p:cNvSpPr/>
          <p:nvPr/>
        </p:nvSpPr>
        <p:spPr>
          <a:xfrm>
            <a:off x="574608" y="3075762"/>
            <a:ext cx="102870" cy="1783080"/>
          </a:xfrm>
          <a:prstGeom prst="rect">
            <a:avLst/>
          </a:prstGeom>
          <a:solidFill>
            <a:srgbClr val="F9D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750" spc="15">
              <a:solidFill>
                <a:srgbClr val="383943"/>
              </a:solidFill>
              <a:latin typeface="Muli" panose="02000503000000000000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63475C-0C00-9DCA-3B18-A34948C17439}"/>
              </a:ext>
            </a:extLst>
          </p:cNvPr>
          <p:cNvSpPr/>
          <p:nvPr/>
        </p:nvSpPr>
        <p:spPr>
          <a:xfrm flipH="1">
            <a:off x="813924" y="3075762"/>
            <a:ext cx="14867468" cy="1783080"/>
          </a:xfrm>
          <a:prstGeom prst="rect">
            <a:avLst/>
          </a:prstGeom>
          <a:solidFill>
            <a:srgbClr val="FFFFFF">
              <a:alpha val="1248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283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E6567-2E92-C59D-64EC-A456C3410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C5FE3-23EB-DB3F-579D-8B436AFC3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63158"/>
            <a:ext cx="16256000" cy="1001396"/>
          </a:xfrm>
        </p:spPr>
        <p:txBody>
          <a:bodyPr/>
          <a:lstStyle/>
          <a:p>
            <a:r>
              <a:rPr lang="en-US">
                <a:solidFill>
                  <a:srgbClr val="83C2DF"/>
                </a:solidFill>
                <a:latin typeface="Mul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Ask Abrigo Demo</a:t>
            </a:r>
            <a:endParaRPr lang="en-US">
              <a:solidFill>
                <a:srgbClr val="83C2DF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6058786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Abrigo">
      <a:dk1>
        <a:srgbClr val="373942"/>
      </a:dk1>
      <a:lt1>
        <a:srgbClr val="FFFFFF"/>
      </a:lt1>
      <a:dk2>
        <a:srgbClr val="383843"/>
      </a:dk2>
      <a:lt2>
        <a:srgbClr val="EFEFEF"/>
      </a:lt2>
      <a:accent1>
        <a:srgbClr val="005983"/>
      </a:accent1>
      <a:accent2>
        <a:srgbClr val="FF4713"/>
      </a:accent2>
      <a:accent3>
        <a:srgbClr val="A5A5A5"/>
      </a:accent3>
      <a:accent4>
        <a:srgbClr val="F9D032"/>
      </a:accent4>
      <a:accent5>
        <a:srgbClr val="5B9BD5"/>
      </a:accent5>
      <a:accent6>
        <a:srgbClr val="E3F3F8"/>
      </a:accent6>
      <a:hlink>
        <a:srgbClr val="383843"/>
      </a:hlink>
      <a:folHlink>
        <a:srgbClr val="38384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rigo-PPT-Template-2024" id="{98AD6618-B3C7-AE46-8394-D0B8A24716BB}" vid="{0EE11327-C53A-B944-A57D-8A9025B268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95F9460-9C3B-4336-8A50-3463A82D513C}">
  <we:reference id="b0430364-2ab6-47cd-907e-f8b72239b204" version="4.6.79.0" store="EXCatalog" storeType="EXCatalog"/>
  <we:alternateReferences>
    <we:reference id="WA200000729" version="4.6.79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2c1b22-888d-430b-9d68-c33f20129457" xsi:nil="true"/>
    <lcf76f155ced4ddcb4097134ff3c332f xmlns="bb3675d7-82db-44b2-9da9-48c6a56c6e9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1247B773D7AF42B31268DF6ECBEE93" ma:contentTypeVersion="16" ma:contentTypeDescription="Create a new document." ma:contentTypeScope="" ma:versionID="0156ce5a235a90c9dbd10632deb0cf37">
  <xsd:schema xmlns:xsd="http://www.w3.org/2001/XMLSchema" xmlns:xs="http://www.w3.org/2001/XMLSchema" xmlns:p="http://schemas.microsoft.com/office/2006/metadata/properties" xmlns:ns2="bb3675d7-82db-44b2-9da9-48c6a56c6e92" xmlns:ns3="4e2c1b22-888d-430b-9d68-c33f20129457" targetNamespace="http://schemas.microsoft.com/office/2006/metadata/properties" ma:root="true" ma:fieldsID="99d427b57cd078ac13b5b3fd116c4196" ns2:_="" ns3:_="">
    <xsd:import namespace="bb3675d7-82db-44b2-9da9-48c6a56c6e92"/>
    <xsd:import namespace="4e2c1b22-888d-430b-9d68-c33f201294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3675d7-82db-44b2-9da9-48c6a56c6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190cdfe-97b9-45a7-9fbe-812de5b203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2c1b22-888d-430b-9d68-c33f2012945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2d876f95-37ed-4fc7-ba9d-d61638fbd221}" ma:internalName="TaxCatchAll" ma:showField="CatchAllData" ma:web="4e2c1b22-888d-430b-9d68-c33f201294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D4B168-9EED-4D12-994A-3D663E719EA2}">
  <ds:schemaRefs>
    <ds:schemaRef ds:uri="1171fa27-5b16-44e3-be46-343de9499910"/>
    <ds:schemaRef ds:uri="78cba162-62a0-4ebb-99f4-384ce6ea44f3"/>
    <ds:schemaRef ds:uri="adb42fc8-9f80-4adc-b56d-be3a1fe12606"/>
    <ds:schemaRef ds:uri="e00f3db2-c765-4c92-b077-3d0231f4ac83"/>
    <ds:schemaRef ds:uri="e768fbc7-10d4-4e08-beac-dde2e98d66fd"/>
    <ds:schemaRef ds:uri="ec77d6ec-6507-47fd-83d7-76e7405ec1c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8A8D1A4-9551-4669-8968-10D3E178E2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A134C7-4B09-4EB1-BEA6-163FA157111A}"/>
</file>

<file path=docProps/app.xml><?xml version="1.0" encoding="utf-8"?>
<Properties xmlns="http://schemas.openxmlformats.org/officeDocument/2006/extended-properties" xmlns:vt="http://schemas.openxmlformats.org/officeDocument/2006/docPropsVTypes">
  <Template>Abrigo-PowerPoint-Template-2024</Template>
  <Application>Microsoft Office PowerPoint</Application>
  <PresentationFormat>Custom</PresentationFormat>
  <Slides>16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Abrigo AI</vt:lpstr>
      <vt:lpstr>Meet the Abrigo Association Team</vt:lpstr>
      <vt:lpstr>PowerPoint Presentation</vt:lpstr>
      <vt:lpstr>PowerPoint Presentation</vt:lpstr>
      <vt:lpstr>Drive Growth, Manage Risk with Abrigo</vt:lpstr>
      <vt:lpstr>Abrigo AI Capabilities</vt:lpstr>
      <vt:lpstr>AskAbrigo</vt:lpstr>
      <vt:lpstr>PowerPoint Presentation</vt:lpstr>
      <vt:lpstr>Ask Abrigo Demo</vt:lpstr>
      <vt:lpstr>Abrigo AML Assistant</vt:lpstr>
      <vt:lpstr>PowerPoint Presentation</vt:lpstr>
      <vt:lpstr>AML Assistant Demo</vt:lpstr>
      <vt:lpstr>Abrigo Loan Review Assistant</vt:lpstr>
      <vt:lpstr>PowerPoint Presentation</vt:lpstr>
      <vt:lpstr>Abrigo Loan Review Assistant Demo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John Coffey</dc:creator>
  <cp:revision>4</cp:revision>
  <dcterms:created xsi:type="dcterms:W3CDTF">2024-06-27T13:54:16Z</dcterms:created>
  <dcterms:modified xsi:type="dcterms:W3CDTF">2025-10-08T14:11:09Z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858ceb4-73ff-4bbf-a9aa-abec93709466_Enabled">
    <vt:lpwstr>true</vt:lpwstr>
  </property>
  <property fmtid="{D5CDD505-2E9C-101B-9397-08002B2CF9AE}" pid="3" name="MSIP_Label_4858ceb4-73ff-4bbf-a9aa-abec93709466_SetDate">
    <vt:lpwstr>2022-06-16T16:58:32Z</vt:lpwstr>
  </property>
  <property fmtid="{D5CDD505-2E9C-101B-9397-08002B2CF9AE}" pid="4" name="MSIP_Label_4858ceb4-73ff-4bbf-a9aa-abec93709466_Method">
    <vt:lpwstr>Standard</vt:lpwstr>
  </property>
  <property fmtid="{D5CDD505-2E9C-101B-9397-08002B2CF9AE}" pid="5" name="MSIP_Label_4858ceb4-73ff-4bbf-a9aa-abec93709466_Name">
    <vt:lpwstr>General</vt:lpwstr>
  </property>
  <property fmtid="{D5CDD505-2E9C-101B-9397-08002B2CF9AE}" pid="6" name="MSIP_Label_4858ceb4-73ff-4bbf-a9aa-abec93709466_SiteId">
    <vt:lpwstr>b0a17b5e-03e2-44f9-b690-819585504a99</vt:lpwstr>
  </property>
  <property fmtid="{D5CDD505-2E9C-101B-9397-08002B2CF9AE}" pid="7" name="MSIP_Label_4858ceb4-73ff-4bbf-a9aa-abec93709466_ActionId">
    <vt:lpwstr>75479738-0490-4558-9082-baa7541fec75</vt:lpwstr>
  </property>
  <property fmtid="{D5CDD505-2E9C-101B-9397-08002B2CF9AE}" pid="8" name="MSIP_Label_4858ceb4-73ff-4bbf-a9aa-abec93709466_ContentBits">
    <vt:lpwstr>0</vt:lpwstr>
  </property>
  <property fmtid="{D5CDD505-2E9C-101B-9397-08002B2CF9AE}" pid="9" name="ContentTypeId">
    <vt:lpwstr>0x0101003F1247B773D7AF42B31268DF6ECBEE93</vt:lpwstr>
  </property>
  <property fmtid="{D5CDD505-2E9C-101B-9397-08002B2CF9AE}" pid="10" name="MediaServiceImageTags">
    <vt:lpwstr/>
  </property>
</Properties>
</file>